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66" r:id="rId2"/>
    <p:sldId id="353" r:id="rId3"/>
    <p:sldId id="355" r:id="rId4"/>
    <p:sldId id="357" r:id="rId5"/>
    <p:sldId id="361" r:id="rId6"/>
    <p:sldId id="356" r:id="rId7"/>
    <p:sldId id="362" r:id="rId8"/>
    <p:sldId id="364" r:id="rId9"/>
    <p:sldId id="365" r:id="rId10"/>
    <p:sldId id="360" r:id="rId11"/>
    <p:sldId id="368" r:id="rId12"/>
    <p:sldId id="369" r:id="rId13"/>
    <p:sldId id="359" r:id="rId14"/>
    <p:sldId id="349" r:id="rId15"/>
  </p:sldIdLst>
  <p:sldSz cx="9144000" cy="6858000" type="screen4x3"/>
  <p:notesSz cx="7010400" cy="9296400"/>
  <p:custShowLst>
    <p:custShow name="Custom Show 1" id="0">
      <p:sldLst/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B800"/>
    <a:srgbClr val="CC9900"/>
    <a:srgbClr val="CCCC00"/>
    <a:srgbClr val="B88800"/>
    <a:srgbClr val="A27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78" autoAdjust="0"/>
  </p:normalViewPr>
  <p:slideViewPr>
    <p:cSldViewPr>
      <p:cViewPr varScale="1">
        <p:scale>
          <a:sx n="95" d="100"/>
          <a:sy n="95" d="100"/>
        </p:scale>
        <p:origin x="158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8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721BCB0-3958-4D86-BDF8-5AA5502790D2}" type="datetimeFigureOut">
              <a:rPr lang="en-US" smtClean="0"/>
              <a:pPr/>
              <a:t>8/9/2018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EEE2B6D-02E5-4A4D-913A-5D516CE894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764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Negotiation = The act or process designed to produce an agreement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E2B6D-02E5-4A4D-913A-5D516CE8946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9958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E2B6D-02E5-4A4D-913A-5D516CE8946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7408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E2B6D-02E5-4A4D-913A-5D516CE8946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415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1994 thru 1998</a:t>
            </a:r>
          </a:p>
          <a:p>
            <a:r>
              <a:rPr lang="en-US" dirty="0"/>
              <a:t>No state design build statute at the time.</a:t>
            </a:r>
          </a:p>
          <a:p>
            <a:r>
              <a:rPr lang="en-US" dirty="0"/>
              <a:t>We created the process as we went!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E2B6D-02E5-4A4D-913A-5D516CE89464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6335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E2B6D-02E5-4A4D-913A-5D516CE89464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9364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E2B6D-02E5-4A4D-913A-5D516CE89464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986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E2B6D-02E5-4A4D-913A-5D516CE8946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437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E2B6D-02E5-4A4D-913A-5D516CE8946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499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E2B6D-02E5-4A4D-913A-5D516CE8946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005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E2B6D-02E5-4A4D-913A-5D516CE8946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096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Discuss Regent</a:t>
            </a:r>
            <a:r>
              <a:rPr lang="en-US" baseline="0" dirty="0"/>
              <a:t> experience (reference Bear River Middle School)</a:t>
            </a:r>
          </a:p>
          <a:p>
            <a:r>
              <a:rPr lang="en-US" baseline="0" dirty="0"/>
              <a:t>Selection Process</a:t>
            </a:r>
          </a:p>
          <a:p>
            <a:r>
              <a:rPr lang="en-US" baseline="0" dirty="0"/>
              <a:t>Use of DBIA contract form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E2B6D-02E5-4A4D-913A-5D516CE8946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886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E2B6D-02E5-4A4D-913A-5D516CE8946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7474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E2B6D-02E5-4A4D-913A-5D516CE8946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5447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Confidential Meetings</a:t>
            </a:r>
          </a:p>
          <a:p>
            <a:r>
              <a:rPr lang="en-US" dirty="0"/>
              <a:t>How Many?</a:t>
            </a:r>
          </a:p>
          <a:p>
            <a:r>
              <a:rPr lang="en-US" dirty="0"/>
              <a:t>What can be discussed?</a:t>
            </a:r>
          </a:p>
          <a:p>
            <a:r>
              <a:rPr lang="en-US" dirty="0"/>
              <a:t>Who should attend?</a:t>
            </a:r>
          </a:p>
          <a:p>
            <a:r>
              <a:rPr lang="en-US" dirty="0"/>
              <a:t>How to respond?</a:t>
            </a:r>
          </a:p>
          <a:p>
            <a:r>
              <a:rPr lang="en-US" dirty="0"/>
              <a:t>Confidential information?</a:t>
            </a:r>
          </a:p>
          <a:p>
            <a:r>
              <a:rPr lang="en-US" dirty="0"/>
              <a:t>Need</a:t>
            </a:r>
            <a:r>
              <a:rPr lang="en-US" baseline="0" dirty="0"/>
              <a:t> to Clarify Information?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E2B6D-02E5-4A4D-913A-5D516CE8946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478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CD36-B2DC-4F92-B749-B9EC78134845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7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D3977-FCC4-4526-9C7F-60001A8108B9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advClick="0" advTm="7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C975-4DD0-4218-B361-A63225C79073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advClick="0" advTm="7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20F9-06B4-4FB3-97E9-053F7517C6E4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advClick="0" advTm="7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606A-A8F7-4C5A-A2DF-094D07D440D6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7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7D76-E4F1-4FA0-BB52-EF0FC9EC68A2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advClick="0" advTm="7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DCC24-9B07-4A25-A6D2-753BC15E49CD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advClick="0" advTm="7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34EB-67E5-438F-99EA-9AEB068CE965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advClick="0" advTm="7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941A3-4D50-4B2A-B219-0A88A1DC7318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advClick="0" advTm="7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58C4-809E-444E-B1D8-9EA0A8806E75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advClick="0" advTm="7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CB1CE-DF3F-4EC2-A398-94396CEB1ADA}" type="datetime1">
              <a:rPr lang="en-US" smtClean="0"/>
              <a:t>8/9/2018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 advTm="7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8E36B27-D720-4524-8B4D-47492943F495}" type="datetime1">
              <a:rPr lang="en-US" smtClean="0"/>
              <a:t>8/9/2018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 advTm="7000"/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bia.org/best-practice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7400"/>
            <a:ext cx="8229600" cy="1524000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5400" b="1" i="1" dirty="0"/>
            </a:br>
            <a:br>
              <a:rPr lang="en-US" sz="5400" b="1" i="1" dirty="0"/>
            </a:b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Design-Build Process Utilizing Negotiated Selection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4000" dirty="0">
              <a:solidFill>
                <a:srgbClr val="000000"/>
              </a:solidFill>
              <a:latin typeface="+mj-lt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32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900" i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568417090"/>
      </p:ext>
    </p:extLst>
  </p:cSld>
  <p:clrMapOvr>
    <a:masterClrMapping/>
  </p:clrMapOvr>
  <p:transition advClick="0" advTm="70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 fontScale="90000"/>
          </a:bodyPr>
          <a:lstStyle/>
          <a:p>
            <a:br>
              <a:rPr lang="en-US" sz="5400" b="1" i="1" dirty="0"/>
            </a:br>
            <a:br>
              <a:rPr lang="en-US" sz="5400" b="1" i="1" dirty="0"/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Design-Build Process Utilizing Negotiated Selection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 Sector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Judicial Council of California(GC 70391-70394)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Two-Step Process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Prequalification Phase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Shortlisted Teams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Proposal Interview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Fees/GC’s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 Value Determination (Price must be considered)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Negotiated using Owner’s template.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900" i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10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69314828"/>
      </p:ext>
    </p:extLst>
  </p:cSld>
  <p:clrMapOvr>
    <a:masterClrMapping/>
  </p:clrMapOvr>
  <p:transition advClick="0" advTm="7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 fontScale="90000"/>
          </a:bodyPr>
          <a:lstStyle/>
          <a:p>
            <a:br>
              <a:rPr lang="en-US" sz="5400" b="1" i="1" dirty="0"/>
            </a:br>
            <a:br>
              <a:rPr lang="en-US" sz="5400" b="1" i="1" dirty="0"/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Design-Build Process Utilizing Negotiated Selection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799"/>
            <a:ext cx="8229600" cy="527367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Public Examples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33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 Francisco Airport Authority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9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Selection Based Primarily on Qualifications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9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 Qualifications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9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Personnel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9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Previous/Similar Project Experience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9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Management Experience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9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Management Experience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9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 is Optional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sz="9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Programming Services (Lump Sum)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sz="9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Builder Management Cost (Lump Sum)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sz="9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Bond Fee (Lump sum)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sz="9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 and Profit Fee (Lump Sum)</a:t>
            </a:r>
          </a:p>
          <a:p>
            <a:pPr lvl="5">
              <a:buFont typeface="Wingdings" panose="05000000000000000000" pitchFamily="2" charset="2"/>
              <a:buChar char="§"/>
            </a:pPr>
            <a:endParaRPr lang="en-US" sz="9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2728" lvl="4" indent="0">
              <a:buNone/>
            </a:pPr>
            <a:endParaRPr lang="en-US" sz="3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3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3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3800" dirty="0">
              <a:solidFill>
                <a:srgbClr val="000000"/>
              </a:solidFill>
              <a:latin typeface="+mj-lt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3800" dirty="0">
              <a:solidFill>
                <a:srgbClr val="000000"/>
              </a:solidFill>
              <a:latin typeface="+mj-lt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3000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4400" i="1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900" i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11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89081111"/>
      </p:ext>
    </p:extLst>
  </p:cSld>
  <p:clrMapOvr>
    <a:masterClrMapping/>
  </p:clrMapOvr>
  <p:transition advClick="0" advTm="7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 fontScale="90000"/>
          </a:bodyPr>
          <a:lstStyle/>
          <a:p>
            <a:br>
              <a:rPr lang="en-US" sz="5400" b="1" i="1" dirty="0"/>
            </a:br>
            <a:br>
              <a:rPr lang="en-US" sz="5400" b="1" i="1" dirty="0"/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Design-Build Process Utilizing Negotiated Selection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" y="1515109"/>
            <a:ext cx="8229600" cy="520636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 Examples </a:t>
            </a:r>
            <a:r>
              <a:rPr lang="en-US" sz="1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con’t</a:t>
            </a:r>
            <a:endParaRPr lang="en-US" sz="12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33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 Francisco &amp; Oakland State Building Projects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9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State’s first Design Build Project’s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9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“Design-Build Concept” Authorized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9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Emphasized Design due to Location of Projects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9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Shortlist Based Primarily on Qualifications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9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 Qualifications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9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Personnel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9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Previous/Similar Project Experience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9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Prominence of Architects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9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Selection based on Design Competition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9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 Negotiated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9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 Negotiated</a:t>
            </a:r>
          </a:p>
          <a:p>
            <a:pPr lvl="5">
              <a:buFont typeface="Wingdings" panose="05000000000000000000" pitchFamily="2" charset="2"/>
              <a:buChar char="§"/>
            </a:pPr>
            <a:endParaRPr lang="en-US" sz="3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2728" lvl="4" indent="0">
              <a:buNone/>
            </a:pPr>
            <a:endParaRPr lang="en-US" sz="3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3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3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3800" dirty="0">
              <a:solidFill>
                <a:srgbClr val="000000"/>
              </a:solidFill>
              <a:latin typeface="+mj-lt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3800" dirty="0">
              <a:solidFill>
                <a:srgbClr val="000000"/>
              </a:solidFill>
              <a:latin typeface="+mj-lt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3000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4400" i="1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900" i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12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379014709"/>
      </p:ext>
    </p:extLst>
  </p:cSld>
  <p:clrMapOvr>
    <a:masterClrMapping/>
  </p:clrMapOvr>
  <p:transition advClick="0" advTm="7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 fontScale="90000"/>
          </a:bodyPr>
          <a:lstStyle/>
          <a:p>
            <a:br>
              <a:rPr lang="en-US" sz="5400" b="1" i="1" dirty="0"/>
            </a:br>
            <a:br>
              <a:rPr lang="en-US" sz="5400" b="1" i="1" dirty="0"/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Design-Build Process Utilizing Negotiated Selection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 Terms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 not need a Stipend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Savings Clause – Can you have them?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 Incentives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 Project Cost Savings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 Early Completion Bonus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 not be permissible in Public Contracts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 Guaranteed Maximum Price Phase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Guaranteed Maximum Price Phase</a:t>
            </a:r>
          </a:p>
          <a:p>
            <a:pPr marL="0" indent="0">
              <a:buNone/>
            </a:pPr>
            <a:endParaRPr lang="en-US" sz="4000" dirty="0">
              <a:solidFill>
                <a:srgbClr val="000000"/>
              </a:solidFill>
              <a:latin typeface="+mj-lt"/>
            </a:endParaRPr>
          </a:p>
          <a:p>
            <a:pPr marL="0" indent="0" algn="ctr">
              <a:buNone/>
            </a:pPr>
            <a:endParaRPr lang="en-US" sz="4000" dirty="0">
              <a:solidFill>
                <a:srgbClr val="000000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4000" dirty="0">
              <a:solidFill>
                <a:srgbClr val="000000"/>
              </a:solidFill>
              <a:latin typeface="+mj-lt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900" i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13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196341969"/>
      </p:ext>
    </p:extLst>
  </p:cSld>
  <p:clrMapOvr>
    <a:masterClrMapping/>
  </p:clrMapOvr>
  <p:transition advClick="0" advTm="7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 fontScale="90000"/>
          </a:bodyPr>
          <a:lstStyle/>
          <a:p>
            <a:br>
              <a:rPr lang="en-US" sz="5400" b="1" i="1" dirty="0"/>
            </a:br>
            <a:br>
              <a:rPr lang="en-US" sz="5400" b="1" i="1" dirty="0"/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Design-Build Process Utilizing Negotiated Selection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i="1" dirty="0">
              <a:solidFill>
                <a:srgbClr val="000000"/>
              </a:solidFill>
              <a:latin typeface="+mj-lt"/>
            </a:endParaRPr>
          </a:p>
          <a:p>
            <a:pPr marL="0" indent="0" algn="ctr">
              <a:buNone/>
            </a:pPr>
            <a:endParaRPr lang="en-US" sz="4800" i="1" dirty="0">
              <a:solidFill>
                <a:srgbClr val="000000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900" i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14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75038292"/>
      </p:ext>
    </p:extLst>
  </p:cSld>
  <p:clrMapOvr>
    <a:masterClrMapping/>
  </p:clrMapOvr>
  <p:transition advClick="0" advTm="7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Autofit/>
          </a:bodyPr>
          <a:lstStyle/>
          <a:p>
            <a:br>
              <a:rPr lang="en-US" sz="3600" b="1" i="1" dirty="0"/>
            </a:br>
            <a:br>
              <a:rPr lang="en-US" sz="3600" b="1" i="1" dirty="0"/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Design-Build Process Utilizing Negotiated Selection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Discussion Topics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DBIA Best Practices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Manual of Practice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Overview of Negotiated Selection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Private vs Public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Negotiated Selection Process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 Terms/Issues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4000" dirty="0">
              <a:solidFill>
                <a:srgbClr val="000000"/>
              </a:solidFill>
              <a:latin typeface="+mj-lt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900" i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93001707"/>
      </p:ext>
    </p:extLst>
  </p:cSld>
  <p:clrMapOvr>
    <a:masterClrMapping/>
  </p:clrMapOvr>
  <p:transition advClick="0" advTm="7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 fontScale="90000"/>
          </a:bodyPr>
          <a:lstStyle/>
          <a:p>
            <a:br>
              <a:rPr lang="en-US" sz="5400" b="1" i="1" dirty="0"/>
            </a:br>
            <a:br>
              <a:rPr lang="en-US" sz="5400" b="1" i="1" dirty="0"/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Design-Build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Process Utilizing Negotiated Selection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DBIA Best Practices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Design-Build Done Right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DBIA Best Practices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https://dbia.org/best-practices</a:t>
            </a:r>
            <a:endParaRPr lang="en-US" sz="3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 Statements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Manual of Practice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D-B Process using Negotiated Selection</a:t>
            </a:r>
          </a:p>
          <a:p>
            <a:pPr marL="0" indent="0" algn="ctr">
              <a:buNone/>
            </a:pPr>
            <a:endParaRPr lang="en-US" sz="4000" dirty="0">
              <a:solidFill>
                <a:srgbClr val="000000"/>
              </a:solidFill>
              <a:latin typeface="+mj-lt"/>
            </a:endParaRPr>
          </a:p>
          <a:p>
            <a:pPr marL="393192" lvl="1" indent="0" algn="ctr">
              <a:buNone/>
            </a:pPr>
            <a:endParaRPr lang="en-US" sz="3800" dirty="0">
              <a:solidFill>
                <a:srgbClr val="000000"/>
              </a:solidFill>
              <a:latin typeface="+mj-lt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900" i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3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314850237"/>
      </p:ext>
    </p:extLst>
  </p:cSld>
  <p:clrMapOvr>
    <a:masterClrMapping/>
  </p:clrMapOvr>
  <p:transition advClick="0" advTm="7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914400"/>
          </a:xfrm>
        </p:spPr>
        <p:txBody>
          <a:bodyPr>
            <a:normAutofit fontScale="90000"/>
          </a:bodyPr>
          <a:lstStyle/>
          <a:p>
            <a:br>
              <a:rPr lang="en-US" sz="5400" b="1" i="1" dirty="0"/>
            </a:br>
            <a:br>
              <a:rPr lang="en-US" sz="5400" b="1" i="1" dirty="0"/>
            </a:br>
            <a:r>
              <a:rPr lang="en-US" sz="3600" b="1" dirty="0"/>
              <a:t>Design-Build Process Utilizing Negotiated Selection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MOP - Overview of Negotiated Selection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 Planning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Need for Project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Definition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Choice of Project Delivery Method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Selection of Design-Builder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 Listed Teams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Interview/Evaluation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D-B Selected</a:t>
            </a:r>
          </a:p>
          <a:p>
            <a:pPr marL="0" indent="0">
              <a:buNone/>
            </a:pPr>
            <a:endParaRPr lang="en-US" sz="4400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endParaRPr lang="en-US" sz="4400" dirty="0">
              <a:solidFill>
                <a:srgbClr val="000000"/>
              </a:solidFill>
              <a:latin typeface="+mj-lt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900" i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4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027342202"/>
      </p:ext>
    </p:extLst>
  </p:cSld>
  <p:clrMapOvr>
    <a:masterClrMapping/>
  </p:clrMapOvr>
  <p:transition advClick="0" advTm="7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 fontScale="90000"/>
          </a:bodyPr>
          <a:lstStyle/>
          <a:p>
            <a:br>
              <a:rPr lang="en-US" sz="5400" b="1" i="1" dirty="0"/>
            </a:br>
            <a:br>
              <a:rPr lang="en-US" sz="5400" b="1" i="1" dirty="0"/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Design-Build Process Utilizing Negotiated Selection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Overview of Negotiated Selection – cont.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Definition (Pre-Construction)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Programming &amp; Preliminary Design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Estimating Scheduling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Design-Build Contract Award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not yet Completed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GMP Established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4400" dirty="0">
              <a:solidFill>
                <a:srgbClr val="000000"/>
              </a:solidFill>
              <a:latin typeface="+mj-lt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900" i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5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3557485"/>
      </p:ext>
    </p:extLst>
  </p:cSld>
  <p:clrMapOvr>
    <a:masterClrMapping/>
  </p:clrMapOvr>
  <p:transition advClick="0" advTm="7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 fontScale="90000"/>
          </a:bodyPr>
          <a:lstStyle/>
          <a:p>
            <a:br>
              <a:rPr lang="en-US" sz="5400" b="1" i="1" dirty="0"/>
            </a:br>
            <a:br>
              <a:rPr lang="en-US" sz="5400" b="1" i="1" dirty="0"/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Design-Build Process Utilizing Negotiated Selection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Private vs Public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Private Sector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Shortlisted Teams (experience)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Proposals Include: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contractors team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Schedule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Fees/GC’s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Selection – Team/Price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 is Negotiated using Industry Standard or Owner’s template.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sz="3500" dirty="0">
              <a:solidFill>
                <a:srgbClr val="000000"/>
              </a:solidFill>
              <a:latin typeface="+mj-lt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900" i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6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387604916"/>
      </p:ext>
    </p:extLst>
  </p:cSld>
  <p:clrMapOvr>
    <a:masterClrMapping/>
  </p:clrMapOvr>
  <p:transition advClick="0" advTm="7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 fontScale="90000"/>
          </a:bodyPr>
          <a:lstStyle/>
          <a:p>
            <a:br>
              <a:rPr lang="en-US" sz="5400" b="1" i="1" dirty="0"/>
            </a:br>
            <a:br>
              <a:rPr lang="en-US" sz="5400" b="1" i="1" dirty="0"/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Design-Build Process Utilizing Negotiated Selection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Private vs Public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45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 Sector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45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the Public Sector Engage in Negotiated Design-Build?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9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Pre-Qualification is Defined Process (state statutes)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9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 is Part of the Selection Process (most statutes)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9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Statutes (PCC 10191 &amp; PCC 22164) Permit limited Negotiations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9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Charter Cities or other local agencies may have more Flexibility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93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 Francisco Airport Authority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3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3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3800" dirty="0">
              <a:solidFill>
                <a:srgbClr val="000000"/>
              </a:solidFill>
              <a:latin typeface="+mj-lt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3800" dirty="0">
              <a:solidFill>
                <a:srgbClr val="000000"/>
              </a:solidFill>
              <a:latin typeface="+mj-lt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3000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4400" i="1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900" i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7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226220481"/>
      </p:ext>
    </p:extLst>
  </p:cSld>
  <p:clrMapOvr>
    <a:masterClrMapping/>
  </p:clrMapOvr>
  <p:transition advClick="0" advTm="7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 fontScale="90000"/>
          </a:bodyPr>
          <a:lstStyle/>
          <a:p>
            <a:br>
              <a:rPr lang="en-US" sz="5400" b="1" i="1" dirty="0"/>
            </a:br>
            <a:br>
              <a:rPr lang="en-US" sz="5400" b="1" i="1" dirty="0"/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Design-Build Process Utilizing Negotiated Selection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Private vs Public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51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51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PCC 10191(d)(4)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1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9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here a best value selection method is used, the department may reserve the right to request proposal revisions and </a:t>
            </a:r>
            <a:r>
              <a:rPr lang="en-US" sz="9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hold discussions and negotiations with responsive proposers</a:t>
            </a:r>
            <a:r>
              <a:rPr lang="en-US" sz="9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which case the department shall so specify in the request for proposals and </a:t>
            </a:r>
            <a:r>
              <a:rPr lang="en-US" sz="9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shall publish separately or incorporate into the request for proposals applicable procedures to be observed by the department to ensure that any discussions or negotiations are conducted in good faith.”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3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3800" dirty="0">
              <a:solidFill>
                <a:srgbClr val="000000"/>
              </a:solidFill>
              <a:latin typeface="+mj-lt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3800" dirty="0">
              <a:solidFill>
                <a:srgbClr val="000000"/>
              </a:solidFill>
              <a:latin typeface="+mj-lt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3000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4400" i="1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900" i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8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261456969"/>
      </p:ext>
    </p:extLst>
  </p:cSld>
  <p:clrMapOvr>
    <a:masterClrMapping/>
  </p:clrMapOvr>
  <p:transition advClick="0" advTm="7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 fontScale="90000"/>
          </a:bodyPr>
          <a:lstStyle/>
          <a:p>
            <a:br>
              <a:rPr lang="en-US" sz="5400" b="1" i="1" dirty="0"/>
            </a:br>
            <a:br>
              <a:rPr lang="en-US" sz="5400" b="1" i="1" dirty="0"/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Design-Build Process Utilizing Negotiated Selection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Private vs Public</a:t>
            </a:r>
          </a:p>
          <a:p>
            <a:pPr marL="0" indent="0" algn="ctr">
              <a:buNone/>
            </a:pPr>
            <a:endParaRPr lang="en-US" sz="51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 Sector – Limited Negotiations cont.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9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RFP Stage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9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Confidential Meetings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9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9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Scope of Meeting(s)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9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can be discussed?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9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 Award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9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Scope Confirmation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9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 Language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51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7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Consult your legal Council!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3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3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3800" dirty="0">
              <a:solidFill>
                <a:srgbClr val="000000"/>
              </a:solidFill>
              <a:latin typeface="+mj-lt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3800" dirty="0">
              <a:solidFill>
                <a:srgbClr val="000000"/>
              </a:solidFill>
              <a:latin typeface="+mj-lt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3000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4400" i="1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900" i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9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157822610"/>
      </p:ext>
    </p:extLst>
  </p:cSld>
  <p:clrMapOvr>
    <a:masterClrMapping/>
  </p:clrMapOvr>
  <p:transition advClick="0" advTm="7000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3839</TotalTime>
  <Words>618</Words>
  <Application>Microsoft Office PowerPoint</Application>
  <PresentationFormat>On-screen Show (4:3)</PresentationFormat>
  <Paragraphs>246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  <vt:variant>
        <vt:lpstr>Custom Shows</vt:lpstr>
      </vt:variant>
      <vt:variant>
        <vt:i4>1</vt:i4>
      </vt:variant>
    </vt:vector>
  </HeadingPairs>
  <TitlesOfParts>
    <vt:vector size="21" baseType="lpstr">
      <vt:lpstr>Calibri</vt:lpstr>
      <vt:lpstr>Constantia</vt:lpstr>
      <vt:lpstr>Times New Roman</vt:lpstr>
      <vt:lpstr>Wingdings</vt:lpstr>
      <vt:lpstr>Wingdings 2</vt:lpstr>
      <vt:lpstr>Flow</vt:lpstr>
      <vt:lpstr>  Design-Build Process Utilizing Negotiated Selection</vt:lpstr>
      <vt:lpstr>  Design-Build Process Utilizing Negotiated Selection</vt:lpstr>
      <vt:lpstr>  Design-Build Process Utilizing Negotiated Selection</vt:lpstr>
      <vt:lpstr>  Design-Build Process Utilizing Negotiated Selection</vt:lpstr>
      <vt:lpstr>  Design-Build Process Utilizing Negotiated Selection</vt:lpstr>
      <vt:lpstr>  Design-Build Process Utilizing Negotiated Selection</vt:lpstr>
      <vt:lpstr>  Design-Build Process Utilizing Negotiated Selection</vt:lpstr>
      <vt:lpstr>  Design-Build Process Utilizing Negotiated Selection</vt:lpstr>
      <vt:lpstr>  Design-Build Process Utilizing Negotiated Selection</vt:lpstr>
      <vt:lpstr>  Design-Build Process Utilizing Negotiated Selection</vt:lpstr>
      <vt:lpstr>  Design-Build Process Utilizing Negotiated Selection</vt:lpstr>
      <vt:lpstr>  Design-Build Process Utilizing Negotiated Selection</vt:lpstr>
      <vt:lpstr>  Design-Build Process Utilizing Negotiated Selection</vt:lpstr>
      <vt:lpstr>  Design-Build Process Utilizing Negotiated Selection</vt:lpstr>
      <vt:lpstr>Custom Show 1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ANXIETY AND DESIGN-BUILD FROM THE OWNERS PERSPECTIVE</dc:title>
  <dc:creator>Mike</dc:creator>
  <cp:lastModifiedBy>Office</cp:lastModifiedBy>
  <cp:revision>202</cp:revision>
  <cp:lastPrinted>2018-08-08T19:20:39Z</cp:lastPrinted>
  <dcterms:created xsi:type="dcterms:W3CDTF">2011-09-26T04:38:14Z</dcterms:created>
  <dcterms:modified xsi:type="dcterms:W3CDTF">2018-08-09T16:25:44Z</dcterms:modified>
</cp:coreProperties>
</file>