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6" r:id="rId2"/>
    <p:sldId id="353" r:id="rId3"/>
    <p:sldId id="355" r:id="rId4"/>
    <p:sldId id="357" r:id="rId5"/>
    <p:sldId id="361" r:id="rId6"/>
    <p:sldId id="356" r:id="rId7"/>
    <p:sldId id="362" r:id="rId8"/>
    <p:sldId id="364" r:id="rId9"/>
    <p:sldId id="365" r:id="rId10"/>
    <p:sldId id="360" r:id="rId11"/>
    <p:sldId id="368" r:id="rId12"/>
    <p:sldId id="369" r:id="rId13"/>
    <p:sldId id="359" r:id="rId14"/>
    <p:sldId id="349" r:id="rId15"/>
  </p:sldIdLst>
  <p:sldSz cx="9144000" cy="6858000" type="screen4x3"/>
  <p:notesSz cx="7010400" cy="92964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CC9900"/>
    <a:srgbClr val="CCCC00"/>
    <a:srgbClr val="B88800"/>
    <a:srgbClr val="A2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78" autoAdjust="0"/>
  </p:normalViewPr>
  <p:slideViewPr>
    <p:cSldViewPr>
      <p:cViewPr varScale="1">
        <p:scale>
          <a:sx n="95" d="100"/>
          <a:sy n="95" d="100"/>
        </p:scale>
        <p:origin x="15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21BCB0-3958-4D86-BDF8-5AA5502790D2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EE2B6D-02E5-4A4D-913A-5D516CE89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6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Negotiation = The act or process designed to produce an agreement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95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40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41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1994 thru 1998</a:t>
            </a:r>
          </a:p>
          <a:p>
            <a:r>
              <a:rPr lang="en-US" dirty="0"/>
              <a:t>No state design build statute at the time.</a:t>
            </a:r>
          </a:p>
          <a:p>
            <a:r>
              <a:rPr lang="en-US" dirty="0"/>
              <a:t>We created the process as we went!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3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6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8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3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9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0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96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Regent</a:t>
            </a:r>
            <a:r>
              <a:rPr lang="en-US" baseline="0" dirty="0"/>
              <a:t> experience (reference Bear River Middle School)</a:t>
            </a:r>
          </a:p>
          <a:p>
            <a:r>
              <a:rPr lang="en-US" baseline="0" dirty="0"/>
              <a:t>Selection Process</a:t>
            </a:r>
          </a:p>
          <a:p>
            <a:r>
              <a:rPr lang="en-US" baseline="0" dirty="0"/>
              <a:t>Use of DBIA contract form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8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47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44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Confidential Meetings</a:t>
            </a:r>
          </a:p>
          <a:p>
            <a:r>
              <a:rPr lang="en-US" dirty="0"/>
              <a:t>How Many?</a:t>
            </a:r>
          </a:p>
          <a:p>
            <a:r>
              <a:rPr lang="en-US" dirty="0"/>
              <a:t>What can be discussed?</a:t>
            </a:r>
          </a:p>
          <a:p>
            <a:r>
              <a:rPr lang="en-US" dirty="0"/>
              <a:t>Who should attend?</a:t>
            </a:r>
          </a:p>
          <a:p>
            <a:r>
              <a:rPr lang="en-US" dirty="0"/>
              <a:t>How to respond?</a:t>
            </a:r>
          </a:p>
          <a:p>
            <a:r>
              <a:rPr lang="en-US" dirty="0"/>
              <a:t>Confidential information?</a:t>
            </a:r>
          </a:p>
          <a:p>
            <a:r>
              <a:rPr lang="en-US" dirty="0"/>
              <a:t>Need</a:t>
            </a:r>
            <a:r>
              <a:rPr lang="en-US" baseline="0" dirty="0"/>
              <a:t> to Clarify Information?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E2B6D-02E5-4A4D-913A-5D516CE8946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7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CD36-B2DC-4F92-B749-B9EC78134845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3977-FCC4-4526-9C7F-60001A8108B9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C975-4DD0-4218-B361-A63225C79073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20F9-06B4-4FB3-97E9-053F7517C6E4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606A-A8F7-4C5A-A2DF-094D07D440D6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7D76-E4F1-4FA0-BB52-EF0FC9EC68A2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CC24-9B07-4A25-A6D2-753BC15E49CD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34EB-67E5-438F-99EA-9AEB068CE965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41A3-4D50-4B2A-B219-0A88A1DC7318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58C4-809E-444E-B1D8-9EA0A8806E75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Click="0" advTm="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B1CE-DF3F-4EC2-A398-94396CEB1ADA}" type="datetime1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36B27-D720-4524-8B4D-47492943F495}" type="datetime1">
              <a:rPr lang="en-US" smtClean="0"/>
              <a:t>8/9/2018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7000"/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bia.org/best-practic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 b="1" i="1" dirty="0"/>
            </a:br>
            <a:br>
              <a:rPr lang="en-US" sz="5400" b="1" i="1" dirty="0"/>
            </a:b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40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68417090"/>
      </p:ext>
    </p:extLst>
  </p:cSld>
  <p:clrMapOvr>
    <a:masterClrMapping/>
  </p:clrMapOvr>
  <p:transition advClick="0" advTm="7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Judicial Council of California(GC 70391-70394)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Two-Step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Prequalification Phase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Shortlisted Teams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Interview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Fees/GC’s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Value Determination (Price must be considered)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Negotiated using Owner’s template.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69314828"/>
      </p:ext>
    </p:extLst>
  </p:cSld>
  <p:clrMapOvr>
    <a:masterClrMapping/>
  </p:clrMapOvr>
  <p:transition advClick="0" advTm="7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52736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Examples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3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Francisco Airport Authority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Based Primarily on Qualifications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Qualifications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Personnel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Previous/Similar Project Experience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Management Experience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Management Experience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is Optional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Services (Lump Sum)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Builder Management Cost (Lump Sum)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 Fee (Lump sum)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 and Profit Fee (Lump Sum)</a:t>
            </a:r>
          </a:p>
          <a:p>
            <a:pPr lvl="5">
              <a:buFont typeface="Wingdings" panose="05000000000000000000" pitchFamily="2" charset="2"/>
              <a:buChar char="§"/>
            </a:pPr>
            <a:endParaRPr lang="en-US" sz="9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728" lvl="4" indent="0">
              <a:buNone/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89081111"/>
      </p:ext>
    </p:extLst>
  </p:cSld>
  <p:clrMapOvr>
    <a:masterClrMapping/>
  </p:clrMapOvr>
  <p:transition advClick="0" advTm="7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515109"/>
            <a:ext cx="8229600" cy="520636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Examples </a:t>
            </a:r>
            <a:r>
              <a:rPr lang="en-US" sz="1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endParaRPr lang="en-US" sz="1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3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Francisco &amp; Oakland State Building Projects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State’s first Design Build Project’s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“Design-Build Concept” Authorized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Emphasized Design due to Location of Projects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Shortlist Based Primarily on Qualifications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Qualifications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Personnel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Previous/Similar Project Experience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Prominence of Architects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based on Design Competition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Negotiated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Negotiated</a:t>
            </a:r>
          </a:p>
          <a:p>
            <a:pPr lvl="5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728" lvl="4" indent="0">
              <a:buNone/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79014709"/>
      </p:ext>
    </p:extLst>
  </p:cSld>
  <p:clrMapOvr>
    <a:masterClrMapping/>
  </p:clrMapOvr>
  <p:transition advClick="0" advTm="7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Terms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need a Stipend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 Clause – Can you have them?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Incentives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Project Cost Savings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Early Completion Bonus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be permissible in Public Contracts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Guaranteed Maximum Price Phase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Guaranteed Maximum Price Phase</a:t>
            </a:r>
          </a:p>
          <a:p>
            <a:pPr marL="0" indent="0">
              <a:buNone/>
            </a:pPr>
            <a:endParaRPr lang="en-US" sz="40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96341969"/>
      </p:ext>
    </p:extLst>
  </p:cSld>
  <p:clrMapOvr>
    <a:masterClrMapping/>
  </p:clrMapOvr>
  <p:transition advClick="0" advTm="7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i="1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i="1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75038292"/>
      </p:ext>
    </p:extLst>
  </p:cSld>
  <p:clrMapOvr>
    <a:masterClrMapping/>
  </p:clrMapOvr>
  <p:transition advClick="0" advTm="7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br>
              <a:rPr lang="en-US" sz="3600" b="1" i="1" dirty="0"/>
            </a:br>
            <a:br>
              <a:rPr lang="en-US" sz="36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Topics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DBIA Best Practices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 of Practice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of Negotiated Selection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vs Public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Negotiated Selection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Terms/Issues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93001707"/>
      </p:ext>
    </p:extLst>
  </p:cSld>
  <p:clrMapOvr>
    <a:masterClrMapping/>
  </p:clrMapOvr>
  <p:transition advClick="0" advTm="7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DBIA Best Practices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Done Right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DBIA Best Practices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https://dbia.org/best-practices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Statements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 of Practice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D-B Process using Negotiated Selection</a:t>
            </a:r>
          </a:p>
          <a:p>
            <a:pPr marL="0" indent="0" algn="ctr">
              <a:buNone/>
            </a:pPr>
            <a:endParaRPr lang="en-US" sz="4000" dirty="0">
              <a:solidFill>
                <a:srgbClr val="000000"/>
              </a:solidFill>
              <a:latin typeface="+mj-lt"/>
            </a:endParaRPr>
          </a:p>
          <a:p>
            <a:pPr marL="393192" lvl="1" indent="0" algn="ctr">
              <a:buNone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14850237"/>
      </p:ext>
    </p:extLst>
  </p:cSld>
  <p:clrMapOvr>
    <a:masterClrMapping/>
  </p:clrMapOvr>
  <p:transition advClick="0" advTm="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/>
              <a:t>Design-Build Process Utilizing Negotiated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MOP - Overview of Negotiated Selection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Need for Project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Definition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 of Project Delivery Method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Design-Builder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Listed Teams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Interview/Evaluation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D-B Selected</a:t>
            </a: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27342202"/>
      </p:ext>
    </p:extLst>
  </p:cSld>
  <p:clrMapOvr>
    <a:masterClrMapping/>
  </p:clrMapOvr>
  <p:transition advClick="0" advTm="7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of Negotiated Selection – cont.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Definition (Pre-Construction)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Programming &amp; Preliminary Design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Estimating Scheduling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Contract Award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not yet Completed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GMP Established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3557485"/>
      </p:ext>
    </p:extLst>
  </p:cSld>
  <p:clrMapOvr>
    <a:masterClrMapping/>
  </p:clrMapOvr>
  <p:transition advClick="0" advTm="7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vs Public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Shortlisted Teams (experience)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 Include: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contractors team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Fees/GC’s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– Team/Price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is Negotiated using Industry Standard or Owner’s template.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3500" dirty="0">
              <a:solidFill>
                <a:srgbClr val="000000"/>
              </a:solidFill>
              <a:latin typeface="+mj-lt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7604916"/>
      </p:ext>
    </p:extLst>
  </p:cSld>
  <p:clrMapOvr>
    <a:masterClrMapping/>
  </p:clrMapOvr>
  <p:transition advClick="0" advTm="7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vs Public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the Public Sector Engage in Negotiated Design-Build?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Pre-Qualification is Defined Process (state statutes)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is Part of the Selection Process (most statutes)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Statutes (PCC 10191 &amp; PCC 22164) Permit limited Negotiations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Charter Cities or other local agencies may have more Flexibility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9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Francisco Airport Authority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26220481"/>
      </p:ext>
    </p:extLst>
  </p:cSld>
  <p:clrMapOvr>
    <a:masterClrMapping/>
  </p:clrMapOvr>
  <p:transition advClick="0" advTm="7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vs Public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5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5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PCC 10191(d)(4)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 best value selection method is used, the department may reserve the right to request proposal revisions and </a:t>
            </a:r>
            <a:r>
              <a:rPr lang="en-US" sz="9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discussions and negotiations with responsive proposers</a:t>
            </a: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case the department shall so specify in the request for proposals and </a:t>
            </a:r>
            <a:r>
              <a:rPr lang="en-US" sz="9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publish separately or incorporate into the request for proposals applicable procedures to be observed by the department to ensure that any discussions or negotiations are conducted in good faith.”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61456969"/>
      </p:ext>
    </p:extLst>
  </p:cSld>
  <p:clrMapOvr>
    <a:masterClrMapping/>
  </p:clrMapOvr>
  <p:transition advClick="0" advTm="7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br>
              <a:rPr lang="en-US" sz="5400" b="1" i="1" dirty="0"/>
            </a:br>
            <a:br>
              <a:rPr lang="en-US" sz="5400" b="1" i="1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Process Utilizing Negotiated Selection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vs Public</a:t>
            </a:r>
          </a:p>
          <a:p>
            <a:pPr marL="0" indent="0" algn="ctr">
              <a:buNone/>
            </a:pPr>
            <a:endParaRPr lang="en-US" sz="5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Sector – Limited Negotiations cont.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RFP Stage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 Meetings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of Meeting(s)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be discussed?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Award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Confirmation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9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 Language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51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 your legal Council!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800" dirty="0">
              <a:solidFill>
                <a:srgbClr val="000000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i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9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57822610"/>
      </p:ext>
    </p:extLst>
  </p:cSld>
  <p:clrMapOvr>
    <a:masterClrMapping/>
  </p:clrMapOvr>
  <p:transition advClick="0" advTm="7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3839</TotalTime>
  <Words>618</Words>
  <Application>Microsoft Office PowerPoint</Application>
  <PresentationFormat>On-screen Show (4:3)</PresentationFormat>
  <Paragraphs>246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Calibri</vt:lpstr>
      <vt:lpstr>Constantia</vt:lpstr>
      <vt:lpstr>Times New Roman</vt:lpstr>
      <vt:lpstr>Wingdings</vt:lpstr>
      <vt:lpstr>Wingdings 2</vt:lpstr>
      <vt:lpstr>Flow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  Design-Build Process Utilizing Negotiated Selection</vt:lpstr>
      <vt:lpstr>Custom Show 1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 AND DESIGN-BUILD FROM THE OWNERS PERSPECTIVE</dc:title>
  <dc:creator>Mike</dc:creator>
  <cp:lastModifiedBy>Office</cp:lastModifiedBy>
  <cp:revision>202</cp:revision>
  <cp:lastPrinted>2018-08-08T19:20:39Z</cp:lastPrinted>
  <dcterms:created xsi:type="dcterms:W3CDTF">2011-09-26T04:38:14Z</dcterms:created>
  <dcterms:modified xsi:type="dcterms:W3CDTF">2018-08-09T16:25:44Z</dcterms:modified>
</cp:coreProperties>
</file>