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60" r:id="rId1"/>
  </p:sldMasterIdLst>
  <p:notesMasterIdLst>
    <p:notesMasterId r:id="rId28"/>
  </p:notesMasterIdLst>
  <p:handoutMasterIdLst>
    <p:handoutMasterId r:id="rId29"/>
  </p:handoutMasterIdLst>
  <p:sldIdLst>
    <p:sldId id="258" r:id="rId2"/>
    <p:sldId id="637" r:id="rId3"/>
    <p:sldId id="774" r:id="rId4"/>
    <p:sldId id="453" r:id="rId5"/>
    <p:sldId id="766" r:id="rId6"/>
    <p:sldId id="633" r:id="rId7"/>
    <p:sldId id="470" r:id="rId8"/>
    <p:sldId id="671" r:id="rId9"/>
    <p:sldId id="607" r:id="rId10"/>
    <p:sldId id="608" r:id="rId11"/>
    <p:sldId id="501" r:id="rId12"/>
    <p:sldId id="668" r:id="rId13"/>
    <p:sldId id="620" r:id="rId14"/>
    <p:sldId id="588" r:id="rId15"/>
    <p:sldId id="760" r:id="rId16"/>
    <p:sldId id="761" r:id="rId17"/>
    <p:sldId id="652" r:id="rId18"/>
    <p:sldId id="706" r:id="rId19"/>
    <p:sldId id="787" r:id="rId20"/>
    <p:sldId id="764" r:id="rId21"/>
    <p:sldId id="762" r:id="rId22"/>
    <p:sldId id="643" r:id="rId23"/>
    <p:sldId id="642" r:id="rId24"/>
    <p:sldId id="985" r:id="rId25"/>
    <p:sldId id="1136" r:id="rId26"/>
    <p:sldId id="1135"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antha Groff" initials="SG" lastIdx="47" clrIdx="0"/>
  <p:cmAuthor id="2" name="Melissa Kuzma" initials="MK" lastIdx="4" clrIdx="1"/>
  <p:cmAuthor id="3" name="Michael Loulakis" initials="MCL"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471"/>
    <a:srgbClr val="2D48A5"/>
    <a:srgbClr val="3D87DD"/>
    <a:srgbClr val="1F579E"/>
    <a:srgbClr val="3B579C"/>
    <a:srgbClr val="A0C0EE"/>
    <a:srgbClr val="69A2D7"/>
    <a:srgbClr val="5192CC"/>
    <a:srgbClr val="8A98B0"/>
    <a:srgbClr val="67A2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22" autoAdjust="0"/>
    <p:restoredTop sz="59692" autoAdjust="0"/>
  </p:normalViewPr>
  <p:slideViewPr>
    <p:cSldViewPr snapToGrid="0">
      <p:cViewPr varScale="1">
        <p:scale>
          <a:sx n="64" d="100"/>
          <a:sy n="64" d="100"/>
        </p:scale>
        <p:origin x="1530" y="78"/>
      </p:cViewPr>
      <p:guideLst>
        <p:guide orient="horz" pos="2160"/>
        <p:guide pos="3840"/>
      </p:guideLst>
    </p:cSldViewPr>
  </p:slideViewPr>
  <p:notesTextViewPr>
    <p:cViewPr>
      <p:scale>
        <a:sx n="3" d="2"/>
        <a:sy n="3" d="2"/>
      </p:scale>
      <p:origin x="0" y="0"/>
    </p:cViewPr>
  </p:notesTextViewPr>
  <p:sorterViewPr>
    <p:cViewPr varScale="1">
      <p:scale>
        <a:sx n="1" d="1"/>
        <a:sy n="1" d="1"/>
      </p:scale>
      <p:origin x="0" y="-5480"/>
    </p:cViewPr>
  </p:sorterViewPr>
  <p:notesViewPr>
    <p:cSldViewPr snapToGrid="0">
      <p:cViewPr varScale="1">
        <p:scale>
          <a:sx n="64" d="100"/>
          <a:sy n="64" d="100"/>
        </p:scale>
        <p:origin x="314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bg1">
                <a:lumMod val="8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7DAD-41B3-B302-C651CF76F67A}"/>
            </c:ext>
          </c:extLst>
        </c:ser>
        <c:ser>
          <c:idx val="1"/>
          <c:order val="1"/>
          <c:tx>
            <c:strRef>
              <c:f>Sheet1!$C$1</c:f>
              <c:strCache>
                <c:ptCount val="1"/>
                <c:pt idx="0">
                  <c:v>Series 2</c:v>
                </c:pt>
              </c:strCache>
            </c:strRef>
          </c:tx>
          <c:spPr>
            <a:solidFill>
              <a:schemeClr val="bg1">
                <a:lumMod val="6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7DAD-41B3-B302-C651CF76F67A}"/>
            </c:ext>
          </c:extLst>
        </c:ser>
        <c:dLbls>
          <c:showLegendKey val="0"/>
          <c:showVal val="0"/>
          <c:showCatName val="0"/>
          <c:showSerName val="0"/>
          <c:showPercent val="0"/>
          <c:showBubbleSize val="0"/>
        </c:dLbls>
        <c:gapWidth val="219"/>
        <c:overlap val="-27"/>
        <c:axId val="18757888"/>
        <c:axId val="18763776"/>
      </c:barChart>
      <c:catAx>
        <c:axId val="18757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pPr>
            <a:endParaRPr lang="en-US"/>
          </a:p>
        </c:txPr>
        <c:crossAx val="18763776"/>
        <c:crosses val="autoZero"/>
        <c:auto val="1"/>
        <c:lblAlgn val="ctr"/>
        <c:lblOffset val="100"/>
        <c:noMultiLvlLbl val="0"/>
      </c:catAx>
      <c:valAx>
        <c:axId val="1876377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pPr>
            <a:endParaRPr lang="en-US"/>
          </a:p>
        </c:txPr>
        <c:crossAx val="18757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2000" b="0" i="0">
          <a:latin typeface="Calibri" panose="020F0502020204030204" pitchFamily="34" charset="0"/>
          <a:ea typeface="Open Sans" panose="020B060603050402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6D6EC3-65AA-4913-9CFA-67414EEBF33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6D703D8-422F-4FF3-8C33-98DB486335A5}">
      <dgm:prSet phldrT="[Text]" custT="1"/>
      <dgm:spPr>
        <a:ln>
          <a:noFill/>
        </a:ln>
      </dgm:spPr>
      <dgm:t>
        <a:bodyPr/>
        <a:lstStyle/>
        <a:p>
          <a:r>
            <a:rPr lang="en-US" sz="2800" dirty="0">
              <a:latin typeface="Calibri Light" panose="020F0302020204030204" pitchFamily="34" charset="0"/>
              <a:cs typeface="Calibri Light" panose="020F0302020204030204" pitchFamily="34" charset="0"/>
            </a:rPr>
            <a:t>Accepting of critiques</a:t>
          </a:r>
        </a:p>
      </dgm:t>
    </dgm:pt>
    <dgm:pt modelId="{73A9C3C9-FEBF-4D22-A1FD-3E2F9D82DFF3}" type="parTrans" cxnId="{D1412C44-D66C-4046-8FC1-36E60C18030D}">
      <dgm:prSet/>
      <dgm:spPr/>
      <dgm:t>
        <a:bodyPr/>
        <a:lstStyle/>
        <a:p>
          <a:endParaRPr lang="en-US" sz="2800">
            <a:latin typeface="Calibri Light" panose="020F0302020204030204" pitchFamily="34" charset="0"/>
            <a:cs typeface="Calibri Light" panose="020F0302020204030204" pitchFamily="34" charset="0"/>
          </a:endParaRPr>
        </a:p>
      </dgm:t>
    </dgm:pt>
    <dgm:pt modelId="{041F0E1B-CAAD-4571-9C9B-8040E00ECAAC}" type="sibTrans" cxnId="{D1412C44-D66C-4046-8FC1-36E60C18030D}">
      <dgm:prSet/>
      <dgm:spPr/>
      <dgm:t>
        <a:bodyPr/>
        <a:lstStyle/>
        <a:p>
          <a:endParaRPr lang="en-US" sz="2800">
            <a:latin typeface="Calibri Light" panose="020F0302020204030204" pitchFamily="34" charset="0"/>
            <a:cs typeface="Calibri Light" panose="020F0302020204030204" pitchFamily="34" charset="0"/>
          </a:endParaRPr>
        </a:p>
      </dgm:t>
    </dgm:pt>
    <dgm:pt modelId="{488ADE9F-37BB-47E3-A849-CBAEB4124B1D}">
      <dgm:prSet custT="1"/>
      <dgm:spPr>
        <a:ln>
          <a:noFill/>
        </a:ln>
      </dgm:spPr>
      <dgm:t>
        <a:bodyPr/>
        <a:lstStyle/>
        <a:p>
          <a:r>
            <a:rPr lang="en-US" sz="2800" dirty="0">
              <a:latin typeface="Calibri Light" panose="020F0302020204030204" pitchFamily="34" charset="0"/>
              <a:cs typeface="Calibri Light" panose="020F0302020204030204" pitchFamily="34" charset="0"/>
            </a:rPr>
            <a:t>Responsive and reflective</a:t>
          </a:r>
        </a:p>
      </dgm:t>
    </dgm:pt>
    <dgm:pt modelId="{8E4620F8-19D9-4701-B9A4-155CB2B7DAB9}" type="parTrans" cxnId="{71382B25-4E93-4F64-872C-138E2786586F}">
      <dgm:prSet/>
      <dgm:spPr/>
      <dgm:t>
        <a:bodyPr/>
        <a:lstStyle/>
        <a:p>
          <a:endParaRPr lang="en-US" sz="2800">
            <a:latin typeface="Calibri Light" panose="020F0302020204030204" pitchFamily="34" charset="0"/>
            <a:cs typeface="Calibri Light" panose="020F0302020204030204" pitchFamily="34" charset="0"/>
          </a:endParaRPr>
        </a:p>
      </dgm:t>
    </dgm:pt>
    <dgm:pt modelId="{91D14A34-72D4-4B53-B3DD-E1D5ECA38E62}" type="sibTrans" cxnId="{71382B25-4E93-4F64-872C-138E2786586F}">
      <dgm:prSet/>
      <dgm:spPr/>
      <dgm:t>
        <a:bodyPr/>
        <a:lstStyle/>
        <a:p>
          <a:endParaRPr lang="en-US" sz="2800">
            <a:latin typeface="Calibri Light" panose="020F0302020204030204" pitchFamily="34" charset="0"/>
            <a:cs typeface="Calibri Light" panose="020F0302020204030204" pitchFamily="34" charset="0"/>
          </a:endParaRPr>
        </a:p>
      </dgm:t>
    </dgm:pt>
    <dgm:pt modelId="{8FF0B648-22B3-4E11-B6A9-86A6F4966888}">
      <dgm:prSet custT="1"/>
      <dgm:spPr>
        <a:ln>
          <a:noFill/>
        </a:ln>
      </dgm:spPr>
      <dgm:t>
        <a:bodyPr/>
        <a:lstStyle/>
        <a:p>
          <a:r>
            <a:rPr lang="en-US" sz="2800" dirty="0">
              <a:latin typeface="Calibri Light" panose="020F0302020204030204" pitchFamily="34" charset="0"/>
              <a:cs typeface="Calibri Light" panose="020F0302020204030204" pitchFamily="34" charset="0"/>
            </a:rPr>
            <a:t>Values not knowing</a:t>
          </a:r>
        </a:p>
      </dgm:t>
    </dgm:pt>
    <dgm:pt modelId="{E569499C-A333-473F-A158-55C55026FD91}" type="parTrans" cxnId="{42593592-9D44-4C45-B469-801F7C6473AB}">
      <dgm:prSet/>
      <dgm:spPr/>
      <dgm:t>
        <a:bodyPr/>
        <a:lstStyle/>
        <a:p>
          <a:endParaRPr lang="en-US" sz="2800">
            <a:latin typeface="Calibri Light" panose="020F0302020204030204" pitchFamily="34" charset="0"/>
            <a:cs typeface="Calibri Light" panose="020F0302020204030204" pitchFamily="34" charset="0"/>
          </a:endParaRPr>
        </a:p>
      </dgm:t>
    </dgm:pt>
    <dgm:pt modelId="{84D941DB-2458-4DEB-B38B-FEF9CF67F60F}" type="sibTrans" cxnId="{42593592-9D44-4C45-B469-801F7C6473AB}">
      <dgm:prSet/>
      <dgm:spPr/>
      <dgm:t>
        <a:bodyPr/>
        <a:lstStyle/>
        <a:p>
          <a:endParaRPr lang="en-US" sz="2800">
            <a:latin typeface="Calibri Light" panose="020F0302020204030204" pitchFamily="34" charset="0"/>
            <a:cs typeface="Calibri Light" panose="020F0302020204030204" pitchFamily="34" charset="0"/>
          </a:endParaRPr>
        </a:p>
      </dgm:t>
    </dgm:pt>
    <dgm:pt modelId="{CBD39912-843D-493C-965D-EF2FA9BB568D}">
      <dgm:prSet custT="1"/>
      <dgm:spPr>
        <a:ln>
          <a:noFill/>
        </a:ln>
      </dgm:spPr>
      <dgm:t>
        <a:bodyPr/>
        <a:lstStyle/>
        <a:p>
          <a:r>
            <a:rPr lang="en-US" sz="2800" dirty="0">
              <a:latin typeface="Calibri Light" panose="020F0302020204030204" pitchFamily="34" charset="0"/>
              <a:cs typeface="Calibri Light" panose="020F0302020204030204" pitchFamily="34" charset="0"/>
            </a:rPr>
            <a:t>Both/And thinking</a:t>
          </a:r>
        </a:p>
      </dgm:t>
    </dgm:pt>
    <dgm:pt modelId="{F9E8E6E2-E181-4B93-B46F-20A5536FE28A}" type="parTrans" cxnId="{4FCF309F-EA3F-4DDE-9B5D-79DE831F1278}">
      <dgm:prSet/>
      <dgm:spPr/>
      <dgm:t>
        <a:bodyPr/>
        <a:lstStyle/>
        <a:p>
          <a:endParaRPr lang="en-US" sz="2800">
            <a:latin typeface="Calibri Light" panose="020F0302020204030204" pitchFamily="34" charset="0"/>
            <a:cs typeface="Calibri Light" panose="020F0302020204030204" pitchFamily="34" charset="0"/>
          </a:endParaRPr>
        </a:p>
      </dgm:t>
    </dgm:pt>
    <dgm:pt modelId="{889B7C65-A905-47FC-A04F-BBAE6A727B35}" type="sibTrans" cxnId="{4FCF309F-EA3F-4DDE-9B5D-79DE831F1278}">
      <dgm:prSet/>
      <dgm:spPr/>
      <dgm:t>
        <a:bodyPr/>
        <a:lstStyle/>
        <a:p>
          <a:endParaRPr lang="en-US" sz="2800">
            <a:latin typeface="Calibri Light" panose="020F0302020204030204" pitchFamily="34" charset="0"/>
            <a:cs typeface="Calibri Light" panose="020F0302020204030204" pitchFamily="34" charset="0"/>
          </a:endParaRPr>
        </a:p>
      </dgm:t>
    </dgm:pt>
    <dgm:pt modelId="{10C46078-DBC7-47FE-AB46-EEE8CE55C6F7}">
      <dgm:prSet custT="1"/>
      <dgm:spPr>
        <a:ln>
          <a:noFill/>
        </a:ln>
      </dgm:spPr>
      <dgm:t>
        <a:bodyPr/>
        <a:lstStyle/>
        <a:p>
          <a:r>
            <a:rPr lang="en-US" sz="2800" dirty="0">
              <a:latin typeface="Calibri Light" panose="020F0302020204030204" pitchFamily="34" charset="0"/>
              <a:cs typeface="Calibri Light" panose="020F0302020204030204" pitchFamily="34" charset="0"/>
            </a:rPr>
            <a:t>Flexible and adaptive</a:t>
          </a:r>
        </a:p>
      </dgm:t>
    </dgm:pt>
    <dgm:pt modelId="{418CCD54-6324-4175-AA8B-FCFA57A8E3F9}" type="parTrans" cxnId="{0558986F-F2A9-430B-B5FA-008F7B8E5AF0}">
      <dgm:prSet/>
      <dgm:spPr/>
      <dgm:t>
        <a:bodyPr/>
        <a:lstStyle/>
        <a:p>
          <a:endParaRPr lang="en-US" sz="2800">
            <a:latin typeface="Calibri Light" panose="020F0302020204030204" pitchFamily="34" charset="0"/>
            <a:cs typeface="Calibri Light" panose="020F0302020204030204" pitchFamily="34" charset="0"/>
          </a:endParaRPr>
        </a:p>
      </dgm:t>
    </dgm:pt>
    <dgm:pt modelId="{0A46E7BB-C934-48C5-ACE9-E498D4BAB02B}" type="sibTrans" cxnId="{0558986F-F2A9-430B-B5FA-008F7B8E5AF0}">
      <dgm:prSet/>
      <dgm:spPr/>
      <dgm:t>
        <a:bodyPr/>
        <a:lstStyle/>
        <a:p>
          <a:endParaRPr lang="en-US" sz="2800">
            <a:latin typeface="Calibri Light" panose="020F0302020204030204" pitchFamily="34" charset="0"/>
            <a:cs typeface="Calibri Light" panose="020F0302020204030204" pitchFamily="34" charset="0"/>
          </a:endParaRPr>
        </a:p>
      </dgm:t>
    </dgm:pt>
    <dgm:pt modelId="{36B567CF-3008-4BD9-800D-540627C23B5F}">
      <dgm:prSet custT="1"/>
      <dgm:spPr>
        <a:ln>
          <a:noFill/>
        </a:ln>
      </dgm:spPr>
      <dgm:t>
        <a:bodyPr/>
        <a:lstStyle/>
        <a:p>
          <a:r>
            <a:rPr lang="en-US" sz="2800" dirty="0">
              <a:latin typeface="Calibri Light" panose="020F0302020204030204" pitchFamily="34" charset="0"/>
              <a:cs typeface="Calibri Light" panose="020F0302020204030204" pitchFamily="34" charset="0"/>
            </a:rPr>
            <a:t>Embraces multiple perspectives</a:t>
          </a:r>
        </a:p>
      </dgm:t>
    </dgm:pt>
    <dgm:pt modelId="{21156B58-4F3D-4B84-85A6-F4E1E5B99E55}" type="parTrans" cxnId="{746FD7A1-B20D-43D5-876D-8FA53C96D609}">
      <dgm:prSet/>
      <dgm:spPr/>
      <dgm:t>
        <a:bodyPr/>
        <a:lstStyle/>
        <a:p>
          <a:endParaRPr lang="en-US" sz="2800">
            <a:latin typeface="Calibri Light" panose="020F0302020204030204" pitchFamily="34" charset="0"/>
            <a:cs typeface="Calibri Light" panose="020F0302020204030204" pitchFamily="34" charset="0"/>
          </a:endParaRPr>
        </a:p>
      </dgm:t>
    </dgm:pt>
    <dgm:pt modelId="{CC4DDA6E-8341-4052-933B-17A18A4933B2}" type="sibTrans" cxnId="{746FD7A1-B20D-43D5-876D-8FA53C96D609}">
      <dgm:prSet/>
      <dgm:spPr/>
      <dgm:t>
        <a:bodyPr/>
        <a:lstStyle/>
        <a:p>
          <a:endParaRPr lang="en-US" sz="2800">
            <a:latin typeface="Calibri Light" panose="020F0302020204030204" pitchFamily="34" charset="0"/>
            <a:cs typeface="Calibri Light" panose="020F0302020204030204" pitchFamily="34" charset="0"/>
          </a:endParaRPr>
        </a:p>
      </dgm:t>
    </dgm:pt>
    <dgm:pt modelId="{D1F10CBE-13FF-4073-9C13-7E3950CB1387}">
      <dgm:prSet custT="1"/>
      <dgm:spPr>
        <a:ln>
          <a:noFill/>
        </a:ln>
      </dgm:spPr>
      <dgm:t>
        <a:bodyPr/>
        <a:lstStyle/>
        <a:p>
          <a:r>
            <a:rPr lang="en-US" sz="2800" dirty="0">
              <a:latin typeface="Calibri Light" panose="020F0302020204030204" pitchFamily="34" charset="0"/>
              <a:cs typeface="Calibri Light" panose="020F0302020204030204" pitchFamily="34" charset="0"/>
            </a:rPr>
            <a:t>Accepting of others</a:t>
          </a:r>
        </a:p>
      </dgm:t>
    </dgm:pt>
    <dgm:pt modelId="{40BE8A25-D68F-4024-B2CA-E2B0F771E5A5}" type="parTrans" cxnId="{319C3DA9-6DFC-4557-9574-E3F06F281FDF}">
      <dgm:prSet/>
      <dgm:spPr/>
      <dgm:t>
        <a:bodyPr/>
        <a:lstStyle/>
        <a:p>
          <a:endParaRPr lang="en-US" sz="2800">
            <a:latin typeface="Calibri Light" panose="020F0302020204030204" pitchFamily="34" charset="0"/>
            <a:cs typeface="Calibri Light" panose="020F0302020204030204" pitchFamily="34" charset="0"/>
          </a:endParaRPr>
        </a:p>
      </dgm:t>
    </dgm:pt>
    <dgm:pt modelId="{42E72AB7-40CC-4ADD-9953-372C15D416CB}" type="sibTrans" cxnId="{319C3DA9-6DFC-4557-9574-E3F06F281FDF}">
      <dgm:prSet/>
      <dgm:spPr/>
      <dgm:t>
        <a:bodyPr/>
        <a:lstStyle/>
        <a:p>
          <a:endParaRPr lang="en-US" sz="2800">
            <a:latin typeface="Calibri Light" panose="020F0302020204030204" pitchFamily="34" charset="0"/>
            <a:cs typeface="Calibri Light" panose="020F0302020204030204" pitchFamily="34" charset="0"/>
          </a:endParaRPr>
        </a:p>
      </dgm:t>
    </dgm:pt>
    <dgm:pt modelId="{6C3867EB-5958-4AEC-A12C-E11C380970EE}">
      <dgm:prSet custT="1"/>
      <dgm:spPr>
        <a:ln>
          <a:noFill/>
        </a:ln>
      </dgm:spPr>
      <dgm:t>
        <a:bodyPr/>
        <a:lstStyle/>
        <a:p>
          <a:r>
            <a:rPr lang="en-US" sz="2800" dirty="0">
              <a:latin typeface="Calibri Light" panose="020F0302020204030204" pitchFamily="34" charset="0"/>
              <a:cs typeface="Calibri Light" panose="020F0302020204030204" pitchFamily="34" charset="0"/>
            </a:rPr>
            <a:t>Values differences</a:t>
          </a:r>
        </a:p>
      </dgm:t>
    </dgm:pt>
    <dgm:pt modelId="{1D5BAEB9-836C-40D1-96BB-0800B0A4D624}" type="parTrans" cxnId="{2163ACAA-07B2-47F0-BC60-70493FAB732C}">
      <dgm:prSet/>
      <dgm:spPr/>
      <dgm:t>
        <a:bodyPr/>
        <a:lstStyle/>
        <a:p>
          <a:endParaRPr lang="en-US" sz="2800">
            <a:latin typeface="Calibri Light" panose="020F0302020204030204" pitchFamily="34" charset="0"/>
            <a:cs typeface="Calibri Light" panose="020F0302020204030204" pitchFamily="34" charset="0"/>
          </a:endParaRPr>
        </a:p>
      </dgm:t>
    </dgm:pt>
    <dgm:pt modelId="{673E829F-BA42-42D4-A27A-9D4ADC01787E}" type="sibTrans" cxnId="{2163ACAA-07B2-47F0-BC60-70493FAB732C}">
      <dgm:prSet/>
      <dgm:spPr/>
      <dgm:t>
        <a:bodyPr/>
        <a:lstStyle/>
        <a:p>
          <a:endParaRPr lang="en-US" sz="2800">
            <a:latin typeface="Calibri Light" panose="020F0302020204030204" pitchFamily="34" charset="0"/>
            <a:cs typeface="Calibri Light" panose="020F0302020204030204" pitchFamily="34" charset="0"/>
          </a:endParaRPr>
        </a:p>
      </dgm:t>
    </dgm:pt>
    <dgm:pt modelId="{30D677F6-19B6-40F7-AE4D-9AF74C255376}">
      <dgm:prSet custT="1"/>
      <dgm:spPr>
        <a:ln>
          <a:noFill/>
        </a:ln>
      </dgm:spPr>
      <dgm:t>
        <a:bodyPr/>
        <a:lstStyle/>
        <a:p>
          <a:r>
            <a:rPr lang="en-US" sz="2800" dirty="0">
              <a:latin typeface="Calibri Light" panose="020F0302020204030204" pitchFamily="34" charset="0"/>
              <a:cs typeface="Calibri Light" panose="020F0302020204030204" pitchFamily="34" charset="0"/>
            </a:rPr>
            <a:t>Questions assumptions</a:t>
          </a:r>
        </a:p>
      </dgm:t>
    </dgm:pt>
    <dgm:pt modelId="{C976C5FC-E5B9-45A9-986F-8217D47A9542}" type="parTrans" cxnId="{B54A5020-2234-4CDF-BB4D-F5F43B161A86}">
      <dgm:prSet/>
      <dgm:spPr/>
      <dgm:t>
        <a:bodyPr/>
        <a:lstStyle/>
        <a:p>
          <a:endParaRPr lang="en-US" sz="2800">
            <a:latin typeface="Calibri Light" panose="020F0302020204030204" pitchFamily="34" charset="0"/>
            <a:cs typeface="Calibri Light" panose="020F0302020204030204" pitchFamily="34" charset="0"/>
          </a:endParaRPr>
        </a:p>
      </dgm:t>
    </dgm:pt>
    <dgm:pt modelId="{7DA51B27-47A8-48B5-B54C-761F7F8C8EF3}" type="sibTrans" cxnId="{B54A5020-2234-4CDF-BB4D-F5F43B161A86}">
      <dgm:prSet/>
      <dgm:spPr/>
      <dgm:t>
        <a:bodyPr/>
        <a:lstStyle/>
        <a:p>
          <a:endParaRPr lang="en-US" sz="2800">
            <a:latin typeface="Calibri Light" panose="020F0302020204030204" pitchFamily="34" charset="0"/>
            <a:cs typeface="Calibri Light" panose="020F0302020204030204" pitchFamily="34" charset="0"/>
          </a:endParaRPr>
        </a:p>
      </dgm:t>
    </dgm:pt>
    <dgm:pt modelId="{03A56564-536E-4938-ACD2-674DFF014E68}">
      <dgm:prSet custT="1"/>
      <dgm:spPr>
        <a:ln>
          <a:noFill/>
        </a:ln>
      </dgm:spPr>
      <dgm:t>
        <a:bodyPr/>
        <a:lstStyle/>
        <a:p>
          <a:r>
            <a:rPr lang="en-US" sz="2800" dirty="0">
              <a:latin typeface="Calibri Light" panose="020F0302020204030204" pitchFamily="34" charset="0"/>
              <a:cs typeface="Calibri Light" panose="020F0302020204030204" pitchFamily="34" charset="0"/>
            </a:rPr>
            <a:t>Curious</a:t>
          </a:r>
        </a:p>
      </dgm:t>
    </dgm:pt>
    <dgm:pt modelId="{96455C03-9E5A-42DF-9097-ECD9A2A4C7D9}" type="parTrans" cxnId="{5756D5AE-3957-4B9C-BE23-A9697D0212DE}">
      <dgm:prSet/>
      <dgm:spPr/>
      <dgm:t>
        <a:bodyPr/>
        <a:lstStyle/>
        <a:p>
          <a:endParaRPr lang="en-US" sz="2800">
            <a:latin typeface="Calibri Light" panose="020F0302020204030204" pitchFamily="34" charset="0"/>
            <a:cs typeface="Calibri Light" panose="020F0302020204030204" pitchFamily="34" charset="0"/>
          </a:endParaRPr>
        </a:p>
      </dgm:t>
    </dgm:pt>
    <dgm:pt modelId="{05799544-245B-4BEC-9AF6-38CE524C51C4}" type="sibTrans" cxnId="{5756D5AE-3957-4B9C-BE23-A9697D0212DE}">
      <dgm:prSet/>
      <dgm:spPr/>
      <dgm:t>
        <a:bodyPr/>
        <a:lstStyle/>
        <a:p>
          <a:endParaRPr lang="en-US" sz="2800">
            <a:latin typeface="Calibri Light" panose="020F0302020204030204" pitchFamily="34" charset="0"/>
            <a:cs typeface="Calibri Light" panose="020F0302020204030204" pitchFamily="34" charset="0"/>
          </a:endParaRPr>
        </a:p>
      </dgm:t>
    </dgm:pt>
    <dgm:pt modelId="{11A9813F-EA92-4CDE-A9FB-999B9E4B6BC4}" type="pres">
      <dgm:prSet presAssocID="{D46D6EC3-65AA-4913-9CFA-67414EEBF333}" presName="linear" presStyleCnt="0">
        <dgm:presLayoutVars>
          <dgm:dir/>
          <dgm:animLvl val="lvl"/>
          <dgm:resizeHandles val="exact"/>
        </dgm:presLayoutVars>
      </dgm:prSet>
      <dgm:spPr/>
    </dgm:pt>
    <dgm:pt modelId="{98DA71F3-C01F-462D-BE5B-C8DFB5D5C0F3}" type="pres">
      <dgm:prSet presAssocID="{B6D703D8-422F-4FF3-8C33-98DB486335A5}" presName="parentLin" presStyleCnt="0"/>
      <dgm:spPr/>
    </dgm:pt>
    <dgm:pt modelId="{506E3811-B5CE-4C95-BABB-7F8A4CBE1EF1}" type="pres">
      <dgm:prSet presAssocID="{B6D703D8-422F-4FF3-8C33-98DB486335A5}" presName="parentLeftMargin" presStyleLbl="node1" presStyleIdx="0" presStyleCnt="10"/>
      <dgm:spPr/>
    </dgm:pt>
    <dgm:pt modelId="{2FC6D4F7-79B8-49AF-BAAA-20FFC86A6840}" type="pres">
      <dgm:prSet presAssocID="{B6D703D8-422F-4FF3-8C33-98DB486335A5}" presName="parentText" presStyleLbl="node1" presStyleIdx="0" presStyleCnt="10">
        <dgm:presLayoutVars>
          <dgm:chMax val="0"/>
          <dgm:bulletEnabled val="1"/>
        </dgm:presLayoutVars>
      </dgm:prSet>
      <dgm:spPr/>
    </dgm:pt>
    <dgm:pt modelId="{F15C6865-5C28-4FCD-AD7B-AF8F0040A530}" type="pres">
      <dgm:prSet presAssocID="{B6D703D8-422F-4FF3-8C33-98DB486335A5}" presName="negativeSpace" presStyleCnt="0"/>
      <dgm:spPr/>
    </dgm:pt>
    <dgm:pt modelId="{7B8D13A7-4EEA-422D-A336-E037DAD35760}" type="pres">
      <dgm:prSet presAssocID="{B6D703D8-422F-4FF3-8C33-98DB486335A5}" presName="childText" presStyleLbl="conFgAcc1" presStyleIdx="0" presStyleCnt="10">
        <dgm:presLayoutVars>
          <dgm:bulletEnabled val="1"/>
        </dgm:presLayoutVars>
      </dgm:prSet>
      <dgm:spPr>
        <a:ln>
          <a:noFill/>
        </a:ln>
      </dgm:spPr>
    </dgm:pt>
    <dgm:pt modelId="{DB04306F-208E-4A4A-8EA9-A8F44EFF282F}" type="pres">
      <dgm:prSet presAssocID="{041F0E1B-CAAD-4571-9C9B-8040E00ECAAC}" presName="spaceBetweenRectangles" presStyleCnt="0"/>
      <dgm:spPr/>
    </dgm:pt>
    <dgm:pt modelId="{F9B8295D-6FCA-4317-9A8B-69DF1999B946}" type="pres">
      <dgm:prSet presAssocID="{488ADE9F-37BB-47E3-A849-CBAEB4124B1D}" presName="parentLin" presStyleCnt="0"/>
      <dgm:spPr/>
    </dgm:pt>
    <dgm:pt modelId="{BDC1A8F2-75EC-4439-89E8-966BD1ABA012}" type="pres">
      <dgm:prSet presAssocID="{488ADE9F-37BB-47E3-A849-CBAEB4124B1D}" presName="parentLeftMargin" presStyleLbl="node1" presStyleIdx="0" presStyleCnt="10"/>
      <dgm:spPr/>
    </dgm:pt>
    <dgm:pt modelId="{DE5A72D3-30EF-4FD8-856C-4984E165EA85}" type="pres">
      <dgm:prSet presAssocID="{488ADE9F-37BB-47E3-A849-CBAEB4124B1D}" presName="parentText" presStyleLbl="node1" presStyleIdx="1" presStyleCnt="10">
        <dgm:presLayoutVars>
          <dgm:chMax val="0"/>
          <dgm:bulletEnabled val="1"/>
        </dgm:presLayoutVars>
      </dgm:prSet>
      <dgm:spPr/>
    </dgm:pt>
    <dgm:pt modelId="{9F56B733-2006-46A4-A094-44B67B2DB8CC}" type="pres">
      <dgm:prSet presAssocID="{488ADE9F-37BB-47E3-A849-CBAEB4124B1D}" presName="negativeSpace" presStyleCnt="0"/>
      <dgm:spPr/>
    </dgm:pt>
    <dgm:pt modelId="{AF28B815-81A6-4F6F-BAAB-D10CEE23DA78}" type="pres">
      <dgm:prSet presAssocID="{488ADE9F-37BB-47E3-A849-CBAEB4124B1D}" presName="childText" presStyleLbl="conFgAcc1" presStyleIdx="1" presStyleCnt="10">
        <dgm:presLayoutVars>
          <dgm:bulletEnabled val="1"/>
        </dgm:presLayoutVars>
      </dgm:prSet>
      <dgm:spPr>
        <a:ln>
          <a:noFill/>
        </a:ln>
      </dgm:spPr>
    </dgm:pt>
    <dgm:pt modelId="{9AE8DC31-CE2F-40CB-A3EC-D91E34908BAA}" type="pres">
      <dgm:prSet presAssocID="{91D14A34-72D4-4B53-B3DD-E1D5ECA38E62}" presName="spaceBetweenRectangles" presStyleCnt="0"/>
      <dgm:spPr/>
    </dgm:pt>
    <dgm:pt modelId="{24763779-554B-4386-8D8D-2005E2E0E22E}" type="pres">
      <dgm:prSet presAssocID="{8FF0B648-22B3-4E11-B6A9-86A6F4966888}" presName="parentLin" presStyleCnt="0"/>
      <dgm:spPr/>
    </dgm:pt>
    <dgm:pt modelId="{17830ECE-265A-4DCE-9129-86E899957766}" type="pres">
      <dgm:prSet presAssocID="{8FF0B648-22B3-4E11-B6A9-86A6F4966888}" presName="parentLeftMargin" presStyleLbl="node1" presStyleIdx="1" presStyleCnt="10"/>
      <dgm:spPr/>
    </dgm:pt>
    <dgm:pt modelId="{03E371F9-271B-4617-ADA9-D6E1C68DEC40}" type="pres">
      <dgm:prSet presAssocID="{8FF0B648-22B3-4E11-B6A9-86A6F4966888}" presName="parentText" presStyleLbl="node1" presStyleIdx="2" presStyleCnt="10">
        <dgm:presLayoutVars>
          <dgm:chMax val="0"/>
          <dgm:bulletEnabled val="1"/>
        </dgm:presLayoutVars>
      </dgm:prSet>
      <dgm:spPr/>
    </dgm:pt>
    <dgm:pt modelId="{E197D10E-878D-4FAF-92B1-C4C86CB7A4CE}" type="pres">
      <dgm:prSet presAssocID="{8FF0B648-22B3-4E11-B6A9-86A6F4966888}" presName="negativeSpace" presStyleCnt="0"/>
      <dgm:spPr/>
    </dgm:pt>
    <dgm:pt modelId="{D79FDBE5-A340-4123-BEAB-78E3E5157FBC}" type="pres">
      <dgm:prSet presAssocID="{8FF0B648-22B3-4E11-B6A9-86A6F4966888}" presName="childText" presStyleLbl="conFgAcc1" presStyleIdx="2" presStyleCnt="10">
        <dgm:presLayoutVars>
          <dgm:bulletEnabled val="1"/>
        </dgm:presLayoutVars>
      </dgm:prSet>
      <dgm:spPr>
        <a:ln>
          <a:noFill/>
        </a:ln>
      </dgm:spPr>
    </dgm:pt>
    <dgm:pt modelId="{C9EA3726-E9EA-47B5-A1F3-DE976012EEE3}" type="pres">
      <dgm:prSet presAssocID="{84D941DB-2458-4DEB-B38B-FEF9CF67F60F}" presName="spaceBetweenRectangles" presStyleCnt="0"/>
      <dgm:spPr/>
    </dgm:pt>
    <dgm:pt modelId="{A36BD1A6-FF29-44E8-B06A-09BC839D719F}" type="pres">
      <dgm:prSet presAssocID="{CBD39912-843D-493C-965D-EF2FA9BB568D}" presName="parentLin" presStyleCnt="0"/>
      <dgm:spPr/>
    </dgm:pt>
    <dgm:pt modelId="{1846F4B5-2C39-4A27-84AA-936BEEDABF44}" type="pres">
      <dgm:prSet presAssocID="{CBD39912-843D-493C-965D-EF2FA9BB568D}" presName="parentLeftMargin" presStyleLbl="node1" presStyleIdx="2" presStyleCnt="10"/>
      <dgm:spPr/>
    </dgm:pt>
    <dgm:pt modelId="{289670C2-E1EE-4F9B-AA1C-3111BC2A4BCC}" type="pres">
      <dgm:prSet presAssocID="{CBD39912-843D-493C-965D-EF2FA9BB568D}" presName="parentText" presStyleLbl="node1" presStyleIdx="3" presStyleCnt="10">
        <dgm:presLayoutVars>
          <dgm:chMax val="0"/>
          <dgm:bulletEnabled val="1"/>
        </dgm:presLayoutVars>
      </dgm:prSet>
      <dgm:spPr/>
    </dgm:pt>
    <dgm:pt modelId="{CB7442F2-8141-4FD2-A66B-E51AF91233B6}" type="pres">
      <dgm:prSet presAssocID="{CBD39912-843D-493C-965D-EF2FA9BB568D}" presName="negativeSpace" presStyleCnt="0"/>
      <dgm:spPr/>
    </dgm:pt>
    <dgm:pt modelId="{02D38389-7E2D-460F-8EAF-366434D259D2}" type="pres">
      <dgm:prSet presAssocID="{CBD39912-843D-493C-965D-EF2FA9BB568D}" presName="childText" presStyleLbl="conFgAcc1" presStyleIdx="3" presStyleCnt="10">
        <dgm:presLayoutVars>
          <dgm:bulletEnabled val="1"/>
        </dgm:presLayoutVars>
      </dgm:prSet>
      <dgm:spPr>
        <a:ln>
          <a:noFill/>
        </a:ln>
      </dgm:spPr>
    </dgm:pt>
    <dgm:pt modelId="{0926B232-2B06-4B2A-B88A-D454C0E0E0F4}" type="pres">
      <dgm:prSet presAssocID="{889B7C65-A905-47FC-A04F-BBAE6A727B35}" presName="spaceBetweenRectangles" presStyleCnt="0"/>
      <dgm:spPr/>
    </dgm:pt>
    <dgm:pt modelId="{1F96E458-0C8B-4E3E-AD19-DFBC73BE7EB3}" type="pres">
      <dgm:prSet presAssocID="{10C46078-DBC7-47FE-AB46-EEE8CE55C6F7}" presName="parentLin" presStyleCnt="0"/>
      <dgm:spPr/>
    </dgm:pt>
    <dgm:pt modelId="{017FE935-A420-4356-A9CE-7798C45075FE}" type="pres">
      <dgm:prSet presAssocID="{10C46078-DBC7-47FE-AB46-EEE8CE55C6F7}" presName="parentLeftMargin" presStyleLbl="node1" presStyleIdx="3" presStyleCnt="10"/>
      <dgm:spPr/>
    </dgm:pt>
    <dgm:pt modelId="{0FA3FB56-90BF-402B-ABE1-85DB5BF39AF4}" type="pres">
      <dgm:prSet presAssocID="{10C46078-DBC7-47FE-AB46-EEE8CE55C6F7}" presName="parentText" presStyleLbl="node1" presStyleIdx="4" presStyleCnt="10">
        <dgm:presLayoutVars>
          <dgm:chMax val="0"/>
          <dgm:bulletEnabled val="1"/>
        </dgm:presLayoutVars>
      </dgm:prSet>
      <dgm:spPr/>
    </dgm:pt>
    <dgm:pt modelId="{BF3AF1A6-16E8-4225-BC07-660131D802DF}" type="pres">
      <dgm:prSet presAssocID="{10C46078-DBC7-47FE-AB46-EEE8CE55C6F7}" presName="negativeSpace" presStyleCnt="0"/>
      <dgm:spPr/>
    </dgm:pt>
    <dgm:pt modelId="{C585C1F7-128B-4B49-ADE5-C52F180F17E6}" type="pres">
      <dgm:prSet presAssocID="{10C46078-DBC7-47FE-AB46-EEE8CE55C6F7}" presName="childText" presStyleLbl="conFgAcc1" presStyleIdx="4" presStyleCnt="10">
        <dgm:presLayoutVars>
          <dgm:bulletEnabled val="1"/>
        </dgm:presLayoutVars>
      </dgm:prSet>
      <dgm:spPr>
        <a:ln>
          <a:noFill/>
        </a:ln>
      </dgm:spPr>
    </dgm:pt>
    <dgm:pt modelId="{4BF77D8F-E4A9-4DE1-A2BB-729AA4597782}" type="pres">
      <dgm:prSet presAssocID="{0A46E7BB-C934-48C5-ACE9-E498D4BAB02B}" presName="spaceBetweenRectangles" presStyleCnt="0"/>
      <dgm:spPr/>
    </dgm:pt>
    <dgm:pt modelId="{625EF912-477B-4CFE-A1A2-388440CC7CAA}" type="pres">
      <dgm:prSet presAssocID="{36B567CF-3008-4BD9-800D-540627C23B5F}" presName="parentLin" presStyleCnt="0"/>
      <dgm:spPr/>
    </dgm:pt>
    <dgm:pt modelId="{E7254A6E-FDD2-4561-9B17-EED8518D032F}" type="pres">
      <dgm:prSet presAssocID="{36B567CF-3008-4BD9-800D-540627C23B5F}" presName="parentLeftMargin" presStyleLbl="node1" presStyleIdx="4" presStyleCnt="10"/>
      <dgm:spPr/>
    </dgm:pt>
    <dgm:pt modelId="{8CCAA63B-08B3-40F6-BE47-B29B8059EB07}" type="pres">
      <dgm:prSet presAssocID="{36B567CF-3008-4BD9-800D-540627C23B5F}" presName="parentText" presStyleLbl="node1" presStyleIdx="5" presStyleCnt="10">
        <dgm:presLayoutVars>
          <dgm:chMax val="0"/>
          <dgm:bulletEnabled val="1"/>
        </dgm:presLayoutVars>
      </dgm:prSet>
      <dgm:spPr/>
    </dgm:pt>
    <dgm:pt modelId="{A965ECE1-BBB4-4867-BF8C-35EC071F6E7E}" type="pres">
      <dgm:prSet presAssocID="{36B567CF-3008-4BD9-800D-540627C23B5F}" presName="negativeSpace" presStyleCnt="0"/>
      <dgm:spPr/>
    </dgm:pt>
    <dgm:pt modelId="{73A0457D-C2EA-42EE-991C-1A582A3C7AB3}" type="pres">
      <dgm:prSet presAssocID="{36B567CF-3008-4BD9-800D-540627C23B5F}" presName="childText" presStyleLbl="conFgAcc1" presStyleIdx="5" presStyleCnt="10">
        <dgm:presLayoutVars>
          <dgm:bulletEnabled val="1"/>
        </dgm:presLayoutVars>
      </dgm:prSet>
      <dgm:spPr>
        <a:ln>
          <a:noFill/>
        </a:ln>
      </dgm:spPr>
    </dgm:pt>
    <dgm:pt modelId="{7065579C-5419-439E-BAD7-7A9AC81D553E}" type="pres">
      <dgm:prSet presAssocID="{CC4DDA6E-8341-4052-933B-17A18A4933B2}" presName="spaceBetweenRectangles" presStyleCnt="0"/>
      <dgm:spPr/>
    </dgm:pt>
    <dgm:pt modelId="{18810041-1907-4A5C-8A8D-93C71EBF9CA7}" type="pres">
      <dgm:prSet presAssocID="{D1F10CBE-13FF-4073-9C13-7E3950CB1387}" presName="parentLin" presStyleCnt="0"/>
      <dgm:spPr/>
    </dgm:pt>
    <dgm:pt modelId="{6B93A95A-55B9-4DA6-8829-CCDA382ABA10}" type="pres">
      <dgm:prSet presAssocID="{D1F10CBE-13FF-4073-9C13-7E3950CB1387}" presName="parentLeftMargin" presStyleLbl="node1" presStyleIdx="5" presStyleCnt="10"/>
      <dgm:spPr/>
    </dgm:pt>
    <dgm:pt modelId="{56C69367-4BC5-46F5-84F1-92799E44B6C1}" type="pres">
      <dgm:prSet presAssocID="{D1F10CBE-13FF-4073-9C13-7E3950CB1387}" presName="parentText" presStyleLbl="node1" presStyleIdx="6" presStyleCnt="10">
        <dgm:presLayoutVars>
          <dgm:chMax val="0"/>
          <dgm:bulletEnabled val="1"/>
        </dgm:presLayoutVars>
      </dgm:prSet>
      <dgm:spPr/>
    </dgm:pt>
    <dgm:pt modelId="{F76AC7C3-682C-4F56-A892-FF6B39B94B8D}" type="pres">
      <dgm:prSet presAssocID="{D1F10CBE-13FF-4073-9C13-7E3950CB1387}" presName="negativeSpace" presStyleCnt="0"/>
      <dgm:spPr/>
    </dgm:pt>
    <dgm:pt modelId="{1A24A7BB-DBED-4FCD-90C8-34E1EAB4B63A}" type="pres">
      <dgm:prSet presAssocID="{D1F10CBE-13FF-4073-9C13-7E3950CB1387}" presName="childText" presStyleLbl="conFgAcc1" presStyleIdx="6" presStyleCnt="10">
        <dgm:presLayoutVars>
          <dgm:bulletEnabled val="1"/>
        </dgm:presLayoutVars>
      </dgm:prSet>
      <dgm:spPr>
        <a:ln>
          <a:noFill/>
        </a:ln>
      </dgm:spPr>
    </dgm:pt>
    <dgm:pt modelId="{E50E00C3-F6DA-46A0-81DB-DDB157336EC8}" type="pres">
      <dgm:prSet presAssocID="{42E72AB7-40CC-4ADD-9953-372C15D416CB}" presName="spaceBetweenRectangles" presStyleCnt="0"/>
      <dgm:spPr/>
    </dgm:pt>
    <dgm:pt modelId="{9B2CB593-4921-4D56-8EFE-99B30AB6961D}" type="pres">
      <dgm:prSet presAssocID="{6C3867EB-5958-4AEC-A12C-E11C380970EE}" presName="parentLin" presStyleCnt="0"/>
      <dgm:spPr/>
    </dgm:pt>
    <dgm:pt modelId="{303F9F59-C616-4F30-AE63-713CB78D8997}" type="pres">
      <dgm:prSet presAssocID="{6C3867EB-5958-4AEC-A12C-E11C380970EE}" presName="parentLeftMargin" presStyleLbl="node1" presStyleIdx="6" presStyleCnt="10"/>
      <dgm:spPr/>
    </dgm:pt>
    <dgm:pt modelId="{95B38741-B52E-4AC1-8C23-25C4BC11DB1D}" type="pres">
      <dgm:prSet presAssocID="{6C3867EB-5958-4AEC-A12C-E11C380970EE}" presName="parentText" presStyleLbl="node1" presStyleIdx="7" presStyleCnt="10">
        <dgm:presLayoutVars>
          <dgm:chMax val="0"/>
          <dgm:bulletEnabled val="1"/>
        </dgm:presLayoutVars>
      </dgm:prSet>
      <dgm:spPr/>
    </dgm:pt>
    <dgm:pt modelId="{312D093A-7E1A-4F6E-8D32-B57CC4C81944}" type="pres">
      <dgm:prSet presAssocID="{6C3867EB-5958-4AEC-A12C-E11C380970EE}" presName="negativeSpace" presStyleCnt="0"/>
      <dgm:spPr/>
    </dgm:pt>
    <dgm:pt modelId="{647E21F0-B900-48BE-BC21-C77F162856A6}" type="pres">
      <dgm:prSet presAssocID="{6C3867EB-5958-4AEC-A12C-E11C380970EE}" presName="childText" presStyleLbl="conFgAcc1" presStyleIdx="7" presStyleCnt="10">
        <dgm:presLayoutVars>
          <dgm:bulletEnabled val="1"/>
        </dgm:presLayoutVars>
      </dgm:prSet>
      <dgm:spPr>
        <a:ln>
          <a:noFill/>
        </a:ln>
      </dgm:spPr>
    </dgm:pt>
    <dgm:pt modelId="{732E24DC-546E-4E89-B8A1-6CF717605DD3}" type="pres">
      <dgm:prSet presAssocID="{673E829F-BA42-42D4-A27A-9D4ADC01787E}" presName="spaceBetweenRectangles" presStyleCnt="0"/>
      <dgm:spPr/>
    </dgm:pt>
    <dgm:pt modelId="{43F50119-3B68-41A5-A76C-1288BBCC23D5}" type="pres">
      <dgm:prSet presAssocID="{30D677F6-19B6-40F7-AE4D-9AF74C255376}" presName="parentLin" presStyleCnt="0"/>
      <dgm:spPr/>
    </dgm:pt>
    <dgm:pt modelId="{F531E6D9-FCF3-4420-9021-F2D51AA1E574}" type="pres">
      <dgm:prSet presAssocID="{30D677F6-19B6-40F7-AE4D-9AF74C255376}" presName="parentLeftMargin" presStyleLbl="node1" presStyleIdx="7" presStyleCnt="10"/>
      <dgm:spPr/>
    </dgm:pt>
    <dgm:pt modelId="{8F029060-6244-44AC-814F-59CCB35F6D9B}" type="pres">
      <dgm:prSet presAssocID="{30D677F6-19B6-40F7-AE4D-9AF74C255376}" presName="parentText" presStyleLbl="node1" presStyleIdx="8" presStyleCnt="10">
        <dgm:presLayoutVars>
          <dgm:chMax val="0"/>
          <dgm:bulletEnabled val="1"/>
        </dgm:presLayoutVars>
      </dgm:prSet>
      <dgm:spPr/>
    </dgm:pt>
    <dgm:pt modelId="{2DE9ADF7-91F3-4FE7-8EB9-D075E38EC674}" type="pres">
      <dgm:prSet presAssocID="{30D677F6-19B6-40F7-AE4D-9AF74C255376}" presName="negativeSpace" presStyleCnt="0"/>
      <dgm:spPr/>
    </dgm:pt>
    <dgm:pt modelId="{AB2690AC-1DA6-4CF6-95FC-34275679987F}" type="pres">
      <dgm:prSet presAssocID="{30D677F6-19B6-40F7-AE4D-9AF74C255376}" presName="childText" presStyleLbl="conFgAcc1" presStyleIdx="8" presStyleCnt="10">
        <dgm:presLayoutVars>
          <dgm:bulletEnabled val="1"/>
        </dgm:presLayoutVars>
      </dgm:prSet>
      <dgm:spPr>
        <a:ln>
          <a:noFill/>
        </a:ln>
      </dgm:spPr>
    </dgm:pt>
    <dgm:pt modelId="{09E9F9C3-156D-4309-A64D-947F990B26CB}" type="pres">
      <dgm:prSet presAssocID="{7DA51B27-47A8-48B5-B54C-761F7F8C8EF3}" presName="spaceBetweenRectangles" presStyleCnt="0"/>
      <dgm:spPr/>
    </dgm:pt>
    <dgm:pt modelId="{74D13FCD-91BD-4ABA-96CB-BE8048FA1492}" type="pres">
      <dgm:prSet presAssocID="{03A56564-536E-4938-ACD2-674DFF014E68}" presName="parentLin" presStyleCnt="0"/>
      <dgm:spPr/>
    </dgm:pt>
    <dgm:pt modelId="{37689F38-66E8-4D8B-A8A3-79F7CCD8B956}" type="pres">
      <dgm:prSet presAssocID="{03A56564-536E-4938-ACD2-674DFF014E68}" presName="parentLeftMargin" presStyleLbl="node1" presStyleIdx="8" presStyleCnt="10"/>
      <dgm:spPr/>
    </dgm:pt>
    <dgm:pt modelId="{10289322-7810-4D84-9D6F-12F60CD7A930}" type="pres">
      <dgm:prSet presAssocID="{03A56564-536E-4938-ACD2-674DFF014E68}" presName="parentText" presStyleLbl="node1" presStyleIdx="9" presStyleCnt="10">
        <dgm:presLayoutVars>
          <dgm:chMax val="0"/>
          <dgm:bulletEnabled val="1"/>
        </dgm:presLayoutVars>
      </dgm:prSet>
      <dgm:spPr/>
    </dgm:pt>
    <dgm:pt modelId="{AE37F818-793B-4C4B-8B9C-772FC5807EFA}" type="pres">
      <dgm:prSet presAssocID="{03A56564-536E-4938-ACD2-674DFF014E68}" presName="negativeSpace" presStyleCnt="0"/>
      <dgm:spPr/>
    </dgm:pt>
    <dgm:pt modelId="{21220272-2A4F-4817-A24B-B3FC78E5F6F8}" type="pres">
      <dgm:prSet presAssocID="{03A56564-536E-4938-ACD2-674DFF014E68}" presName="childText" presStyleLbl="conFgAcc1" presStyleIdx="9" presStyleCnt="10">
        <dgm:presLayoutVars>
          <dgm:bulletEnabled val="1"/>
        </dgm:presLayoutVars>
      </dgm:prSet>
      <dgm:spPr>
        <a:ln>
          <a:noFill/>
        </a:ln>
      </dgm:spPr>
    </dgm:pt>
  </dgm:ptLst>
  <dgm:cxnLst>
    <dgm:cxn modelId="{C3F8CA07-37BF-49B9-9C2F-2144422D673C}" type="presOf" srcId="{36B567CF-3008-4BD9-800D-540627C23B5F}" destId="{E7254A6E-FDD2-4561-9B17-EED8518D032F}" srcOrd="0" destOrd="0" presId="urn:microsoft.com/office/officeart/2005/8/layout/list1"/>
    <dgm:cxn modelId="{E127BD0F-725E-496F-947F-78E1F9EBA516}" type="presOf" srcId="{03A56564-536E-4938-ACD2-674DFF014E68}" destId="{10289322-7810-4D84-9D6F-12F60CD7A930}" srcOrd="1" destOrd="0" presId="urn:microsoft.com/office/officeart/2005/8/layout/list1"/>
    <dgm:cxn modelId="{070AA016-F3D5-496E-B187-C6DACF2251BA}" type="presOf" srcId="{03A56564-536E-4938-ACD2-674DFF014E68}" destId="{37689F38-66E8-4D8B-A8A3-79F7CCD8B956}" srcOrd="0" destOrd="0" presId="urn:microsoft.com/office/officeart/2005/8/layout/list1"/>
    <dgm:cxn modelId="{B54A5020-2234-4CDF-BB4D-F5F43B161A86}" srcId="{D46D6EC3-65AA-4913-9CFA-67414EEBF333}" destId="{30D677F6-19B6-40F7-AE4D-9AF74C255376}" srcOrd="8" destOrd="0" parTransId="{C976C5FC-E5B9-45A9-986F-8217D47A9542}" sibTransId="{7DA51B27-47A8-48B5-B54C-761F7F8C8EF3}"/>
    <dgm:cxn modelId="{71382B25-4E93-4F64-872C-138E2786586F}" srcId="{D46D6EC3-65AA-4913-9CFA-67414EEBF333}" destId="{488ADE9F-37BB-47E3-A849-CBAEB4124B1D}" srcOrd="1" destOrd="0" parTransId="{8E4620F8-19D9-4701-B9A4-155CB2B7DAB9}" sibTransId="{91D14A34-72D4-4B53-B3DD-E1D5ECA38E62}"/>
    <dgm:cxn modelId="{CF841130-7812-4151-A6A0-18AD48D6A6CD}" type="presOf" srcId="{6C3867EB-5958-4AEC-A12C-E11C380970EE}" destId="{303F9F59-C616-4F30-AE63-713CB78D8997}" srcOrd="0" destOrd="0" presId="urn:microsoft.com/office/officeart/2005/8/layout/list1"/>
    <dgm:cxn modelId="{02EEB63A-C2DB-4D82-8B0D-40CE715F6460}" type="presOf" srcId="{D1F10CBE-13FF-4073-9C13-7E3950CB1387}" destId="{56C69367-4BC5-46F5-84F1-92799E44B6C1}" srcOrd="1" destOrd="0" presId="urn:microsoft.com/office/officeart/2005/8/layout/list1"/>
    <dgm:cxn modelId="{55B27D3E-51E7-4F89-AE85-2399CB62F70B}" type="presOf" srcId="{488ADE9F-37BB-47E3-A849-CBAEB4124B1D}" destId="{DE5A72D3-30EF-4FD8-856C-4984E165EA85}" srcOrd="1" destOrd="0" presId="urn:microsoft.com/office/officeart/2005/8/layout/list1"/>
    <dgm:cxn modelId="{D1412C44-D66C-4046-8FC1-36E60C18030D}" srcId="{D46D6EC3-65AA-4913-9CFA-67414EEBF333}" destId="{B6D703D8-422F-4FF3-8C33-98DB486335A5}" srcOrd="0" destOrd="0" parTransId="{73A9C3C9-FEBF-4D22-A1FD-3E2F9D82DFF3}" sibTransId="{041F0E1B-CAAD-4571-9C9B-8040E00ECAAC}"/>
    <dgm:cxn modelId="{59B61B68-982C-48D7-944D-5306B8DDA6FD}" type="presOf" srcId="{D46D6EC3-65AA-4913-9CFA-67414EEBF333}" destId="{11A9813F-EA92-4CDE-A9FB-999B9E4B6BC4}" srcOrd="0" destOrd="0" presId="urn:microsoft.com/office/officeart/2005/8/layout/list1"/>
    <dgm:cxn modelId="{7754636C-9832-4AAB-B152-435070B36BD6}" type="presOf" srcId="{30D677F6-19B6-40F7-AE4D-9AF74C255376}" destId="{8F029060-6244-44AC-814F-59CCB35F6D9B}" srcOrd="1" destOrd="0" presId="urn:microsoft.com/office/officeart/2005/8/layout/list1"/>
    <dgm:cxn modelId="{C5ED8B6C-BDA7-478E-B08C-971C987C3744}" type="presOf" srcId="{CBD39912-843D-493C-965D-EF2FA9BB568D}" destId="{289670C2-E1EE-4F9B-AA1C-3111BC2A4BCC}" srcOrd="1" destOrd="0" presId="urn:microsoft.com/office/officeart/2005/8/layout/list1"/>
    <dgm:cxn modelId="{A8CDBD4E-49D1-45D7-A083-F1AB187E47C0}" type="presOf" srcId="{10C46078-DBC7-47FE-AB46-EEE8CE55C6F7}" destId="{017FE935-A420-4356-A9CE-7798C45075FE}" srcOrd="0" destOrd="0" presId="urn:microsoft.com/office/officeart/2005/8/layout/list1"/>
    <dgm:cxn modelId="{0558986F-F2A9-430B-B5FA-008F7B8E5AF0}" srcId="{D46D6EC3-65AA-4913-9CFA-67414EEBF333}" destId="{10C46078-DBC7-47FE-AB46-EEE8CE55C6F7}" srcOrd="4" destOrd="0" parTransId="{418CCD54-6324-4175-AA8B-FCFA57A8E3F9}" sibTransId="{0A46E7BB-C934-48C5-ACE9-E498D4BAB02B}"/>
    <dgm:cxn modelId="{F444D04F-5647-4B3D-874B-F86C7D7A7C84}" type="presOf" srcId="{6C3867EB-5958-4AEC-A12C-E11C380970EE}" destId="{95B38741-B52E-4AC1-8C23-25C4BC11DB1D}" srcOrd="1" destOrd="0" presId="urn:microsoft.com/office/officeart/2005/8/layout/list1"/>
    <dgm:cxn modelId="{56CECE72-B1AB-4AE9-BC92-0146EC924898}" type="presOf" srcId="{36B567CF-3008-4BD9-800D-540627C23B5F}" destId="{8CCAA63B-08B3-40F6-BE47-B29B8059EB07}" srcOrd="1" destOrd="0" presId="urn:microsoft.com/office/officeart/2005/8/layout/list1"/>
    <dgm:cxn modelId="{1F89BE8B-4696-4ACA-A668-61B4BEA94709}" type="presOf" srcId="{B6D703D8-422F-4FF3-8C33-98DB486335A5}" destId="{506E3811-B5CE-4C95-BABB-7F8A4CBE1EF1}" srcOrd="0" destOrd="0" presId="urn:microsoft.com/office/officeart/2005/8/layout/list1"/>
    <dgm:cxn modelId="{C85E288C-B30D-4264-9E3B-D59FF651FA60}" type="presOf" srcId="{10C46078-DBC7-47FE-AB46-EEE8CE55C6F7}" destId="{0FA3FB56-90BF-402B-ABE1-85DB5BF39AF4}" srcOrd="1" destOrd="0" presId="urn:microsoft.com/office/officeart/2005/8/layout/list1"/>
    <dgm:cxn modelId="{42593592-9D44-4C45-B469-801F7C6473AB}" srcId="{D46D6EC3-65AA-4913-9CFA-67414EEBF333}" destId="{8FF0B648-22B3-4E11-B6A9-86A6F4966888}" srcOrd="2" destOrd="0" parTransId="{E569499C-A333-473F-A158-55C55026FD91}" sibTransId="{84D941DB-2458-4DEB-B38B-FEF9CF67F60F}"/>
    <dgm:cxn modelId="{4FCF309F-EA3F-4DDE-9B5D-79DE831F1278}" srcId="{D46D6EC3-65AA-4913-9CFA-67414EEBF333}" destId="{CBD39912-843D-493C-965D-EF2FA9BB568D}" srcOrd="3" destOrd="0" parTransId="{F9E8E6E2-E181-4B93-B46F-20A5536FE28A}" sibTransId="{889B7C65-A905-47FC-A04F-BBAE6A727B35}"/>
    <dgm:cxn modelId="{746FD7A1-B20D-43D5-876D-8FA53C96D609}" srcId="{D46D6EC3-65AA-4913-9CFA-67414EEBF333}" destId="{36B567CF-3008-4BD9-800D-540627C23B5F}" srcOrd="5" destOrd="0" parTransId="{21156B58-4F3D-4B84-85A6-F4E1E5B99E55}" sibTransId="{CC4DDA6E-8341-4052-933B-17A18A4933B2}"/>
    <dgm:cxn modelId="{319C3DA9-6DFC-4557-9574-E3F06F281FDF}" srcId="{D46D6EC3-65AA-4913-9CFA-67414EEBF333}" destId="{D1F10CBE-13FF-4073-9C13-7E3950CB1387}" srcOrd="6" destOrd="0" parTransId="{40BE8A25-D68F-4024-B2CA-E2B0F771E5A5}" sibTransId="{42E72AB7-40CC-4ADD-9953-372C15D416CB}"/>
    <dgm:cxn modelId="{2163ACAA-07B2-47F0-BC60-70493FAB732C}" srcId="{D46D6EC3-65AA-4913-9CFA-67414EEBF333}" destId="{6C3867EB-5958-4AEC-A12C-E11C380970EE}" srcOrd="7" destOrd="0" parTransId="{1D5BAEB9-836C-40D1-96BB-0800B0A4D624}" sibTransId="{673E829F-BA42-42D4-A27A-9D4ADC01787E}"/>
    <dgm:cxn modelId="{F8835CAC-3321-46D4-B0A8-C7F37E2ABBAD}" type="presOf" srcId="{488ADE9F-37BB-47E3-A849-CBAEB4124B1D}" destId="{BDC1A8F2-75EC-4439-89E8-966BD1ABA012}" srcOrd="0" destOrd="0" presId="urn:microsoft.com/office/officeart/2005/8/layout/list1"/>
    <dgm:cxn modelId="{5756D5AE-3957-4B9C-BE23-A9697D0212DE}" srcId="{D46D6EC3-65AA-4913-9CFA-67414EEBF333}" destId="{03A56564-536E-4938-ACD2-674DFF014E68}" srcOrd="9" destOrd="0" parTransId="{96455C03-9E5A-42DF-9097-ECD9A2A4C7D9}" sibTransId="{05799544-245B-4BEC-9AF6-38CE524C51C4}"/>
    <dgm:cxn modelId="{F2A1EBB7-9733-4A77-B853-436953329996}" type="presOf" srcId="{D1F10CBE-13FF-4073-9C13-7E3950CB1387}" destId="{6B93A95A-55B9-4DA6-8829-CCDA382ABA10}" srcOrd="0" destOrd="0" presId="urn:microsoft.com/office/officeart/2005/8/layout/list1"/>
    <dgm:cxn modelId="{3B06DBBB-6242-4A60-8804-0DD13DAC4872}" type="presOf" srcId="{B6D703D8-422F-4FF3-8C33-98DB486335A5}" destId="{2FC6D4F7-79B8-49AF-BAAA-20FFC86A6840}" srcOrd="1" destOrd="0" presId="urn:microsoft.com/office/officeart/2005/8/layout/list1"/>
    <dgm:cxn modelId="{DC5ED9C9-4166-406F-9964-318E043F9AA1}" type="presOf" srcId="{8FF0B648-22B3-4E11-B6A9-86A6F4966888}" destId="{17830ECE-265A-4DCE-9129-86E899957766}" srcOrd="0" destOrd="0" presId="urn:microsoft.com/office/officeart/2005/8/layout/list1"/>
    <dgm:cxn modelId="{86145BCC-3A1C-45C4-8612-2602D323ABCC}" type="presOf" srcId="{8FF0B648-22B3-4E11-B6A9-86A6F4966888}" destId="{03E371F9-271B-4617-ADA9-D6E1C68DEC40}" srcOrd="1" destOrd="0" presId="urn:microsoft.com/office/officeart/2005/8/layout/list1"/>
    <dgm:cxn modelId="{FD5888E4-46C9-48D6-B8A6-8BF7F80ECD11}" type="presOf" srcId="{CBD39912-843D-493C-965D-EF2FA9BB568D}" destId="{1846F4B5-2C39-4A27-84AA-936BEEDABF44}" srcOrd="0" destOrd="0" presId="urn:microsoft.com/office/officeart/2005/8/layout/list1"/>
    <dgm:cxn modelId="{B00022FA-A9D3-4A9A-96D0-1F9D3E8E21FA}" type="presOf" srcId="{30D677F6-19B6-40F7-AE4D-9AF74C255376}" destId="{F531E6D9-FCF3-4420-9021-F2D51AA1E574}" srcOrd="0" destOrd="0" presId="urn:microsoft.com/office/officeart/2005/8/layout/list1"/>
    <dgm:cxn modelId="{095545EB-8AB6-40D8-B6FE-FEFA935B3A3E}" type="presParOf" srcId="{11A9813F-EA92-4CDE-A9FB-999B9E4B6BC4}" destId="{98DA71F3-C01F-462D-BE5B-C8DFB5D5C0F3}" srcOrd="0" destOrd="0" presId="urn:microsoft.com/office/officeart/2005/8/layout/list1"/>
    <dgm:cxn modelId="{0ADC9548-95F0-4A4C-84B1-1B5989D364B7}" type="presParOf" srcId="{98DA71F3-C01F-462D-BE5B-C8DFB5D5C0F3}" destId="{506E3811-B5CE-4C95-BABB-7F8A4CBE1EF1}" srcOrd="0" destOrd="0" presId="urn:microsoft.com/office/officeart/2005/8/layout/list1"/>
    <dgm:cxn modelId="{1F1B401F-99FD-4702-9520-490AB8874CBA}" type="presParOf" srcId="{98DA71F3-C01F-462D-BE5B-C8DFB5D5C0F3}" destId="{2FC6D4F7-79B8-49AF-BAAA-20FFC86A6840}" srcOrd="1" destOrd="0" presId="urn:microsoft.com/office/officeart/2005/8/layout/list1"/>
    <dgm:cxn modelId="{F4BD5412-F8F8-445F-AC24-A073D83AA046}" type="presParOf" srcId="{11A9813F-EA92-4CDE-A9FB-999B9E4B6BC4}" destId="{F15C6865-5C28-4FCD-AD7B-AF8F0040A530}" srcOrd="1" destOrd="0" presId="urn:microsoft.com/office/officeart/2005/8/layout/list1"/>
    <dgm:cxn modelId="{3555A15F-FF30-4758-9F48-232AB3585AF6}" type="presParOf" srcId="{11A9813F-EA92-4CDE-A9FB-999B9E4B6BC4}" destId="{7B8D13A7-4EEA-422D-A336-E037DAD35760}" srcOrd="2" destOrd="0" presId="urn:microsoft.com/office/officeart/2005/8/layout/list1"/>
    <dgm:cxn modelId="{355D4C40-56F1-4826-A4A1-A79C74D69BDB}" type="presParOf" srcId="{11A9813F-EA92-4CDE-A9FB-999B9E4B6BC4}" destId="{DB04306F-208E-4A4A-8EA9-A8F44EFF282F}" srcOrd="3" destOrd="0" presId="urn:microsoft.com/office/officeart/2005/8/layout/list1"/>
    <dgm:cxn modelId="{09D1D525-45AD-4343-9142-2535DF5AF9EA}" type="presParOf" srcId="{11A9813F-EA92-4CDE-A9FB-999B9E4B6BC4}" destId="{F9B8295D-6FCA-4317-9A8B-69DF1999B946}" srcOrd="4" destOrd="0" presId="urn:microsoft.com/office/officeart/2005/8/layout/list1"/>
    <dgm:cxn modelId="{3FCB6839-69ED-492A-BD74-82D160A132FA}" type="presParOf" srcId="{F9B8295D-6FCA-4317-9A8B-69DF1999B946}" destId="{BDC1A8F2-75EC-4439-89E8-966BD1ABA012}" srcOrd="0" destOrd="0" presId="urn:microsoft.com/office/officeart/2005/8/layout/list1"/>
    <dgm:cxn modelId="{2E58EF16-1241-48C2-8628-7480F58FECA1}" type="presParOf" srcId="{F9B8295D-6FCA-4317-9A8B-69DF1999B946}" destId="{DE5A72D3-30EF-4FD8-856C-4984E165EA85}" srcOrd="1" destOrd="0" presId="urn:microsoft.com/office/officeart/2005/8/layout/list1"/>
    <dgm:cxn modelId="{D2E2D93B-302E-42C4-AB1F-1D2A626A1963}" type="presParOf" srcId="{11A9813F-EA92-4CDE-A9FB-999B9E4B6BC4}" destId="{9F56B733-2006-46A4-A094-44B67B2DB8CC}" srcOrd="5" destOrd="0" presId="urn:microsoft.com/office/officeart/2005/8/layout/list1"/>
    <dgm:cxn modelId="{56EC448C-0043-4A9B-AFFA-4B259A692586}" type="presParOf" srcId="{11A9813F-EA92-4CDE-A9FB-999B9E4B6BC4}" destId="{AF28B815-81A6-4F6F-BAAB-D10CEE23DA78}" srcOrd="6" destOrd="0" presId="urn:microsoft.com/office/officeart/2005/8/layout/list1"/>
    <dgm:cxn modelId="{DBEA37CB-800E-4EAC-AD07-B957E5BAF834}" type="presParOf" srcId="{11A9813F-EA92-4CDE-A9FB-999B9E4B6BC4}" destId="{9AE8DC31-CE2F-40CB-A3EC-D91E34908BAA}" srcOrd="7" destOrd="0" presId="urn:microsoft.com/office/officeart/2005/8/layout/list1"/>
    <dgm:cxn modelId="{7336F952-9602-46B9-BFCF-17314A0B37A8}" type="presParOf" srcId="{11A9813F-EA92-4CDE-A9FB-999B9E4B6BC4}" destId="{24763779-554B-4386-8D8D-2005E2E0E22E}" srcOrd="8" destOrd="0" presId="urn:microsoft.com/office/officeart/2005/8/layout/list1"/>
    <dgm:cxn modelId="{0B7C9177-CBC4-4CF3-A7F7-EBAF9128792A}" type="presParOf" srcId="{24763779-554B-4386-8D8D-2005E2E0E22E}" destId="{17830ECE-265A-4DCE-9129-86E899957766}" srcOrd="0" destOrd="0" presId="urn:microsoft.com/office/officeart/2005/8/layout/list1"/>
    <dgm:cxn modelId="{5F4BE09F-D75A-4BD4-A5AA-1FFED8BDC2D8}" type="presParOf" srcId="{24763779-554B-4386-8D8D-2005E2E0E22E}" destId="{03E371F9-271B-4617-ADA9-D6E1C68DEC40}" srcOrd="1" destOrd="0" presId="urn:microsoft.com/office/officeart/2005/8/layout/list1"/>
    <dgm:cxn modelId="{EEE01C68-5E86-45C1-833C-55FF3FD06434}" type="presParOf" srcId="{11A9813F-EA92-4CDE-A9FB-999B9E4B6BC4}" destId="{E197D10E-878D-4FAF-92B1-C4C86CB7A4CE}" srcOrd="9" destOrd="0" presId="urn:microsoft.com/office/officeart/2005/8/layout/list1"/>
    <dgm:cxn modelId="{6EBE84C8-561F-4138-AE42-AC710E47C4FF}" type="presParOf" srcId="{11A9813F-EA92-4CDE-A9FB-999B9E4B6BC4}" destId="{D79FDBE5-A340-4123-BEAB-78E3E5157FBC}" srcOrd="10" destOrd="0" presId="urn:microsoft.com/office/officeart/2005/8/layout/list1"/>
    <dgm:cxn modelId="{F96CA8C1-E581-43E7-AD71-B22E7D394CB1}" type="presParOf" srcId="{11A9813F-EA92-4CDE-A9FB-999B9E4B6BC4}" destId="{C9EA3726-E9EA-47B5-A1F3-DE976012EEE3}" srcOrd="11" destOrd="0" presId="urn:microsoft.com/office/officeart/2005/8/layout/list1"/>
    <dgm:cxn modelId="{37F0C38F-41DB-4C75-A0A9-6670D420576E}" type="presParOf" srcId="{11A9813F-EA92-4CDE-A9FB-999B9E4B6BC4}" destId="{A36BD1A6-FF29-44E8-B06A-09BC839D719F}" srcOrd="12" destOrd="0" presId="urn:microsoft.com/office/officeart/2005/8/layout/list1"/>
    <dgm:cxn modelId="{0ADF20D0-D23F-4F52-8720-F89EC128BC47}" type="presParOf" srcId="{A36BD1A6-FF29-44E8-B06A-09BC839D719F}" destId="{1846F4B5-2C39-4A27-84AA-936BEEDABF44}" srcOrd="0" destOrd="0" presId="urn:microsoft.com/office/officeart/2005/8/layout/list1"/>
    <dgm:cxn modelId="{34D153FE-1A62-4F86-8CB3-F7808BBE260C}" type="presParOf" srcId="{A36BD1A6-FF29-44E8-B06A-09BC839D719F}" destId="{289670C2-E1EE-4F9B-AA1C-3111BC2A4BCC}" srcOrd="1" destOrd="0" presId="urn:microsoft.com/office/officeart/2005/8/layout/list1"/>
    <dgm:cxn modelId="{3937D9DD-5C1E-402A-AF30-AEC0E756F2C0}" type="presParOf" srcId="{11A9813F-EA92-4CDE-A9FB-999B9E4B6BC4}" destId="{CB7442F2-8141-4FD2-A66B-E51AF91233B6}" srcOrd="13" destOrd="0" presId="urn:microsoft.com/office/officeart/2005/8/layout/list1"/>
    <dgm:cxn modelId="{B74B7583-B8A5-4A7A-8715-B0E7E0CFA37A}" type="presParOf" srcId="{11A9813F-EA92-4CDE-A9FB-999B9E4B6BC4}" destId="{02D38389-7E2D-460F-8EAF-366434D259D2}" srcOrd="14" destOrd="0" presId="urn:microsoft.com/office/officeart/2005/8/layout/list1"/>
    <dgm:cxn modelId="{19485315-C47E-4C43-A33C-105ED4D13972}" type="presParOf" srcId="{11A9813F-EA92-4CDE-A9FB-999B9E4B6BC4}" destId="{0926B232-2B06-4B2A-B88A-D454C0E0E0F4}" srcOrd="15" destOrd="0" presId="urn:microsoft.com/office/officeart/2005/8/layout/list1"/>
    <dgm:cxn modelId="{55B80E07-5BC3-4D32-9B90-D18F7CBACB44}" type="presParOf" srcId="{11A9813F-EA92-4CDE-A9FB-999B9E4B6BC4}" destId="{1F96E458-0C8B-4E3E-AD19-DFBC73BE7EB3}" srcOrd="16" destOrd="0" presId="urn:microsoft.com/office/officeart/2005/8/layout/list1"/>
    <dgm:cxn modelId="{D69ECA66-4954-402B-95A6-E289B743C839}" type="presParOf" srcId="{1F96E458-0C8B-4E3E-AD19-DFBC73BE7EB3}" destId="{017FE935-A420-4356-A9CE-7798C45075FE}" srcOrd="0" destOrd="0" presId="urn:microsoft.com/office/officeart/2005/8/layout/list1"/>
    <dgm:cxn modelId="{91F2A789-5F3E-40A8-9586-FB11D42BB8FE}" type="presParOf" srcId="{1F96E458-0C8B-4E3E-AD19-DFBC73BE7EB3}" destId="{0FA3FB56-90BF-402B-ABE1-85DB5BF39AF4}" srcOrd="1" destOrd="0" presId="urn:microsoft.com/office/officeart/2005/8/layout/list1"/>
    <dgm:cxn modelId="{C5892856-D5DA-4752-A2C8-D5888B6CB500}" type="presParOf" srcId="{11A9813F-EA92-4CDE-A9FB-999B9E4B6BC4}" destId="{BF3AF1A6-16E8-4225-BC07-660131D802DF}" srcOrd="17" destOrd="0" presId="urn:microsoft.com/office/officeart/2005/8/layout/list1"/>
    <dgm:cxn modelId="{CFD9F8F3-182E-4CF4-B34E-D006B306E287}" type="presParOf" srcId="{11A9813F-EA92-4CDE-A9FB-999B9E4B6BC4}" destId="{C585C1F7-128B-4B49-ADE5-C52F180F17E6}" srcOrd="18" destOrd="0" presId="urn:microsoft.com/office/officeart/2005/8/layout/list1"/>
    <dgm:cxn modelId="{0D8B761E-8418-4956-8572-680337BB6897}" type="presParOf" srcId="{11A9813F-EA92-4CDE-A9FB-999B9E4B6BC4}" destId="{4BF77D8F-E4A9-4DE1-A2BB-729AA4597782}" srcOrd="19" destOrd="0" presId="urn:microsoft.com/office/officeart/2005/8/layout/list1"/>
    <dgm:cxn modelId="{59973F86-0C64-4744-A87C-25C3A40B73DC}" type="presParOf" srcId="{11A9813F-EA92-4CDE-A9FB-999B9E4B6BC4}" destId="{625EF912-477B-4CFE-A1A2-388440CC7CAA}" srcOrd="20" destOrd="0" presId="urn:microsoft.com/office/officeart/2005/8/layout/list1"/>
    <dgm:cxn modelId="{FF65E752-3A79-4CCD-9B52-920272780E31}" type="presParOf" srcId="{625EF912-477B-4CFE-A1A2-388440CC7CAA}" destId="{E7254A6E-FDD2-4561-9B17-EED8518D032F}" srcOrd="0" destOrd="0" presId="urn:microsoft.com/office/officeart/2005/8/layout/list1"/>
    <dgm:cxn modelId="{8D10BC3C-8B9F-4EBE-8BEB-F2D0757EB16F}" type="presParOf" srcId="{625EF912-477B-4CFE-A1A2-388440CC7CAA}" destId="{8CCAA63B-08B3-40F6-BE47-B29B8059EB07}" srcOrd="1" destOrd="0" presId="urn:microsoft.com/office/officeart/2005/8/layout/list1"/>
    <dgm:cxn modelId="{41F83E86-E53E-4F58-ABA1-26F4F4686C33}" type="presParOf" srcId="{11A9813F-EA92-4CDE-A9FB-999B9E4B6BC4}" destId="{A965ECE1-BBB4-4867-BF8C-35EC071F6E7E}" srcOrd="21" destOrd="0" presId="urn:microsoft.com/office/officeart/2005/8/layout/list1"/>
    <dgm:cxn modelId="{0D06C7F9-BA1A-4C0D-81A4-BF2A9FA3CD97}" type="presParOf" srcId="{11A9813F-EA92-4CDE-A9FB-999B9E4B6BC4}" destId="{73A0457D-C2EA-42EE-991C-1A582A3C7AB3}" srcOrd="22" destOrd="0" presId="urn:microsoft.com/office/officeart/2005/8/layout/list1"/>
    <dgm:cxn modelId="{E0E63F48-B0AB-4E58-AB2F-C2A587A6DACE}" type="presParOf" srcId="{11A9813F-EA92-4CDE-A9FB-999B9E4B6BC4}" destId="{7065579C-5419-439E-BAD7-7A9AC81D553E}" srcOrd="23" destOrd="0" presId="urn:microsoft.com/office/officeart/2005/8/layout/list1"/>
    <dgm:cxn modelId="{6C2ABC1E-3E7A-421D-B420-5BFE70889969}" type="presParOf" srcId="{11A9813F-EA92-4CDE-A9FB-999B9E4B6BC4}" destId="{18810041-1907-4A5C-8A8D-93C71EBF9CA7}" srcOrd="24" destOrd="0" presId="urn:microsoft.com/office/officeart/2005/8/layout/list1"/>
    <dgm:cxn modelId="{14B1EB30-F370-49B1-9159-9E0540D7C9E9}" type="presParOf" srcId="{18810041-1907-4A5C-8A8D-93C71EBF9CA7}" destId="{6B93A95A-55B9-4DA6-8829-CCDA382ABA10}" srcOrd="0" destOrd="0" presId="urn:microsoft.com/office/officeart/2005/8/layout/list1"/>
    <dgm:cxn modelId="{1546F138-4377-40DF-9393-2B440F460AED}" type="presParOf" srcId="{18810041-1907-4A5C-8A8D-93C71EBF9CA7}" destId="{56C69367-4BC5-46F5-84F1-92799E44B6C1}" srcOrd="1" destOrd="0" presId="urn:microsoft.com/office/officeart/2005/8/layout/list1"/>
    <dgm:cxn modelId="{8AC2905C-90E7-4055-B882-3A0F7A654FA5}" type="presParOf" srcId="{11A9813F-EA92-4CDE-A9FB-999B9E4B6BC4}" destId="{F76AC7C3-682C-4F56-A892-FF6B39B94B8D}" srcOrd="25" destOrd="0" presId="urn:microsoft.com/office/officeart/2005/8/layout/list1"/>
    <dgm:cxn modelId="{D108C89D-8972-4DFB-AD1C-D8BEC4C6CB3A}" type="presParOf" srcId="{11A9813F-EA92-4CDE-A9FB-999B9E4B6BC4}" destId="{1A24A7BB-DBED-4FCD-90C8-34E1EAB4B63A}" srcOrd="26" destOrd="0" presId="urn:microsoft.com/office/officeart/2005/8/layout/list1"/>
    <dgm:cxn modelId="{B359CA5E-FFA3-4EA0-8475-FB083EE6BA4A}" type="presParOf" srcId="{11A9813F-EA92-4CDE-A9FB-999B9E4B6BC4}" destId="{E50E00C3-F6DA-46A0-81DB-DDB157336EC8}" srcOrd="27" destOrd="0" presId="urn:microsoft.com/office/officeart/2005/8/layout/list1"/>
    <dgm:cxn modelId="{E202945A-D483-4122-8A04-552613B0C042}" type="presParOf" srcId="{11A9813F-EA92-4CDE-A9FB-999B9E4B6BC4}" destId="{9B2CB593-4921-4D56-8EFE-99B30AB6961D}" srcOrd="28" destOrd="0" presId="urn:microsoft.com/office/officeart/2005/8/layout/list1"/>
    <dgm:cxn modelId="{976C342B-AA69-4F15-8D32-09FD1B7E499F}" type="presParOf" srcId="{9B2CB593-4921-4D56-8EFE-99B30AB6961D}" destId="{303F9F59-C616-4F30-AE63-713CB78D8997}" srcOrd="0" destOrd="0" presId="urn:microsoft.com/office/officeart/2005/8/layout/list1"/>
    <dgm:cxn modelId="{86BADA72-90D4-45C0-8B60-C739D8044DBD}" type="presParOf" srcId="{9B2CB593-4921-4D56-8EFE-99B30AB6961D}" destId="{95B38741-B52E-4AC1-8C23-25C4BC11DB1D}" srcOrd="1" destOrd="0" presId="urn:microsoft.com/office/officeart/2005/8/layout/list1"/>
    <dgm:cxn modelId="{85754B17-A17A-4618-A54C-E168315151A2}" type="presParOf" srcId="{11A9813F-EA92-4CDE-A9FB-999B9E4B6BC4}" destId="{312D093A-7E1A-4F6E-8D32-B57CC4C81944}" srcOrd="29" destOrd="0" presId="urn:microsoft.com/office/officeart/2005/8/layout/list1"/>
    <dgm:cxn modelId="{E2677C71-2F55-4A71-A7A3-8A29330EB8DB}" type="presParOf" srcId="{11A9813F-EA92-4CDE-A9FB-999B9E4B6BC4}" destId="{647E21F0-B900-48BE-BC21-C77F162856A6}" srcOrd="30" destOrd="0" presId="urn:microsoft.com/office/officeart/2005/8/layout/list1"/>
    <dgm:cxn modelId="{93CB0509-64FA-4607-AE8D-A85CE17CA507}" type="presParOf" srcId="{11A9813F-EA92-4CDE-A9FB-999B9E4B6BC4}" destId="{732E24DC-546E-4E89-B8A1-6CF717605DD3}" srcOrd="31" destOrd="0" presId="urn:microsoft.com/office/officeart/2005/8/layout/list1"/>
    <dgm:cxn modelId="{09D72B58-5615-4D56-8C13-B75EAA4A7049}" type="presParOf" srcId="{11A9813F-EA92-4CDE-A9FB-999B9E4B6BC4}" destId="{43F50119-3B68-41A5-A76C-1288BBCC23D5}" srcOrd="32" destOrd="0" presId="urn:microsoft.com/office/officeart/2005/8/layout/list1"/>
    <dgm:cxn modelId="{C23C0C3E-F0EF-4792-A8CC-30B2BBE09E65}" type="presParOf" srcId="{43F50119-3B68-41A5-A76C-1288BBCC23D5}" destId="{F531E6D9-FCF3-4420-9021-F2D51AA1E574}" srcOrd="0" destOrd="0" presId="urn:microsoft.com/office/officeart/2005/8/layout/list1"/>
    <dgm:cxn modelId="{04542B40-5BBB-49A4-95D1-A1761307F639}" type="presParOf" srcId="{43F50119-3B68-41A5-A76C-1288BBCC23D5}" destId="{8F029060-6244-44AC-814F-59CCB35F6D9B}" srcOrd="1" destOrd="0" presId="urn:microsoft.com/office/officeart/2005/8/layout/list1"/>
    <dgm:cxn modelId="{8832A230-5A05-4420-A30E-681E20C6E889}" type="presParOf" srcId="{11A9813F-EA92-4CDE-A9FB-999B9E4B6BC4}" destId="{2DE9ADF7-91F3-4FE7-8EB9-D075E38EC674}" srcOrd="33" destOrd="0" presId="urn:microsoft.com/office/officeart/2005/8/layout/list1"/>
    <dgm:cxn modelId="{9AF13CEF-22B4-4BC2-A9D5-6F9A01E05615}" type="presParOf" srcId="{11A9813F-EA92-4CDE-A9FB-999B9E4B6BC4}" destId="{AB2690AC-1DA6-4CF6-95FC-34275679987F}" srcOrd="34" destOrd="0" presId="urn:microsoft.com/office/officeart/2005/8/layout/list1"/>
    <dgm:cxn modelId="{44512F65-F438-4956-BABC-70DAC867018B}" type="presParOf" srcId="{11A9813F-EA92-4CDE-A9FB-999B9E4B6BC4}" destId="{09E9F9C3-156D-4309-A64D-947F990B26CB}" srcOrd="35" destOrd="0" presId="urn:microsoft.com/office/officeart/2005/8/layout/list1"/>
    <dgm:cxn modelId="{3D8B665E-BC7E-40A8-9F0D-DE946D1B7723}" type="presParOf" srcId="{11A9813F-EA92-4CDE-A9FB-999B9E4B6BC4}" destId="{74D13FCD-91BD-4ABA-96CB-BE8048FA1492}" srcOrd="36" destOrd="0" presId="urn:microsoft.com/office/officeart/2005/8/layout/list1"/>
    <dgm:cxn modelId="{ECBC46A9-3799-481B-8355-EABC7463080F}" type="presParOf" srcId="{74D13FCD-91BD-4ABA-96CB-BE8048FA1492}" destId="{37689F38-66E8-4D8B-A8A3-79F7CCD8B956}" srcOrd="0" destOrd="0" presId="urn:microsoft.com/office/officeart/2005/8/layout/list1"/>
    <dgm:cxn modelId="{F46C4878-9782-4198-A164-ECC42B3EAE48}" type="presParOf" srcId="{74D13FCD-91BD-4ABA-96CB-BE8048FA1492}" destId="{10289322-7810-4D84-9D6F-12F60CD7A930}" srcOrd="1" destOrd="0" presId="urn:microsoft.com/office/officeart/2005/8/layout/list1"/>
    <dgm:cxn modelId="{72E9895D-2B01-47BD-9071-145D1BDB0CFB}" type="presParOf" srcId="{11A9813F-EA92-4CDE-A9FB-999B9E4B6BC4}" destId="{AE37F818-793B-4C4B-8B9C-772FC5807EFA}" srcOrd="37" destOrd="0" presId="urn:microsoft.com/office/officeart/2005/8/layout/list1"/>
    <dgm:cxn modelId="{93E45DF1-0186-4069-BD1A-59171CBCD7E5}" type="presParOf" srcId="{11A9813F-EA92-4CDE-A9FB-999B9E4B6BC4}" destId="{21220272-2A4F-4817-A24B-B3FC78E5F6F8}" srcOrd="3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D13A7-4EEA-422D-A336-E037DAD35760}">
      <dsp:nvSpPr>
        <dsp:cNvPr id="0" name=""/>
        <dsp:cNvSpPr/>
      </dsp:nvSpPr>
      <dsp:spPr>
        <a:xfrm>
          <a:off x="0" y="189051"/>
          <a:ext cx="9105900" cy="302400"/>
        </a:xfrm>
        <a:prstGeom prst="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FC6D4F7-79B8-49AF-BAAA-20FFC86A6840}">
      <dsp:nvSpPr>
        <dsp:cNvPr id="0" name=""/>
        <dsp:cNvSpPr/>
      </dsp:nvSpPr>
      <dsp:spPr>
        <a:xfrm>
          <a:off x="455295" y="11931"/>
          <a:ext cx="6374130" cy="354240"/>
        </a:xfrm>
        <a:prstGeom prst="roundRec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927" tIns="0" rIns="240927" bIns="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Calibri Light" panose="020F0302020204030204" pitchFamily="34" charset="0"/>
              <a:cs typeface="Calibri Light" panose="020F0302020204030204" pitchFamily="34" charset="0"/>
            </a:rPr>
            <a:t>Accepting of critiques</a:t>
          </a:r>
        </a:p>
      </dsp:txBody>
      <dsp:txXfrm>
        <a:off x="472588" y="29224"/>
        <a:ext cx="6339544" cy="319654"/>
      </dsp:txXfrm>
    </dsp:sp>
    <dsp:sp modelId="{AF28B815-81A6-4F6F-BAAB-D10CEE23DA78}">
      <dsp:nvSpPr>
        <dsp:cNvPr id="0" name=""/>
        <dsp:cNvSpPr/>
      </dsp:nvSpPr>
      <dsp:spPr>
        <a:xfrm>
          <a:off x="0" y="733371"/>
          <a:ext cx="9105900" cy="302400"/>
        </a:xfrm>
        <a:prstGeom prst="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E5A72D3-30EF-4FD8-856C-4984E165EA85}">
      <dsp:nvSpPr>
        <dsp:cNvPr id="0" name=""/>
        <dsp:cNvSpPr/>
      </dsp:nvSpPr>
      <dsp:spPr>
        <a:xfrm>
          <a:off x="455295" y="556251"/>
          <a:ext cx="6374130" cy="354240"/>
        </a:xfrm>
        <a:prstGeom prst="roundRec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927" tIns="0" rIns="240927" bIns="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Calibri Light" panose="020F0302020204030204" pitchFamily="34" charset="0"/>
              <a:cs typeface="Calibri Light" panose="020F0302020204030204" pitchFamily="34" charset="0"/>
            </a:rPr>
            <a:t>Responsive and reflective</a:t>
          </a:r>
        </a:p>
      </dsp:txBody>
      <dsp:txXfrm>
        <a:off x="472588" y="573544"/>
        <a:ext cx="6339544" cy="319654"/>
      </dsp:txXfrm>
    </dsp:sp>
    <dsp:sp modelId="{D79FDBE5-A340-4123-BEAB-78E3E5157FBC}">
      <dsp:nvSpPr>
        <dsp:cNvPr id="0" name=""/>
        <dsp:cNvSpPr/>
      </dsp:nvSpPr>
      <dsp:spPr>
        <a:xfrm>
          <a:off x="0" y="1277691"/>
          <a:ext cx="9105900" cy="302400"/>
        </a:xfrm>
        <a:prstGeom prst="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3E371F9-271B-4617-ADA9-D6E1C68DEC40}">
      <dsp:nvSpPr>
        <dsp:cNvPr id="0" name=""/>
        <dsp:cNvSpPr/>
      </dsp:nvSpPr>
      <dsp:spPr>
        <a:xfrm>
          <a:off x="455295" y="1100571"/>
          <a:ext cx="6374130" cy="354240"/>
        </a:xfrm>
        <a:prstGeom prst="roundRec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927" tIns="0" rIns="240927" bIns="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Calibri Light" panose="020F0302020204030204" pitchFamily="34" charset="0"/>
              <a:cs typeface="Calibri Light" panose="020F0302020204030204" pitchFamily="34" charset="0"/>
            </a:rPr>
            <a:t>Values not knowing</a:t>
          </a:r>
        </a:p>
      </dsp:txBody>
      <dsp:txXfrm>
        <a:off x="472588" y="1117864"/>
        <a:ext cx="6339544" cy="319654"/>
      </dsp:txXfrm>
    </dsp:sp>
    <dsp:sp modelId="{02D38389-7E2D-460F-8EAF-366434D259D2}">
      <dsp:nvSpPr>
        <dsp:cNvPr id="0" name=""/>
        <dsp:cNvSpPr/>
      </dsp:nvSpPr>
      <dsp:spPr>
        <a:xfrm>
          <a:off x="0" y="1822011"/>
          <a:ext cx="9105900" cy="302400"/>
        </a:xfrm>
        <a:prstGeom prst="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89670C2-E1EE-4F9B-AA1C-3111BC2A4BCC}">
      <dsp:nvSpPr>
        <dsp:cNvPr id="0" name=""/>
        <dsp:cNvSpPr/>
      </dsp:nvSpPr>
      <dsp:spPr>
        <a:xfrm>
          <a:off x="455295" y="1644891"/>
          <a:ext cx="6374130" cy="354240"/>
        </a:xfrm>
        <a:prstGeom prst="roundRec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927" tIns="0" rIns="240927" bIns="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Calibri Light" panose="020F0302020204030204" pitchFamily="34" charset="0"/>
              <a:cs typeface="Calibri Light" panose="020F0302020204030204" pitchFamily="34" charset="0"/>
            </a:rPr>
            <a:t>Both/And thinking</a:t>
          </a:r>
        </a:p>
      </dsp:txBody>
      <dsp:txXfrm>
        <a:off x="472588" y="1662184"/>
        <a:ext cx="6339544" cy="319654"/>
      </dsp:txXfrm>
    </dsp:sp>
    <dsp:sp modelId="{C585C1F7-128B-4B49-ADE5-C52F180F17E6}">
      <dsp:nvSpPr>
        <dsp:cNvPr id="0" name=""/>
        <dsp:cNvSpPr/>
      </dsp:nvSpPr>
      <dsp:spPr>
        <a:xfrm>
          <a:off x="0" y="2366331"/>
          <a:ext cx="9105900" cy="302400"/>
        </a:xfrm>
        <a:prstGeom prst="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FA3FB56-90BF-402B-ABE1-85DB5BF39AF4}">
      <dsp:nvSpPr>
        <dsp:cNvPr id="0" name=""/>
        <dsp:cNvSpPr/>
      </dsp:nvSpPr>
      <dsp:spPr>
        <a:xfrm>
          <a:off x="455295" y="2189211"/>
          <a:ext cx="6374130" cy="354240"/>
        </a:xfrm>
        <a:prstGeom prst="roundRec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927" tIns="0" rIns="240927" bIns="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Calibri Light" panose="020F0302020204030204" pitchFamily="34" charset="0"/>
              <a:cs typeface="Calibri Light" panose="020F0302020204030204" pitchFamily="34" charset="0"/>
            </a:rPr>
            <a:t>Flexible and adaptive</a:t>
          </a:r>
        </a:p>
      </dsp:txBody>
      <dsp:txXfrm>
        <a:off x="472588" y="2206504"/>
        <a:ext cx="6339544" cy="319654"/>
      </dsp:txXfrm>
    </dsp:sp>
    <dsp:sp modelId="{73A0457D-C2EA-42EE-991C-1A582A3C7AB3}">
      <dsp:nvSpPr>
        <dsp:cNvPr id="0" name=""/>
        <dsp:cNvSpPr/>
      </dsp:nvSpPr>
      <dsp:spPr>
        <a:xfrm>
          <a:off x="0" y="2910651"/>
          <a:ext cx="9105900" cy="302400"/>
        </a:xfrm>
        <a:prstGeom prst="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CCAA63B-08B3-40F6-BE47-B29B8059EB07}">
      <dsp:nvSpPr>
        <dsp:cNvPr id="0" name=""/>
        <dsp:cNvSpPr/>
      </dsp:nvSpPr>
      <dsp:spPr>
        <a:xfrm>
          <a:off x="455295" y="2733531"/>
          <a:ext cx="6374130" cy="354240"/>
        </a:xfrm>
        <a:prstGeom prst="roundRec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927" tIns="0" rIns="240927" bIns="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Calibri Light" panose="020F0302020204030204" pitchFamily="34" charset="0"/>
              <a:cs typeface="Calibri Light" panose="020F0302020204030204" pitchFamily="34" charset="0"/>
            </a:rPr>
            <a:t>Embraces multiple perspectives</a:t>
          </a:r>
        </a:p>
      </dsp:txBody>
      <dsp:txXfrm>
        <a:off x="472588" y="2750824"/>
        <a:ext cx="6339544" cy="319654"/>
      </dsp:txXfrm>
    </dsp:sp>
    <dsp:sp modelId="{1A24A7BB-DBED-4FCD-90C8-34E1EAB4B63A}">
      <dsp:nvSpPr>
        <dsp:cNvPr id="0" name=""/>
        <dsp:cNvSpPr/>
      </dsp:nvSpPr>
      <dsp:spPr>
        <a:xfrm>
          <a:off x="0" y="3454971"/>
          <a:ext cx="9105900" cy="302400"/>
        </a:xfrm>
        <a:prstGeom prst="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6C69367-4BC5-46F5-84F1-92799E44B6C1}">
      <dsp:nvSpPr>
        <dsp:cNvPr id="0" name=""/>
        <dsp:cNvSpPr/>
      </dsp:nvSpPr>
      <dsp:spPr>
        <a:xfrm>
          <a:off x="455295" y="3277851"/>
          <a:ext cx="6374130" cy="354240"/>
        </a:xfrm>
        <a:prstGeom prst="roundRec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927" tIns="0" rIns="240927" bIns="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Calibri Light" panose="020F0302020204030204" pitchFamily="34" charset="0"/>
              <a:cs typeface="Calibri Light" panose="020F0302020204030204" pitchFamily="34" charset="0"/>
            </a:rPr>
            <a:t>Accepting of others</a:t>
          </a:r>
        </a:p>
      </dsp:txBody>
      <dsp:txXfrm>
        <a:off x="472588" y="3295144"/>
        <a:ext cx="6339544" cy="319654"/>
      </dsp:txXfrm>
    </dsp:sp>
    <dsp:sp modelId="{647E21F0-B900-48BE-BC21-C77F162856A6}">
      <dsp:nvSpPr>
        <dsp:cNvPr id="0" name=""/>
        <dsp:cNvSpPr/>
      </dsp:nvSpPr>
      <dsp:spPr>
        <a:xfrm>
          <a:off x="0" y="3999291"/>
          <a:ext cx="9105900" cy="302400"/>
        </a:xfrm>
        <a:prstGeom prst="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5B38741-B52E-4AC1-8C23-25C4BC11DB1D}">
      <dsp:nvSpPr>
        <dsp:cNvPr id="0" name=""/>
        <dsp:cNvSpPr/>
      </dsp:nvSpPr>
      <dsp:spPr>
        <a:xfrm>
          <a:off x="455295" y="3822171"/>
          <a:ext cx="6374130" cy="354240"/>
        </a:xfrm>
        <a:prstGeom prst="roundRec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927" tIns="0" rIns="240927" bIns="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Calibri Light" panose="020F0302020204030204" pitchFamily="34" charset="0"/>
              <a:cs typeface="Calibri Light" panose="020F0302020204030204" pitchFamily="34" charset="0"/>
            </a:rPr>
            <a:t>Values differences</a:t>
          </a:r>
        </a:p>
      </dsp:txBody>
      <dsp:txXfrm>
        <a:off x="472588" y="3839464"/>
        <a:ext cx="6339544" cy="319654"/>
      </dsp:txXfrm>
    </dsp:sp>
    <dsp:sp modelId="{AB2690AC-1DA6-4CF6-95FC-34275679987F}">
      <dsp:nvSpPr>
        <dsp:cNvPr id="0" name=""/>
        <dsp:cNvSpPr/>
      </dsp:nvSpPr>
      <dsp:spPr>
        <a:xfrm>
          <a:off x="0" y="4543611"/>
          <a:ext cx="9105900" cy="302400"/>
        </a:xfrm>
        <a:prstGeom prst="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F029060-6244-44AC-814F-59CCB35F6D9B}">
      <dsp:nvSpPr>
        <dsp:cNvPr id="0" name=""/>
        <dsp:cNvSpPr/>
      </dsp:nvSpPr>
      <dsp:spPr>
        <a:xfrm>
          <a:off x="455295" y="4366491"/>
          <a:ext cx="6374130" cy="354240"/>
        </a:xfrm>
        <a:prstGeom prst="roundRec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927" tIns="0" rIns="240927" bIns="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Calibri Light" panose="020F0302020204030204" pitchFamily="34" charset="0"/>
              <a:cs typeface="Calibri Light" panose="020F0302020204030204" pitchFamily="34" charset="0"/>
            </a:rPr>
            <a:t>Questions assumptions</a:t>
          </a:r>
        </a:p>
      </dsp:txBody>
      <dsp:txXfrm>
        <a:off x="472588" y="4383784"/>
        <a:ext cx="6339544" cy="319654"/>
      </dsp:txXfrm>
    </dsp:sp>
    <dsp:sp modelId="{21220272-2A4F-4817-A24B-B3FC78E5F6F8}">
      <dsp:nvSpPr>
        <dsp:cNvPr id="0" name=""/>
        <dsp:cNvSpPr/>
      </dsp:nvSpPr>
      <dsp:spPr>
        <a:xfrm>
          <a:off x="0" y="5087931"/>
          <a:ext cx="9105900" cy="302400"/>
        </a:xfrm>
        <a:prstGeom prst="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0289322-7810-4D84-9D6F-12F60CD7A930}">
      <dsp:nvSpPr>
        <dsp:cNvPr id="0" name=""/>
        <dsp:cNvSpPr/>
      </dsp:nvSpPr>
      <dsp:spPr>
        <a:xfrm>
          <a:off x="455295" y="4910811"/>
          <a:ext cx="6374130" cy="354240"/>
        </a:xfrm>
        <a:prstGeom prst="roundRec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927" tIns="0" rIns="240927" bIns="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Calibri Light" panose="020F0302020204030204" pitchFamily="34" charset="0"/>
              <a:cs typeface="Calibri Light" panose="020F0302020204030204" pitchFamily="34" charset="0"/>
            </a:rPr>
            <a:t>Curious</a:t>
          </a:r>
        </a:p>
      </dsp:txBody>
      <dsp:txXfrm>
        <a:off x="472588" y="4928104"/>
        <a:ext cx="6339544"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C9AFF1-4854-4B18-8A6B-DAE2F193E139}"/>
              </a:ext>
            </a:extLst>
          </p:cNvPr>
          <p:cNvSpPr>
            <a:spLocks noGrp="1"/>
          </p:cNvSpPr>
          <p:nvPr>
            <p:ph type="hdr" sz="quarter"/>
          </p:nvPr>
        </p:nvSpPr>
        <p:spPr>
          <a:xfrm>
            <a:off x="1" y="0"/>
            <a:ext cx="3038258" cy="465292"/>
          </a:xfrm>
          <a:prstGeom prst="rect">
            <a:avLst/>
          </a:prstGeom>
        </p:spPr>
        <p:txBody>
          <a:bodyPr vert="horz" lIns="90416" tIns="45208" rIns="90416" bIns="45208" rtlCol="0"/>
          <a:lstStyle>
            <a:lvl1pPr algn="l">
              <a:defRPr sz="1200"/>
            </a:lvl1pPr>
          </a:lstStyle>
          <a:p>
            <a:endParaRPr lang="en-US"/>
          </a:p>
        </p:txBody>
      </p:sp>
      <p:sp>
        <p:nvSpPr>
          <p:cNvPr id="3" name="Date Placeholder 2">
            <a:extLst>
              <a:ext uri="{FF2B5EF4-FFF2-40B4-BE49-F238E27FC236}">
                <a16:creationId xmlns:a16="http://schemas.microsoft.com/office/drawing/2014/main" id="{945CDC07-8B66-4448-A9BB-D0E4E3A9AD87}"/>
              </a:ext>
            </a:extLst>
          </p:cNvPr>
          <p:cNvSpPr>
            <a:spLocks noGrp="1"/>
          </p:cNvSpPr>
          <p:nvPr>
            <p:ph type="dt" sz="quarter" idx="1"/>
          </p:nvPr>
        </p:nvSpPr>
        <p:spPr>
          <a:xfrm>
            <a:off x="3970576" y="0"/>
            <a:ext cx="3038258" cy="465292"/>
          </a:xfrm>
          <a:prstGeom prst="rect">
            <a:avLst/>
          </a:prstGeom>
        </p:spPr>
        <p:txBody>
          <a:bodyPr vert="horz" lIns="90416" tIns="45208" rIns="90416" bIns="45208" rtlCol="0"/>
          <a:lstStyle>
            <a:lvl1pPr algn="r">
              <a:defRPr sz="1200"/>
            </a:lvl1pPr>
          </a:lstStyle>
          <a:p>
            <a:fld id="{5D45E66D-43DC-4C03-9695-31BDDE076563}" type="datetimeFigureOut">
              <a:rPr lang="en-US" smtClean="0"/>
              <a:t>2/14/2020</a:t>
            </a:fld>
            <a:endParaRPr lang="en-US"/>
          </a:p>
        </p:txBody>
      </p:sp>
      <p:sp>
        <p:nvSpPr>
          <p:cNvPr id="4" name="Footer Placeholder 3">
            <a:extLst>
              <a:ext uri="{FF2B5EF4-FFF2-40B4-BE49-F238E27FC236}">
                <a16:creationId xmlns:a16="http://schemas.microsoft.com/office/drawing/2014/main" id="{C05A3B3E-3D9F-436C-90B1-CF858B54540D}"/>
              </a:ext>
            </a:extLst>
          </p:cNvPr>
          <p:cNvSpPr>
            <a:spLocks noGrp="1"/>
          </p:cNvSpPr>
          <p:nvPr>
            <p:ph type="ftr" sz="quarter" idx="2"/>
          </p:nvPr>
        </p:nvSpPr>
        <p:spPr>
          <a:xfrm>
            <a:off x="1" y="8831108"/>
            <a:ext cx="3038258" cy="465292"/>
          </a:xfrm>
          <a:prstGeom prst="rect">
            <a:avLst/>
          </a:prstGeom>
        </p:spPr>
        <p:txBody>
          <a:bodyPr vert="horz" lIns="90416" tIns="45208" rIns="90416" bIns="45208"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605919F-AA20-4938-B005-6E37DB45121A}"/>
              </a:ext>
            </a:extLst>
          </p:cNvPr>
          <p:cNvSpPr>
            <a:spLocks noGrp="1"/>
          </p:cNvSpPr>
          <p:nvPr>
            <p:ph type="sldNum" sz="quarter" idx="3"/>
          </p:nvPr>
        </p:nvSpPr>
        <p:spPr>
          <a:xfrm>
            <a:off x="3970576" y="8831108"/>
            <a:ext cx="3038258" cy="465292"/>
          </a:xfrm>
          <a:prstGeom prst="rect">
            <a:avLst/>
          </a:prstGeom>
        </p:spPr>
        <p:txBody>
          <a:bodyPr vert="horz" lIns="90416" tIns="45208" rIns="90416" bIns="45208" rtlCol="0" anchor="b"/>
          <a:lstStyle>
            <a:lvl1pPr algn="r">
              <a:defRPr sz="1200"/>
            </a:lvl1pPr>
          </a:lstStyle>
          <a:p>
            <a:fld id="{F0C7D63C-4792-418E-AAF7-5E0F6CADD3DA}" type="slidenum">
              <a:rPr lang="en-US" smtClean="0"/>
              <a:t>‹#›</a:t>
            </a:fld>
            <a:endParaRPr lang="en-US"/>
          </a:p>
        </p:txBody>
      </p:sp>
    </p:spTree>
    <p:extLst>
      <p:ext uri="{BB962C8B-B14F-4D97-AF65-F5344CB8AC3E}">
        <p14:creationId xmlns:p14="http://schemas.microsoft.com/office/powerpoint/2010/main" val="1085070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4" tIns="46586" rIns="93174" bIns="46586" rtlCol="0"/>
          <a:lstStyle>
            <a:lvl1pPr algn="r">
              <a:defRPr sz="1200"/>
            </a:lvl1pPr>
          </a:lstStyle>
          <a:p>
            <a:fld id="{5C096DF0-5F76-424D-BF78-42EF6191CDC0}" type="datetimeFigureOut">
              <a:rPr lang="en-US" smtClean="0"/>
              <a:t>2/14/2020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4" tIns="46586" rIns="93174" bIns="46586" rtlCol="0" anchor="ctr"/>
          <a:lstStyle/>
          <a:p>
            <a:endParaRPr lang="en-US" dirty="0"/>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74" tIns="46586" rIns="93174" bIns="465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4" tIns="46586" rIns="93174"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4" tIns="46586" rIns="93174" bIns="46586" rtlCol="0" anchor="b"/>
          <a:lstStyle>
            <a:lvl1pPr algn="r">
              <a:defRPr sz="1200"/>
            </a:lvl1pPr>
          </a:lstStyle>
          <a:p>
            <a:fld id="{431B831F-63E2-4B8A-8AC3-07F08B5BA024}" type="slidenum">
              <a:rPr lang="en-US" smtClean="0"/>
              <a:t>‹#›</a:t>
            </a:fld>
            <a:endParaRPr lang="en-US" dirty="0"/>
          </a:p>
        </p:txBody>
      </p:sp>
    </p:spTree>
    <p:extLst>
      <p:ext uri="{BB962C8B-B14F-4D97-AF65-F5344CB8AC3E}">
        <p14:creationId xmlns:p14="http://schemas.microsoft.com/office/powerpoint/2010/main" val="2013822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n.wikipedia.org/wiki/Jim_C._Collin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for being here.</a:t>
            </a:r>
          </a:p>
          <a:p>
            <a:endParaRPr lang="en-US" dirty="0"/>
          </a:p>
          <a:p>
            <a:r>
              <a:rPr lang="en-US" dirty="0"/>
              <a:t>It is a fun topic, but may seem a bit unconventional to hear this stuff from an owner.  But it is necessary.</a:t>
            </a:r>
          </a:p>
          <a:p>
            <a:endParaRPr lang="en-US" dirty="0"/>
          </a:p>
          <a:p>
            <a:r>
              <a:rPr lang="en-US" dirty="0"/>
              <a:t>In each slide, I will try to tie it back to the idea of building trust.</a:t>
            </a:r>
          </a:p>
          <a:p>
            <a:endParaRPr lang="en-US" dirty="0"/>
          </a:p>
          <a:p>
            <a:r>
              <a:rPr lang="en-US" dirty="0"/>
              <a:t>And I am going to try real hard to NOT simply read slides to you.  So if I am talking and you miss the content of the slide, I think we can make it available. </a:t>
            </a:r>
          </a:p>
        </p:txBody>
      </p:sp>
      <p:sp>
        <p:nvSpPr>
          <p:cNvPr id="4" name="Slide Number Placeholder 3"/>
          <p:cNvSpPr>
            <a:spLocks noGrp="1"/>
          </p:cNvSpPr>
          <p:nvPr>
            <p:ph type="sldNum" sz="quarter" idx="10"/>
          </p:nvPr>
        </p:nvSpPr>
        <p:spPr/>
        <p:txBody>
          <a:bodyPr/>
          <a:lstStyle/>
          <a:p>
            <a:pPr defTabSz="1863471">
              <a:defRPr/>
            </a:pPr>
            <a:fld id="{8C747B73-6B03-4EF3-AD40-683CE00DABF6}" type="slidenum">
              <a:rPr lang="en-US">
                <a:solidFill>
                  <a:prstClr val="black"/>
                </a:solidFill>
                <a:latin typeface="Calibri" panose="020F0502020204030204"/>
              </a:rPr>
              <a:pPr defTabSz="1863471">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850972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D2B60F82-E8F0-4D6E-964A-D12527461A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a:extLst>
              <a:ext uri="{FF2B5EF4-FFF2-40B4-BE49-F238E27FC236}">
                <a16:creationId xmlns:a16="http://schemas.microsoft.com/office/drawing/2014/main" id="{50B0E5CF-3EDE-4BCA-86BF-F3F5338E79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And today.</a:t>
            </a:r>
          </a:p>
          <a:p>
            <a:endParaRPr lang="en-US" altLang="en-US" dirty="0">
              <a:ea typeface="ＭＳ Ｐゴシック" panose="020B0600070205080204" pitchFamily="34" charset="-128"/>
            </a:endParaRPr>
          </a:p>
        </p:txBody>
      </p:sp>
      <p:sp>
        <p:nvSpPr>
          <p:cNvPr id="130052" name="Slide Number Placeholder 3">
            <a:extLst>
              <a:ext uri="{FF2B5EF4-FFF2-40B4-BE49-F238E27FC236}">
                <a16:creationId xmlns:a16="http://schemas.microsoft.com/office/drawing/2014/main" id="{6D738396-AC47-449F-BE93-0098ACBF52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01675" indent="-269875">
              <a:defRPr>
                <a:solidFill>
                  <a:schemeClr val="tx1"/>
                </a:solidFill>
                <a:latin typeface="Arial" panose="020B0604020202020204" pitchFamily="34" charset="0"/>
                <a:ea typeface="ＭＳ Ｐゴシック" panose="020B0600070205080204" pitchFamily="34" charset="-128"/>
              </a:defRPr>
            </a:lvl2pPr>
            <a:lvl3pPr marL="1081088" indent="-215900">
              <a:defRPr>
                <a:solidFill>
                  <a:schemeClr val="tx1"/>
                </a:solidFill>
                <a:latin typeface="Arial" panose="020B0604020202020204" pitchFamily="34" charset="0"/>
                <a:ea typeface="ＭＳ Ｐゴシック" panose="020B0600070205080204" pitchFamily="34" charset="-128"/>
              </a:defRPr>
            </a:lvl3pPr>
            <a:lvl4pPr marL="1512888" indent="-215900">
              <a:defRPr>
                <a:solidFill>
                  <a:schemeClr val="tx1"/>
                </a:solidFill>
                <a:latin typeface="Arial" panose="020B0604020202020204" pitchFamily="34" charset="0"/>
                <a:ea typeface="ＭＳ Ｐゴシック" panose="020B0600070205080204" pitchFamily="34" charset="-128"/>
              </a:defRPr>
            </a:lvl4pPr>
            <a:lvl5pPr marL="1944688" indent="-215900">
              <a:defRPr>
                <a:solidFill>
                  <a:schemeClr val="tx1"/>
                </a:solidFill>
                <a:latin typeface="Arial" panose="020B0604020202020204" pitchFamily="34" charset="0"/>
                <a:ea typeface="ＭＳ Ｐゴシック" panose="020B0600070205080204" pitchFamily="34" charset="-128"/>
              </a:defRPr>
            </a:lvl5pPr>
            <a:lvl6pPr marL="2401888" indent="-2159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859088" indent="-2159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316288" indent="-2159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773488" indent="-2159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FA83260-E545-4428-BEAD-C3AADDBE2E9D}" type="slidenum">
              <a:rPr lang="en-US" altLang="en-US" smtClean="0">
                <a:latin typeface="Calibri" panose="020F0502020204030204" pitchFamily="34" charset="0"/>
              </a:rPr>
              <a:pPr/>
              <a:t>10</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so that was a little bit of an overview.  Let’s dive into the mindset shift necessary and building a trusting relationship.</a:t>
            </a:r>
          </a:p>
          <a:p>
            <a:endParaRPr lang="en-US" dirty="0"/>
          </a:p>
          <a:p>
            <a:r>
              <a:rPr lang="en-US" dirty="0"/>
              <a:t>It is Perhaps the biggest challenge in transitioning to a best value model!</a:t>
            </a:r>
          </a:p>
          <a:p>
            <a:endParaRPr lang="en-US" dirty="0"/>
          </a:p>
          <a:p>
            <a:r>
              <a:rPr lang="en-US" dirty="0"/>
              <a:t>Can we “Trust” each other?</a:t>
            </a:r>
          </a:p>
          <a:p>
            <a:endParaRPr lang="en-US" dirty="0"/>
          </a:p>
          <a:p>
            <a:r>
              <a:rPr lang="en-US" dirty="0"/>
              <a:t>Can we “think” and “act” as one entity?</a:t>
            </a:r>
          </a:p>
          <a:p>
            <a:endParaRPr lang="en-US" dirty="0"/>
          </a:p>
          <a:p>
            <a:r>
              <a:rPr lang="en-US" dirty="0"/>
              <a:t>To that end……next slide</a:t>
            </a:r>
          </a:p>
        </p:txBody>
      </p:sp>
      <p:sp>
        <p:nvSpPr>
          <p:cNvPr id="4" name="Slide Number Placeholder 3"/>
          <p:cNvSpPr>
            <a:spLocks noGrp="1"/>
          </p:cNvSpPr>
          <p:nvPr>
            <p:ph type="sldNum" sz="quarter" idx="10"/>
          </p:nvPr>
        </p:nvSpPr>
        <p:spPr/>
        <p:txBody>
          <a:bodyPr/>
          <a:lstStyle/>
          <a:p>
            <a:fld id="{7E5471E4-7890-BC44-B159-68E6CDF7C33F}" type="slidenum">
              <a:rPr lang="en-US" smtClean="0"/>
              <a:t>11</a:t>
            </a:fld>
            <a:endParaRPr lang="en-US"/>
          </a:p>
        </p:txBody>
      </p:sp>
    </p:spTree>
    <p:extLst>
      <p:ext uri="{BB962C8B-B14F-4D97-AF65-F5344CB8AC3E}">
        <p14:creationId xmlns:p14="http://schemas.microsoft.com/office/powerpoint/2010/main" val="2700083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that end.  Regarding the previous slide.</a:t>
            </a:r>
          </a:p>
          <a:p>
            <a:endParaRPr lang="en-US" dirty="0"/>
          </a:p>
          <a:p>
            <a:r>
              <a:rPr lang="en-US" dirty="0"/>
              <a:t>You have to have buy in from the top.</a:t>
            </a:r>
          </a:p>
          <a:p>
            <a:endParaRPr lang="en-US" dirty="0"/>
          </a:p>
          <a:p>
            <a:r>
              <a:rPr lang="en-US" dirty="0"/>
              <a:t>That is probably many of you in this webinar.  So, I am sort of issuing you all a challenge.</a:t>
            </a:r>
          </a:p>
          <a:p>
            <a:endParaRPr lang="en-US" dirty="0"/>
          </a:p>
          <a:p>
            <a:r>
              <a:rPr lang="en-US" dirty="0"/>
              <a:t>If they are not, put them in contact with me. </a:t>
            </a:r>
          </a:p>
        </p:txBody>
      </p:sp>
      <p:sp>
        <p:nvSpPr>
          <p:cNvPr id="4" name="Slide Number Placeholder 3"/>
          <p:cNvSpPr>
            <a:spLocks noGrp="1"/>
          </p:cNvSpPr>
          <p:nvPr>
            <p:ph type="sldNum" sz="quarter" idx="10"/>
          </p:nvPr>
        </p:nvSpPr>
        <p:spPr/>
        <p:txBody>
          <a:bodyPr/>
          <a:lstStyle/>
          <a:p>
            <a:fld id="{8C747B73-6B03-4EF3-AD40-683CE00DABF6}" type="slidenum">
              <a:rPr lang="en-US" smtClean="0"/>
              <a:t>12</a:t>
            </a:fld>
            <a:endParaRPr lang="en-US"/>
          </a:p>
        </p:txBody>
      </p:sp>
    </p:spTree>
    <p:extLst>
      <p:ext uri="{BB962C8B-B14F-4D97-AF65-F5344CB8AC3E}">
        <p14:creationId xmlns:p14="http://schemas.microsoft.com/office/powerpoint/2010/main" val="1036071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You’ve got to build trust in your teams.</a:t>
            </a:r>
          </a:p>
          <a:p>
            <a:endParaRPr lang="en-US" dirty="0"/>
          </a:p>
          <a:p>
            <a:r>
              <a:rPr lang="en-US" dirty="0"/>
              <a:t>Remember, and I will go a little deeper in this later, but some just won’t get it. </a:t>
            </a:r>
          </a:p>
          <a:p>
            <a:endParaRPr lang="en-US" dirty="0"/>
          </a:p>
          <a:p>
            <a:r>
              <a:rPr lang="en-US" dirty="0"/>
              <a:t>Strengths.  Know your strengths.</a:t>
            </a:r>
          </a:p>
          <a:p>
            <a:endParaRPr lang="en-US" dirty="0"/>
          </a:p>
          <a:p>
            <a:r>
              <a:rPr lang="en-US" dirty="0"/>
              <a:t>The Lassen Miracle with Tom Ready.</a:t>
            </a:r>
          </a:p>
          <a:p>
            <a:endParaRPr lang="en-US" dirty="0"/>
          </a:p>
          <a:p>
            <a:r>
              <a:rPr lang="en-US" dirty="0"/>
              <a:t>You will build trust in your teams when you are placing the right strengths onto a team.</a:t>
            </a:r>
          </a:p>
          <a:p>
            <a:endParaRPr lang="en-US" dirty="0"/>
          </a:p>
        </p:txBody>
      </p:sp>
      <p:sp>
        <p:nvSpPr>
          <p:cNvPr id="4" name="Slide Number Placeholder 3"/>
          <p:cNvSpPr>
            <a:spLocks noGrp="1"/>
          </p:cNvSpPr>
          <p:nvPr>
            <p:ph type="sldNum" sz="quarter" idx="10"/>
          </p:nvPr>
        </p:nvSpPr>
        <p:spPr/>
        <p:txBody>
          <a:bodyPr/>
          <a:lstStyle/>
          <a:p>
            <a:pPr defTabSz="1863471">
              <a:defRPr/>
            </a:pPr>
            <a:fld id="{8C747B73-6B03-4EF3-AD40-683CE00DABF6}" type="slidenum">
              <a:rPr lang="en-US">
                <a:solidFill>
                  <a:prstClr val="black"/>
                </a:solidFill>
                <a:latin typeface="Calibri" panose="020F0502020204030204"/>
              </a:rPr>
              <a:pPr defTabSz="1863471">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1359485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 Master Builder concept from the timeline on an earlier slide?</a:t>
            </a:r>
          </a:p>
          <a:p>
            <a:endParaRPr lang="en-US" dirty="0"/>
          </a:p>
          <a:p>
            <a:r>
              <a:rPr lang="en-US" dirty="0"/>
              <a:t>Most of us are victims of life’s previous experiences … good &amp; bad.  The Traditional linear Design-BID-Build method frequently resulted in a very adversarial relationship amongst the parties – transitioning to a “Collaborative” Design-Build relationship requires an active on-going effort to sustain the positive frame of mind.  This builds trust.</a:t>
            </a:r>
          </a:p>
          <a:p>
            <a:endParaRPr lang="en-US" dirty="0"/>
          </a:p>
          <a:p>
            <a:r>
              <a:rPr lang="en-US" dirty="0"/>
              <a:t>I was just taking yesterday to some industry folks about how my early design-bid-build experience soured me in the industry.  And now I am here trying to advocate that there is a better way to deliver projects as a team.</a:t>
            </a:r>
          </a:p>
        </p:txBody>
      </p:sp>
      <p:sp>
        <p:nvSpPr>
          <p:cNvPr id="4" name="Slide Number Placeholder 3"/>
          <p:cNvSpPr>
            <a:spLocks noGrp="1"/>
          </p:cNvSpPr>
          <p:nvPr>
            <p:ph type="sldNum" sz="quarter" idx="10"/>
          </p:nvPr>
        </p:nvSpPr>
        <p:spPr/>
        <p:txBody>
          <a:bodyPr/>
          <a:lstStyle/>
          <a:p>
            <a:fld id="{7E5471E4-7890-BC44-B159-68E6CDF7C33F}" type="slidenum">
              <a:rPr lang="en-US" smtClean="0"/>
              <a:t>14</a:t>
            </a:fld>
            <a:endParaRPr lang="en-US"/>
          </a:p>
        </p:txBody>
      </p:sp>
    </p:spTree>
    <p:extLst>
      <p:ext uri="{BB962C8B-B14F-4D97-AF65-F5344CB8AC3E}">
        <p14:creationId xmlns:p14="http://schemas.microsoft.com/office/powerpoint/2010/main" val="3969497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use “collaborative” and “progressive” interchangeably.  I think it is confusing.  So I prefer to just think simply in terms of “Best value”.</a:t>
            </a:r>
          </a:p>
          <a:p>
            <a:endParaRPr lang="en-US" dirty="0"/>
          </a:p>
          <a:p>
            <a:r>
              <a:rPr lang="en-US" dirty="0"/>
              <a:t>You will need Participatory leadership … engaging the entire Team.   None of us individually is as smart as ALL of us.</a:t>
            </a:r>
          </a:p>
          <a:p>
            <a:r>
              <a:rPr lang="en-US" dirty="0"/>
              <a:t>-Eric talked about the “Scramble” version of Golf.</a:t>
            </a:r>
          </a:p>
          <a:p>
            <a:endParaRPr lang="en-US" dirty="0"/>
          </a:p>
          <a:p>
            <a:r>
              <a:rPr lang="en-US" dirty="0"/>
              <a:t>So, what do we as owners bring to the table?</a:t>
            </a:r>
          </a:p>
          <a:p>
            <a:endParaRPr lang="en-US" dirty="0"/>
          </a:p>
          <a:p>
            <a:r>
              <a:rPr lang="en-US" dirty="0"/>
              <a:t>-Builders need to trust that we, as owners, will be fair and consistent.</a:t>
            </a:r>
          </a:p>
          <a:p>
            <a:endParaRPr lang="en-US" dirty="0"/>
          </a:p>
          <a:p>
            <a:r>
              <a:rPr lang="en-US" dirty="0"/>
              <a:t>-Advertise realistic budgets and schedules</a:t>
            </a:r>
          </a:p>
          <a:p>
            <a:endParaRPr lang="en-US" dirty="0"/>
          </a:p>
          <a:p>
            <a:r>
              <a:rPr lang="en-US" dirty="0"/>
              <a:t>-Have the decision makers available.</a:t>
            </a:r>
          </a:p>
        </p:txBody>
      </p:sp>
      <p:sp>
        <p:nvSpPr>
          <p:cNvPr id="4" name="Slide Number Placeholder 3"/>
          <p:cNvSpPr>
            <a:spLocks noGrp="1"/>
          </p:cNvSpPr>
          <p:nvPr>
            <p:ph type="sldNum" sz="quarter" idx="10"/>
          </p:nvPr>
        </p:nvSpPr>
        <p:spPr/>
        <p:txBody>
          <a:bodyPr/>
          <a:lstStyle/>
          <a:p>
            <a:fld id="{431B831F-63E2-4B8A-8AC3-07F08B5BA024}" type="slidenum">
              <a:rPr lang="en-US" smtClean="0"/>
              <a:t>15</a:t>
            </a:fld>
            <a:endParaRPr lang="en-US" dirty="0"/>
          </a:p>
        </p:txBody>
      </p:sp>
    </p:spTree>
    <p:extLst>
      <p:ext uri="{BB962C8B-B14F-4D97-AF65-F5344CB8AC3E}">
        <p14:creationId xmlns:p14="http://schemas.microsoft.com/office/powerpoint/2010/main" val="1291375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don’t know that there is a magical formula.  </a:t>
            </a:r>
          </a:p>
          <a:p>
            <a:endParaRPr lang="en-US" dirty="0"/>
          </a:p>
          <a:p>
            <a:r>
              <a:rPr lang="en-US" dirty="0"/>
              <a:t>As I mentioned, not everyone will get it.  Knowing peoples strengths is a start.</a:t>
            </a:r>
          </a:p>
          <a:p>
            <a:endParaRPr lang="en-US" dirty="0"/>
          </a:p>
          <a:p>
            <a:r>
              <a:rPr lang="en-US" dirty="0"/>
              <a:t>I can sniff out change order artist pretty quickly.  (Bella Vista example)</a:t>
            </a:r>
          </a:p>
          <a:p>
            <a:endParaRPr lang="en-US" dirty="0"/>
          </a:p>
          <a:p>
            <a:r>
              <a:rPr lang="en-US" dirty="0"/>
              <a:t>Just like the builder can likely sniff out an owner that is disingenuous and doesn’t’ really have the needed trust.</a:t>
            </a:r>
          </a:p>
          <a:p>
            <a:endParaRPr lang="en-US" dirty="0"/>
          </a:p>
          <a:p>
            <a:r>
              <a:rPr lang="en-US" dirty="0"/>
              <a:t>Look, when you enter into a best value, qualifications based selection, you are going to need to trust the process.  And Trust that the team you selected is going to give you the best possible project with the fee and GC’s they promised.</a:t>
            </a:r>
          </a:p>
          <a:p>
            <a:endParaRPr lang="en-US" dirty="0"/>
          </a:p>
          <a:p>
            <a:r>
              <a:rPr lang="en-US" dirty="0"/>
              <a:t>When you start to think along the lines of, they are making to much, hiding money in their units, padding their fee, or whatever; do the industry a favor, get off the bus.  This delivery model is not for you.</a:t>
            </a:r>
          </a:p>
          <a:p>
            <a:endParaRPr lang="en-US" dirty="0"/>
          </a:p>
          <a:p>
            <a:r>
              <a:rPr lang="en-US" dirty="0"/>
              <a:t>I heard a Superintendent say to a builder once, I saw your vehicle, I am paying you too much money.  Get him/her off the bus.</a:t>
            </a:r>
          </a:p>
          <a:p>
            <a:r>
              <a:rPr lang="en-US" dirty="0"/>
              <a:t>When you look at their vehicles (the builder) and say, wow!  Guess what, they earned it.  They are taking on an enormous amount of risk for you. They get to drive nice cars.</a:t>
            </a:r>
          </a:p>
          <a:p>
            <a:endParaRPr lang="en-US" dirty="0"/>
          </a:p>
        </p:txBody>
      </p:sp>
      <p:sp>
        <p:nvSpPr>
          <p:cNvPr id="4" name="Slide Number Placeholder 3"/>
          <p:cNvSpPr>
            <a:spLocks noGrp="1"/>
          </p:cNvSpPr>
          <p:nvPr>
            <p:ph type="sldNum" sz="quarter" idx="10"/>
          </p:nvPr>
        </p:nvSpPr>
        <p:spPr/>
        <p:txBody>
          <a:bodyPr/>
          <a:lstStyle/>
          <a:p>
            <a:fld id="{431B831F-63E2-4B8A-8AC3-07F08B5BA024}" type="slidenum">
              <a:rPr lang="en-US" smtClean="0"/>
              <a:t>16</a:t>
            </a:fld>
            <a:endParaRPr lang="en-US" dirty="0"/>
          </a:p>
        </p:txBody>
      </p:sp>
    </p:spTree>
    <p:extLst>
      <p:ext uri="{BB962C8B-B14F-4D97-AF65-F5344CB8AC3E}">
        <p14:creationId xmlns:p14="http://schemas.microsoft.com/office/powerpoint/2010/main" val="2328186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Proactive leadership … a concerted effort to go the extra mile for the benefit of the Project.</a:t>
            </a:r>
          </a:p>
          <a:p>
            <a:endParaRPr lang="en-US" dirty="0"/>
          </a:p>
          <a:p>
            <a:r>
              <a:rPr lang="en-US" dirty="0"/>
              <a:t>Trust starts with your commitment to having the right “mindset” on the team.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Hey, I just noticed that lady is flipping off the camera.  Get her off the bus.</a:t>
            </a:r>
          </a:p>
          <a:p>
            <a:endParaRPr lang="en-US" dirty="0"/>
          </a:p>
        </p:txBody>
      </p:sp>
      <p:sp>
        <p:nvSpPr>
          <p:cNvPr id="4" name="Slide Number Placeholder 3"/>
          <p:cNvSpPr>
            <a:spLocks noGrp="1"/>
          </p:cNvSpPr>
          <p:nvPr>
            <p:ph type="sldNum" sz="quarter" idx="10"/>
          </p:nvPr>
        </p:nvSpPr>
        <p:spPr/>
        <p:txBody>
          <a:bodyPr/>
          <a:lstStyle/>
          <a:p>
            <a:fld id="{431B831F-63E2-4B8A-8AC3-07F08B5BA024}" type="slidenum">
              <a:rPr lang="en-US" smtClean="0"/>
              <a:t>17</a:t>
            </a:fld>
            <a:endParaRPr lang="en-US" dirty="0"/>
          </a:p>
        </p:txBody>
      </p:sp>
    </p:spTree>
    <p:extLst>
      <p:ext uri="{BB962C8B-B14F-4D97-AF65-F5344CB8AC3E}">
        <p14:creationId xmlns:p14="http://schemas.microsoft.com/office/powerpoint/2010/main" val="2591880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 and get the right people in the right seats.</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Good to Great: Why Some Companies Make the Leap... and Others Don't</a:t>
            </a:r>
            <a:r>
              <a:rPr lang="en-US" sz="1200" b="0" i="0" kern="1200" dirty="0">
                <a:solidFill>
                  <a:schemeClr val="tx1"/>
                </a:solidFill>
                <a:effectLst/>
                <a:latin typeface="+mn-lt"/>
                <a:ea typeface="+mn-ea"/>
                <a:cs typeface="+mn-cs"/>
              </a:rPr>
              <a:t> is a management book by </a:t>
            </a:r>
            <a:r>
              <a:rPr lang="en-US" sz="1200" b="0" i="0" u="none" strike="noStrike" kern="1200" dirty="0">
                <a:solidFill>
                  <a:schemeClr val="tx1"/>
                </a:solidFill>
                <a:effectLst/>
                <a:latin typeface="+mn-lt"/>
                <a:ea typeface="+mn-ea"/>
                <a:cs typeface="+mn-cs"/>
                <a:hlinkClick r:id="rId3" tooltip="Jim C. Collins"/>
              </a:rPr>
              <a:t>Jim C. Collins</a:t>
            </a:r>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that describes how companies transition from being good companies to </a:t>
            </a:r>
            <a:r>
              <a:rPr lang="en-US" sz="1200" b="1" i="0" kern="1200" dirty="0">
                <a:solidFill>
                  <a:schemeClr val="tx1"/>
                </a:solidFill>
                <a:effectLst/>
                <a:latin typeface="+mn-lt"/>
                <a:ea typeface="+mn-ea"/>
                <a:cs typeface="+mn-cs"/>
              </a:rPr>
              <a:t>great companies</a:t>
            </a:r>
            <a:r>
              <a:rPr lang="en-US" sz="1200" b="0" i="0" kern="1200" dirty="0">
                <a:solidFill>
                  <a:schemeClr val="tx1"/>
                </a:solidFill>
                <a:effectLst/>
                <a:latin typeface="+mn-lt"/>
                <a:ea typeface="+mn-ea"/>
                <a:cs typeface="+mn-cs"/>
              </a:rPr>
              <a:t>, and how most companies fail to make the transition.</a:t>
            </a:r>
            <a:endParaRPr lang="en-US" dirty="0"/>
          </a:p>
        </p:txBody>
      </p:sp>
      <p:sp>
        <p:nvSpPr>
          <p:cNvPr id="4" name="Slide Number Placeholder 3"/>
          <p:cNvSpPr>
            <a:spLocks noGrp="1"/>
          </p:cNvSpPr>
          <p:nvPr>
            <p:ph type="sldNum" sz="quarter" idx="10"/>
          </p:nvPr>
        </p:nvSpPr>
        <p:spPr/>
        <p:txBody>
          <a:bodyPr/>
          <a:lstStyle/>
          <a:p>
            <a:fld id="{431B831F-63E2-4B8A-8AC3-07F08B5BA024}" type="slidenum">
              <a:rPr lang="en-US" smtClean="0"/>
              <a:t>18</a:t>
            </a:fld>
            <a:endParaRPr lang="en-US" dirty="0"/>
          </a:p>
        </p:txBody>
      </p:sp>
    </p:spTree>
    <p:extLst>
      <p:ext uri="{BB962C8B-B14F-4D97-AF65-F5344CB8AC3E}">
        <p14:creationId xmlns:p14="http://schemas.microsoft.com/office/powerpoint/2010/main" val="2900152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Recognize any of these characteristics from any previous Projects that didn’t perform as well as expected?</a:t>
            </a:r>
          </a:p>
          <a:p>
            <a:endParaRPr lang="en-US" dirty="0"/>
          </a:p>
          <a:p>
            <a:r>
              <a:rPr lang="en-US" dirty="0"/>
              <a:t>Get them off the bus.</a:t>
            </a:r>
          </a:p>
          <a:p>
            <a:endParaRPr lang="en-US" dirty="0"/>
          </a:p>
          <a:p>
            <a:r>
              <a:rPr lang="en-US" dirty="0"/>
              <a:t>They will erode trust.</a:t>
            </a:r>
          </a:p>
        </p:txBody>
      </p:sp>
      <p:sp>
        <p:nvSpPr>
          <p:cNvPr id="4" name="Slide Number Placeholder 3"/>
          <p:cNvSpPr>
            <a:spLocks noGrp="1"/>
          </p:cNvSpPr>
          <p:nvPr>
            <p:ph type="sldNum" sz="quarter" idx="10"/>
          </p:nvPr>
        </p:nvSpPr>
        <p:spPr/>
        <p:txBody>
          <a:bodyPr/>
          <a:lstStyle/>
          <a:p>
            <a:fld id="{431B831F-63E2-4B8A-8AC3-07F08B5BA024}" type="slidenum">
              <a:rPr lang="en-US" smtClean="0"/>
              <a:t>19</a:t>
            </a:fld>
            <a:endParaRPr lang="en-US" dirty="0"/>
          </a:p>
        </p:txBody>
      </p:sp>
    </p:spTree>
    <p:extLst>
      <p:ext uri="{BB962C8B-B14F-4D97-AF65-F5344CB8AC3E}">
        <p14:creationId xmlns:p14="http://schemas.microsoft.com/office/powerpoint/2010/main" val="1134712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and foremost, the contracting community needs to be able to trust us, as owners, that we are making informed decisions on our delivery models. </a:t>
            </a:r>
          </a:p>
          <a:p>
            <a:endParaRPr lang="en-US" dirty="0"/>
          </a:p>
          <a:p>
            <a:r>
              <a:rPr lang="en-US" dirty="0"/>
              <a:t>Why I like DB?  I mean, for me, think about this (below)</a:t>
            </a:r>
          </a:p>
          <a:p>
            <a:endParaRPr lang="en-US" dirty="0"/>
          </a:p>
          <a:p>
            <a:r>
              <a:rPr lang="en-US" dirty="0"/>
              <a:t>If you were building a home, who would like it if you designed your dream home, and then someone told you that you had to bid that house out and let the cheapest price build it.  </a:t>
            </a:r>
          </a:p>
          <a:p>
            <a:endParaRPr lang="en-US" dirty="0"/>
          </a:p>
          <a:p>
            <a:r>
              <a:rPr lang="en-US" dirty="0"/>
              <a:t>Single scope items my be best suited for hard bid.</a:t>
            </a:r>
          </a:p>
          <a:p>
            <a:endParaRPr lang="en-US" dirty="0"/>
          </a:p>
          <a:p>
            <a:r>
              <a:rPr lang="en-US" dirty="0"/>
              <a:t>However, It does take trust, and some just won’t get it.  I am going to go into that later.</a:t>
            </a:r>
          </a:p>
        </p:txBody>
      </p:sp>
      <p:sp>
        <p:nvSpPr>
          <p:cNvPr id="4" name="Slide Number Placeholder 3"/>
          <p:cNvSpPr>
            <a:spLocks noGrp="1"/>
          </p:cNvSpPr>
          <p:nvPr>
            <p:ph type="sldNum" sz="quarter" idx="10"/>
          </p:nvPr>
        </p:nvSpPr>
        <p:spPr/>
        <p:txBody>
          <a:bodyPr/>
          <a:lstStyle/>
          <a:p>
            <a:fld id="{431B831F-63E2-4B8A-8AC3-07F08B5BA024}" type="slidenum">
              <a:rPr lang="en-US" smtClean="0"/>
              <a:t>2</a:t>
            </a:fld>
            <a:endParaRPr lang="en-US" dirty="0"/>
          </a:p>
        </p:txBody>
      </p:sp>
    </p:spTree>
    <p:extLst>
      <p:ext uri="{BB962C8B-B14F-4D97-AF65-F5344CB8AC3E}">
        <p14:creationId xmlns:p14="http://schemas.microsoft.com/office/powerpoint/2010/main" val="3945510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opposed to the “Knower” traits on the previous slides … here’s a few of the “Learner” characteristics much more amenable for integrated Design-Build Projects.</a:t>
            </a:r>
          </a:p>
          <a:p>
            <a:endParaRPr lang="en-US" dirty="0"/>
          </a:p>
          <a:p>
            <a:r>
              <a:rPr lang="en-US" dirty="0"/>
              <a:t>Get these folks on the bus.</a:t>
            </a:r>
          </a:p>
          <a:p>
            <a:endParaRPr lang="en-US" dirty="0"/>
          </a:p>
          <a:p>
            <a:r>
              <a:rPr lang="en-US" dirty="0"/>
              <a:t>They will build trust.</a:t>
            </a:r>
          </a:p>
        </p:txBody>
      </p:sp>
      <p:sp>
        <p:nvSpPr>
          <p:cNvPr id="4" name="Slide Number Placeholder 3"/>
          <p:cNvSpPr>
            <a:spLocks noGrp="1"/>
          </p:cNvSpPr>
          <p:nvPr>
            <p:ph type="sldNum" sz="quarter" idx="10"/>
          </p:nvPr>
        </p:nvSpPr>
        <p:spPr/>
        <p:txBody>
          <a:bodyPr/>
          <a:lstStyle/>
          <a:p>
            <a:fld id="{431B831F-63E2-4B8A-8AC3-07F08B5BA024}" type="slidenum">
              <a:rPr lang="en-US" smtClean="0"/>
              <a:t>20</a:t>
            </a:fld>
            <a:endParaRPr lang="en-US" dirty="0"/>
          </a:p>
        </p:txBody>
      </p:sp>
    </p:spTree>
    <p:extLst>
      <p:ext uri="{BB962C8B-B14F-4D97-AF65-F5344CB8AC3E}">
        <p14:creationId xmlns:p14="http://schemas.microsoft.com/office/powerpoint/2010/main" val="3304053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just sharing information in a “Collaborative” manner, sometimes I think that word is overused without REALLY considering its definition … we should be truly “Integrating” all the Key Players.</a:t>
            </a:r>
          </a:p>
          <a:p>
            <a:endParaRPr lang="en-US" dirty="0"/>
          </a:p>
          <a:p>
            <a:r>
              <a:rPr lang="en-US" dirty="0"/>
              <a:t>Think of football.  Go Niners!</a:t>
            </a:r>
          </a:p>
          <a:p>
            <a:endParaRPr lang="en-US" dirty="0"/>
          </a:p>
          <a:p>
            <a:r>
              <a:rPr lang="en-US" dirty="0"/>
              <a:t>We are not lining up on the opposite side of the all any longer.</a:t>
            </a:r>
          </a:p>
          <a:p>
            <a:endParaRPr lang="en-US" dirty="0"/>
          </a:p>
          <a:p>
            <a:r>
              <a:rPr lang="en-US" dirty="0"/>
              <a:t>What is on the opposite side of the ball now are the problems that are faced.  OSHPD, DSA</a:t>
            </a:r>
          </a:p>
        </p:txBody>
      </p:sp>
      <p:sp>
        <p:nvSpPr>
          <p:cNvPr id="4" name="Slide Number Placeholder 3"/>
          <p:cNvSpPr>
            <a:spLocks noGrp="1"/>
          </p:cNvSpPr>
          <p:nvPr>
            <p:ph type="sldNum" sz="quarter" idx="10"/>
          </p:nvPr>
        </p:nvSpPr>
        <p:spPr/>
        <p:txBody>
          <a:bodyPr/>
          <a:lstStyle/>
          <a:p>
            <a:fld id="{431B831F-63E2-4B8A-8AC3-07F08B5BA024}" type="slidenum">
              <a:rPr lang="en-US" smtClean="0"/>
              <a:t>21</a:t>
            </a:fld>
            <a:endParaRPr lang="en-US" dirty="0"/>
          </a:p>
        </p:txBody>
      </p:sp>
    </p:spTree>
    <p:extLst>
      <p:ext uri="{BB962C8B-B14F-4D97-AF65-F5344CB8AC3E}">
        <p14:creationId xmlns:p14="http://schemas.microsoft.com/office/powerpoint/2010/main" val="933041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things build trust.</a:t>
            </a:r>
          </a:p>
          <a:p>
            <a:endParaRPr lang="en-US" dirty="0"/>
          </a:p>
          <a:p>
            <a:r>
              <a:rPr lang="en-US" dirty="0"/>
              <a:t>Transparency is a key factor in obtaining “Trust”.</a:t>
            </a:r>
          </a:p>
          <a:p>
            <a:endParaRPr lang="en-US" dirty="0"/>
          </a:p>
          <a:p>
            <a:r>
              <a:rPr lang="en-US" dirty="0"/>
              <a:t>Interdisciplinary fluency – recognizing that activities that affect one discipline (Trade) will likely affect others.</a:t>
            </a:r>
          </a:p>
        </p:txBody>
      </p:sp>
      <p:sp>
        <p:nvSpPr>
          <p:cNvPr id="4" name="Slide Number Placeholder 3"/>
          <p:cNvSpPr>
            <a:spLocks noGrp="1"/>
          </p:cNvSpPr>
          <p:nvPr>
            <p:ph type="sldNum" sz="quarter" idx="10"/>
          </p:nvPr>
        </p:nvSpPr>
        <p:spPr/>
        <p:txBody>
          <a:bodyPr/>
          <a:lstStyle/>
          <a:p>
            <a:fld id="{431B831F-63E2-4B8A-8AC3-07F08B5BA024}" type="slidenum">
              <a:rPr lang="en-US" smtClean="0"/>
              <a:t>22</a:t>
            </a:fld>
            <a:endParaRPr lang="en-US" dirty="0"/>
          </a:p>
        </p:txBody>
      </p:sp>
    </p:spTree>
    <p:extLst>
      <p:ext uri="{BB962C8B-B14F-4D97-AF65-F5344CB8AC3E}">
        <p14:creationId xmlns:p14="http://schemas.microsoft.com/office/powerpoint/2010/main" val="3894950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35">
              <a:defRPr/>
            </a:pPr>
            <a:r>
              <a:rPr lang="en-US" dirty="0">
                <a:latin typeface="Arial Narrow"/>
                <a:cs typeface="Arial Narrow"/>
              </a:rPr>
              <a:t>Let me again challenge you, especially you owners on the line:</a:t>
            </a:r>
          </a:p>
          <a:p>
            <a:pPr defTabSz="931735">
              <a:defRPr/>
            </a:pPr>
            <a:endParaRPr lang="en-US" dirty="0">
              <a:latin typeface="Arial Narrow"/>
              <a:cs typeface="Arial Narrow"/>
            </a:endParaRPr>
          </a:p>
          <a:p>
            <a:pPr defTabSz="931735">
              <a:defRPr/>
            </a:pPr>
            <a:r>
              <a:rPr lang="en-US" dirty="0">
                <a:latin typeface="Arial Narrow"/>
                <a:cs typeface="Arial Narrow"/>
              </a:rPr>
              <a:t>The Number 1 reason for Team failure is a lack of Trust.  Trust changes EVERYTHING!  … for better or worse!</a:t>
            </a:r>
            <a:endParaRPr lang="en-US" dirty="0"/>
          </a:p>
        </p:txBody>
      </p:sp>
      <p:sp>
        <p:nvSpPr>
          <p:cNvPr id="4" name="Slide Number Placeholder 3"/>
          <p:cNvSpPr>
            <a:spLocks noGrp="1"/>
          </p:cNvSpPr>
          <p:nvPr>
            <p:ph type="sldNum" sz="quarter" idx="10"/>
          </p:nvPr>
        </p:nvSpPr>
        <p:spPr/>
        <p:txBody>
          <a:bodyPr/>
          <a:lstStyle/>
          <a:p>
            <a:pPr defTabSz="1863471">
              <a:defRPr/>
            </a:pPr>
            <a:fld id="{8C747B73-6B03-4EF3-AD40-683CE00DABF6}" type="slidenum">
              <a:rPr lang="en-US">
                <a:solidFill>
                  <a:prstClr val="black"/>
                </a:solidFill>
                <a:latin typeface="Calibri" panose="020F0502020204030204"/>
              </a:rPr>
              <a:pPr defTabSz="1863471">
                <a:defRPr/>
              </a:pPr>
              <a:t>23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7577836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There are several key factors in gaining team alignment toward the goals. Stolen from DBIA.  Look at number 4.</a:t>
            </a:r>
          </a:p>
          <a:p>
            <a:endParaRPr lang="en-US" b="1" dirty="0"/>
          </a:p>
          <a:p>
            <a:r>
              <a:rPr lang="en-US" b="1" dirty="0"/>
              <a:t>Early Involvement </a:t>
            </a:r>
            <a:r>
              <a:rPr lang="en-US" dirty="0"/>
              <a:t>… of all primary key players – the key stakeholders on the Owners side – and not just the A/E &amp; the GC for the Design-Builder but moreover the key trade partners also included early in the process.</a:t>
            </a:r>
          </a:p>
          <a:p>
            <a:endParaRPr lang="en-US" dirty="0"/>
          </a:p>
          <a:p>
            <a:r>
              <a:rPr lang="en-US" b="1" dirty="0"/>
              <a:t>Qualifications</a:t>
            </a:r>
            <a:r>
              <a:rPr lang="en-US" dirty="0"/>
              <a:t> must be a critical component of source selection process </a:t>
            </a:r>
            <a:r>
              <a:rPr lang="en-US" i="1" dirty="0"/>
              <a:t>(whether Progressive D-B or Best Value).</a:t>
            </a:r>
          </a:p>
          <a:p>
            <a:r>
              <a:rPr lang="en-US" i="1" dirty="0"/>
              <a:t>-</a:t>
            </a:r>
            <a:r>
              <a:rPr lang="en-US" b="1" i="1" dirty="0"/>
              <a:t>Think about that football example again.  Its like choosing the score first, then picking your team to make sure you get to that point.  And, if you don’t get that exact score, its </a:t>
            </a:r>
            <a:r>
              <a:rPr lang="en-US" b="1" i="1" dirty="0" err="1"/>
              <a:t>gonna</a:t>
            </a:r>
            <a:r>
              <a:rPr lang="en-US" b="1" i="1" dirty="0"/>
              <a:t> be someone's fault</a:t>
            </a:r>
            <a:r>
              <a:rPr lang="en-US" i="1" dirty="0"/>
              <a:t>.</a:t>
            </a:r>
          </a:p>
          <a:p>
            <a:endParaRPr lang="en-US" dirty="0"/>
          </a:p>
          <a:p>
            <a:r>
              <a:rPr lang="en-US" b="1" dirty="0"/>
              <a:t>Cost Transparency </a:t>
            </a:r>
            <a:r>
              <a:rPr lang="en-US" dirty="0"/>
              <a:t>… Can’t hit a home run of you don’t know where the fence is!</a:t>
            </a:r>
          </a:p>
          <a:p>
            <a:endParaRPr lang="en-US" dirty="0"/>
          </a:p>
          <a:p>
            <a:r>
              <a:rPr lang="en-US" b="1" dirty="0"/>
              <a:t>Trust</a:t>
            </a:r>
            <a:r>
              <a:rPr lang="en-US" dirty="0"/>
              <a:t> – perhaps the most powerful attribute of highly successful Teams.</a:t>
            </a:r>
          </a:p>
          <a:p>
            <a:endParaRPr lang="en-US" dirty="0"/>
          </a:p>
          <a:p>
            <a:r>
              <a:rPr lang="en-US" dirty="0"/>
              <a:t>In “Lean” terms, this is the “Validation” phase.</a:t>
            </a:r>
          </a:p>
        </p:txBody>
      </p:sp>
      <p:sp>
        <p:nvSpPr>
          <p:cNvPr id="4" name="Slide Number Placeholder 3"/>
          <p:cNvSpPr>
            <a:spLocks noGrp="1"/>
          </p:cNvSpPr>
          <p:nvPr>
            <p:ph type="sldNum" sz="quarter" idx="10"/>
          </p:nvPr>
        </p:nvSpPr>
        <p:spPr/>
        <p:txBody>
          <a:bodyPr/>
          <a:lstStyle/>
          <a:p>
            <a:fld id="{431B831F-63E2-4B8A-8AC3-07F08B5BA024}" type="slidenum">
              <a:rPr lang="en-US" smtClean="0"/>
              <a:t>24</a:t>
            </a:fld>
            <a:endParaRPr lang="en-US" dirty="0"/>
          </a:p>
        </p:txBody>
      </p:sp>
    </p:spTree>
    <p:extLst>
      <p:ext uri="{BB962C8B-B14F-4D97-AF65-F5344CB8AC3E}">
        <p14:creationId xmlns:p14="http://schemas.microsoft.com/office/powerpoint/2010/main" val="21872236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solidFill>
                  <a:srgbClr val="C00000"/>
                </a:solidFill>
              </a:rPr>
              <a:t>The “design-build to budget” curve should esoterically achieve the most value within the budget.</a:t>
            </a:r>
          </a:p>
          <a:p>
            <a:pPr>
              <a:spcBef>
                <a:spcPct val="0"/>
              </a:spcBef>
            </a:pPr>
            <a:endParaRPr lang="en-US" dirty="0">
              <a:solidFill>
                <a:srgbClr val="C00000"/>
              </a:solidFill>
            </a:endParaRPr>
          </a:p>
          <a:p>
            <a:r>
              <a:rPr lang="en-US" dirty="0"/>
              <a:t>This is how design and cost are related in Design-Build</a:t>
            </a:r>
          </a:p>
          <a:p>
            <a:pPr lvl="1"/>
            <a:r>
              <a:rPr lang="en-US" dirty="0"/>
              <a:t>Performance is fixed at the time of contract award by the Owner’s Project Criteria.  Trust it is done right.</a:t>
            </a:r>
          </a:p>
          <a:p>
            <a:pPr lvl="1"/>
            <a:r>
              <a:rPr lang="en-US" dirty="0"/>
              <a:t>Cost is fixed at the time of contract award by the Design-Builder’s price proposal.  Trust it is sufficient. </a:t>
            </a:r>
          </a:p>
          <a:p>
            <a:pPr lvl="1"/>
            <a:endParaRPr lang="en-US" dirty="0"/>
          </a:p>
          <a:p>
            <a:r>
              <a:rPr lang="en-US" dirty="0"/>
              <a:t>Even When the elements of trust are in place individually, we also need to trust the process.</a:t>
            </a:r>
          </a:p>
        </p:txBody>
      </p:sp>
      <p:sp>
        <p:nvSpPr>
          <p:cNvPr id="4" name="Slide Number Placeholder 3"/>
          <p:cNvSpPr>
            <a:spLocks noGrp="1"/>
          </p:cNvSpPr>
          <p:nvPr>
            <p:ph type="sldNum" sz="quarter" idx="10"/>
          </p:nvPr>
        </p:nvSpPr>
        <p:spPr/>
        <p:txBody>
          <a:bodyPr/>
          <a:lstStyle/>
          <a:p>
            <a:fld id="{431B831F-63E2-4B8A-8AC3-07F08B5BA024}" type="slidenum">
              <a:rPr lang="en-US" smtClean="0"/>
              <a:t>25</a:t>
            </a:fld>
            <a:endParaRPr lang="en-US" dirty="0"/>
          </a:p>
        </p:txBody>
      </p:sp>
    </p:spTree>
    <p:extLst>
      <p:ext uri="{BB962C8B-B14F-4D97-AF65-F5344CB8AC3E}">
        <p14:creationId xmlns:p14="http://schemas.microsoft.com/office/powerpoint/2010/main" val="31619809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1B831F-63E2-4B8A-8AC3-07F08B5BA024}" type="slidenum">
              <a:rPr lang="en-US" smtClean="0"/>
              <a:t>26</a:t>
            </a:fld>
            <a:endParaRPr lang="en-US" dirty="0"/>
          </a:p>
        </p:txBody>
      </p:sp>
    </p:spTree>
    <p:extLst>
      <p:ext uri="{BB962C8B-B14F-4D97-AF65-F5344CB8AC3E}">
        <p14:creationId xmlns:p14="http://schemas.microsoft.com/office/powerpoint/2010/main" val="3428130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support the previous, let me refer to DBIA’s procurement best practice #1.</a:t>
            </a:r>
          </a:p>
          <a:p>
            <a:endParaRPr lang="en-US" dirty="0"/>
          </a:p>
          <a:p>
            <a:r>
              <a:rPr lang="en-US" dirty="0"/>
              <a:t>To build trust, you are doing DB because it makes sense, not just because it is popular. </a:t>
            </a:r>
          </a:p>
          <a:p>
            <a:endParaRPr lang="en-US" dirty="0"/>
          </a:p>
          <a:p>
            <a:r>
              <a:rPr lang="en-US" dirty="0"/>
              <a:t>Again, that you  as owners are making informed decisions. </a:t>
            </a:r>
          </a:p>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3</a:t>
            </a:fld>
            <a:endParaRPr lang="en-US"/>
          </a:p>
        </p:txBody>
      </p:sp>
    </p:spTree>
    <p:extLst>
      <p:ext uri="{BB962C8B-B14F-4D97-AF65-F5344CB8AC3E}">
        <p14:creationId xmlns:p14="http://schemas.microsoft.com/office/powerpoint/2010/main" val="618783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DBIA cert slides here, it indicates that, among other things</a:t>
            </a:r>
          </a:p>
          <a:p>
            <a:endParaRPr lang="en-US" dirty="0"/>
          </a:p>
          <a:p>
            <a:r>
              <a:rPr lang="en-US" dirty="0"/>
              <a:t>The culture within the Owner’s organization is often as important as any other factor, as some of these bullets indicate.</a:t>
            </a:r>
          </a:p>
          <a:p>
            <a:endParaRPr lang="en-US" dirty="0"/>
          </a:p>
          <a:p>
            <a:r>
              <a:rPr lang="en-US" dirty="0"/>
              <a:t>Especially for a “best value” selection, you and/or your organization may not be ready.</a:t>
            </a:r>
          </a:p>
          <a:p>
            <a:endParaRPr lang="en-US" dirty="0"/>
          </a:p>
          <a:p>
            <a:r>
              <a:rPr lang="en-US" dirty="0"/>
              <a:t>I am going to talk about “trust” and making the “mental shift” away from hard bid practices.</a:t>
            </a:r>
          </a:p>
          <a:p>
            <a:endParaRPr lang="en-US" dirty="0"/>
          </a:p>
          <a:p>
            <a:r>
              <a:rPr lang="en-US" dirty="0"/>
              <a:t>As owners, the builder community needs to be able to trust that we have the right culture.</a:t>
            </a:r>
          </a:p>
          <a:p>
            <a:endParaRPr lang="en-US" dirty="0"/>
          </a:p>
          <a:p>
            <a:r>
              <a:rPr lang="en-US" dirty="0"/>
              <a:t>There is that “trust” word again.</a:t>
            </a:r>
          </a:p>
          <a:p>
            <a:endParaRPr lang="en-US" dirty="0"/>
          </a:p>
        </p:txBody>
      </p:sp>
      <p:sp>
        <p:nvSpPr>
          <p:cNvPr id="4" name="Slide Number Placeholder 3"/>
          <p:cNvSpPr>
            <a:spLocks noGrp="1"/>
          </p:cNvSpPr>
          <p:nvPr>
            <p:ph type="sldNum" sz="quarter" idx="10"/>
          </p:nvPr>
        </p:nvSpPr>
        <p:spPr/>
        <p:txBody>
          <a:bodyPr/>
          <a:lstStyle/>
          <a:p>
            <a:fld id="{7E5471E4-7890-BC44-B159-68E6CDF7C33F}" type="slidenum">
              <a:rPr lang="en-US" smtClean="0"/>
              <a:t>4</a:t>
            </a:fld>
            <a:endParaRPr lang="en-US"/>
          </a:p>
        </p:txBody>
      </p:sp>
    </p:spTree>
    <p:extLst>
      <p:ext uri="{BB962C8B-B14F-4D97-AF65-F5344CB8AC3E}">
        <p14:creationId xmlns:p14="http://schemas.microsoft.com/office/powerpoint/2010/main" val="2499488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that trust building starts with a builder, they are going to first look at you as an organization. </a:t>
            </a:r>
          </a:p>
          <a:p>
            <a:endParaRPr lang="en-US" dirty="0"/>
          </a:p>
          <a:p>
            <a:r>
              <a:rPr lang="en-US" dirty="0"/>
              <a:t>What is the “Culture” within our organization?   </a:t>
            </a:r>
          </a:p>
          <a:p>
            <a:endParaRPr lang="en-US" dirty="0"/>
          </a:p>
          <a:p>
            <a:r>
              <a:rPr lang="en-US" dirty="0"/>
              <a:t>Are we attracting the best &amp; brightest premier Design-Builders?</a:t>
            </a:r>
          </a:p>
          <a:p>
            <a:endParaRPr lang="en-US" dirty="0"/>
          </a:p>
          <a:p>
            <a:r>
              <a:rPr lang="en-US" dirty="0"/>
              <a:t>Relationships are HUGE.  As owners, you have to get out and develop those relationships.  </a:t>
            </a:r>
          </a:p>
          <a:p>
            <a:endParaRPr lang="en-US" dirty="0"/>
          </a:p>
          <a:p>
            <a:r>
              <a:rPr lang="en-US" dirty="0"/>
              <a:t>It is that critical first step in a “trusting” relationship.</a:t>
            </a:r>
          </a:p>
          <a:p>
            <a:endParaRPr lang="en-US" dirty="0"/>
          </a:p>
          <a:p>
            <a:r>
              <a:rPr lang="en-US" dirty="0"/>
              <a:t>There is no marriage without a first date.  Spend some time at industry events and such. </a:t>
            </a:r>
          </a:p>
          <a:p>
            <a:endParaRPr lang="en-US" dirty="0"/>
          </a:p>
          <a:p>
            <a:r>
              <a:rPr lang="en-US" dirty="0"/>
              <a:t>SJSUD getting good looks even when economy was bad and everyone was on the I-80.</a:t>
            </a:r>
          </a:p>
        </p:txBody>
      </p:sp>
      <p:sp>
        <p:nvSpPr>
          <p:cNvPr id="4" name="Slide Number Placeholder 3"/>
          <p:cNvSpPr>
            <a:spLocks noGrp="1"/>
          </p:cNvSpPr>
          <p:nvPr>
            <p:ph type="sldNum" sz="quarter" idx="10"/>
          </p:nvPr>
        </p:nvSpPr>
        <p:spPr/>
        <p:txBody>
          <a:bodyPr/>
          <a:lstStyle/>
          <a:p>
            <a:fld id="{431B831F-63E2-4B8A-8AC3-07F08B5BA024}" type="slidenum">
              <a:rPr lang="en-US" smtClean="0"/>
              <a:t>5</a:t>
            </a:fld>
            <a:endParaRPr lang="en-US" dirty="0"/>
          </a:p>
        </p:txBody>
      </p:sp>
    </p:spTree>
    <p:extLst>
      <p:ext uri="{BB962C8B-B14F-4D97-AF65-F5344CB8AC3E}">
        <p14:creationId xmlns:p14="http://schemas.microsoft.com/office/powerpoint/2010/main" val="121644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interesting History for you.</a:t>
            </a:r>
          </a:p>
          <a:p>
            <a:endParaRPr lang="en-US" dirty="0"/>
          </a:p>
          <a:p>
            <a:r>
              <a:rPr lang="en-US" dirty="0"/>
              <a:t>As the timeline reveals … Design-Build is NOT new.  For centuries the Master Builder utilized integrated Design-Build singular contract responsibility.  It was only the brief time in history </a:t>
            </a:r>
            <a:r>
              <a:rPr lang="en-US" i="1" dirty="0"/>
              <a:t>(beginning during the Industrial Revolution &amp; receding in the 1980’s)</a:t>
            </a:r>
            <a:r>
              <a:rPr lang="en-US" dirty="0"/>
              <a:t> that the process was bifurcated.  Hey, guess what, those buildings are still standing!  Ever been to downtown Philly?</a:t>
            </a:r>
          </a:p>
          <a:p>
            <a:endParaRPr lang="en-US" dirty="0"/>
          </a:p>
          <a:p>
            <a:r>
              <a:rPr lang="en-US" dirty="0"/>
              <a:t>This bifurcation created some of the distrust and animosity that we experience today.</a:t>
            </a:r>
          </a:p>
          <a:p>
            <a:endParaRPr lang="en-US" dirty="0"/>
          </a:p>
          <a:p>
            <a:r>
              <a:rPr lang="en-US" dirty="0"/>
              <a:t>From Hammurabi – 282 laws w/scaled punishment (Eye for an eye), unless you were rich, to DB today.  (Taking the hill together)</a:t>
            </a:r>
          </a:p>
        </p:txBody>
      </p:sp>
      <p:sp>
        <p:nvSpPr>
          <p:cNvPr id="4" name="Slide Number Placeholder 3"/>
          <p:cNvSpPr>
            <a:spLocks noGrp="1"/>
          </p:cNvSpPr>
          <p:nvPr>
            <p:ph type="sldNum" sz="quarter" idx="10"/>
          </p:nvPr>
        </p:nvSpPr>
        <p:spPr/>
        <p:txBody>
          <a:bodyPr/>
          <a:lstStyle/>
          <a:p>
            <a:fld id="{431B831F-63E2-4B8A-8AC3-07F08B5BA024}" type="slidenum">
              <a:rPr lang="en-US" smtClean="0"/>
              <a:t>6</a:t>
            </a:fld>
            <a:endParaRPr lang="en-US" dirty="0"/>
          </a:p>
        </p:txBody>
      </p:sp>
    </p:spTree>
    <p:extLst>
      <p:ext uri="{BB962C8B-B14F-4D97-AF65-F5344CB8AC3E}">
        <p14:creationId xmlns:p14="http://schemas.microsoft.com/office/powerpoint/2010/main" val="199405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dirty="0"/>
              <a:t>You will see in the subsequent 3 slides that there is a movement on to an integrated model.  </a:t>
            </a:r>
          </a:p>
          <a:p>
            <a:pPr marL="171450" indent="-171450">
              <a:buFont typeface="Arial" panose="020B0604020202020204" pitchFamily="34" charset="0"/>
              <a:buChar char="•"/>
            </a:pPr>
            <a:endParaRPr lang="en-US" altLang="en-US" dirty="0"/>
          </a:p>
          <a:p>
            <a:pPr marL="171450" indent="-171450">
              <a:buFont typeface="Arial" panose="020B0604020202020204" pitchFamily="34" charset="0"/>
              <a:buChar char="•"/>
            </a:pPr>
            <a:r>
              <a:rPr lang="en-US" altLang="en-US" dirty="0"/>
              <a:t>For this to be successful, these attributes need to be in place. </a:t>
            </a:r>
          </a:p>
          <a:p>
            <a:pPr marL="171450" indent="-171450">
              <a:buFont typeface="Arial" panose="020B0604020202020204" pitchFamily="34" charset="0"/>
              <a:buChar char="•"/>
            </a:pPr>
            <a:endParaRPr lang="en-US" altLang="en-US" dirty="0"/>
          </a:p>
          <a:p>
            <a:pPr marL="171450" indent="-171450">
              <a:buFont typeface="Arial" panose="020B0604020202020204" pitchFamily="34" charset="0"/>
              <a:buChar char="•"/>
            </a:pPr>
            <a:r>
              <a:rPr lang="en-US" altLang="en-US" dirty="0"/>
              <a:t>The process of integrating also proves to improve relationships, which in turn build trust.</a:t>
            </a:r>
          </a:p>
          <a:p>
            <a:pPr marL="171450" indent="-171450">
              <a:buFont typeface="Arial" panose="020B0604020202020204" pitchFamily="34" charset="0"/>
              <a:buChar char="•"/>
            </a:pPr>
            <a:endParaRPr lang="en-US" altLang="en-US" dirty="0"/>
          </a:p>
          <a:p>
            <a:pPr marL="171450" indent="-171450">
              <a:buFont typeface="Arial" panose="020B0604020202020204" pitchFamily="34" charset="0"/>
              <a:buChar char="•"/>
            </a:pPr>
            <a:r>
              <a:rPr lang="en-US" altLang="en-US" dirty="0"/>
              <a:t>You know, the move to integrate influences the fundamental concepts of “cost-influence”, “scheduling” and risk.</a:t>
            </a:r>
          </a:p>
        </p:txBody>
      </p:sp>
      <p:sp>
        <p:nvSpPr>
          <p:cNvPr id="4" name="Slide Number Placeholder 3"/>
          <p:cNvSpPr>
            <a:spLocks noGrp="1"/>
          </p:cNvSpPr>
          <p:nvPr>
            <p:ph type="sldNum" sz="quarter" idx="10"/>
          </p:nvPr>
        </p:nvSpPr>
        <p:spPr/>
        <p:txBody>
          <a:bodyPr/>
          <a:lstStyle/>
          <a:p>
            <a:fld id="{7E5471E4-7890-BC44-B159-68E6CDF7C33F}" type="slidenum">
              <a:rPr lang="en-US" smtClean="0"/>
              <a:t>7</a:t>
            </a:fld>
            <a:endParaRPr lang="en-US"/>
          </a:p>
        </p:txBody>
      </p:sp>
    </p:spTree>
    <p:extLst>
      <p:ext uri="{BB962C8B-B14F-4D97-AF65-F5344CB8AC3E}">
        <p14:creationId xmlns:p14="http://schemas.microsoft.com/office/powerpoint/2010/main" val="741452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338EE8F5-C9AB-49D1-8847-6D0476F84F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A75049A9-DFB3-4864-A2FF-DC9066606F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So, I challenged you in the previous slide there is a move to integration,  so you owners know that this integrated model is catching on, as stated in previous slide,</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So start shifting your mindset to that of trusting, if you haven’t.  It will get harder and harder to draw looks to your work if your are not on board with this type of delivery.  </a:t>
            </a:r>
          </a:p>
          <a:p>
            <a:endParaRPr lang="en-US" altLang="en-US" dirty="0">
              <a:ea typeface="ＭＳ Ｐゴシック" panose="020B0600070205080204" pitchFamily="34" charset="-128"/>
            </a:endParaRPr>
          </a:p>
        </p:txBody>
      </p:sp>
      <p:sp>
        <p:nvSpPr>
          <p:cNvPr id="21508" name="Slide Number Placeholder 3">
            <a:extLst>
              <a:ext uri="{FF2B5EF4-FFF2-40B4-BE49-F238E27FC236}">
                <a16:creationId xmlns:a16="http://schemas.microsoft.com/office/drawing/2014/main" id="{ADC5E54B-385F-41C6-83B1-21CF827D1F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F6E1A29-2ADC-4919-B121-925E18E56625}"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5CE18BCA-DA95-4498-BDAD-EEEA93715F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a:extLst>
              <a:ext uri="{FF2B5EF4-FFF2-40B4-BE49-F238E27FC236}">
                <a16:creationId xmlns:a16="http://schemas.microsoft.com/office/drawing/2014/main" id="{815FF5AA-7831-4D51-97C4-B93B9F0F2C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Look at its use in 1993</a:t>
            </a:r>
          </a:p>
          <a:p>
            <a:endParaRPr lang="en-US" altLang="en-US" dirty="0">
              <a:ea typeface="ＭＳ Ｐゴシック" panose="020B0600070205080204" pitchFamily="34" charset="-128"/>
            </a:endParaRPr>
          </a:p>
        </p:txBody>
      </p:sp>
      <p:sp>
        <p:nvSpPr>
          <p:cNvPr id="128004" name="Slide Number Placeholder 3">
            <a:extLst>
              <a:ext uri="{FF2B5EF4-FFF2-40B4-BE49-F238E27FC236}">
                <a16:creationId xmlns:a16="http://schemas.microsoft.com/office/drawing/2014/main" id="{BBAA6C5E-5D21-4819-9BED-8880A7A6B3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01675" indent="-269875">
              <a:defRPr>
                <a:solidFill>
                  <a:schemeClr val="tx1"/>
                </a:solidFill>
                <a:latin typeface="Arial" panose="020B0604020202020204" pitchFamily="34" charset="0"/>
                <a:ea typeface="ＭＳ Ｐゴシック" panose="020B0600070205080204" pitchFamily="34" charset="-128"/>
              </a:defRPr>
            </a:lvl2pPr>
            <a:lvl3pPr marL="1081088" indent="-215900">
              <a:defRPr>
                <a:solidFill>
                  <a:schemeClr val="tx1"/>
                </a:solidFill>
                <a:latin typeface="Arial" panose="020B0604020202020204" pitchFamily="34" charset="0"/>
                <a:ea typeface="ＭＳ Ｐゴシック" panose="020B0600070205080204" pitchFamily="34" charset="-128"/>
              </a:defRPr>
            </a:lvl3pPr>
            <a:lvl4pPr marL="1512888" indent="-215900">
              <a:defRPr>
                <a:solidFill>
                  <a:schemeClr val="tx1"/>
                </a:solidFill>
                <a:latin typeface="Arial" panose="020B0604020202020204" pitchFamily="34" charset="0"/>
                <a:ea typeface="ＭＳ Ｐゴシック" panose="020B0600070205080204" pitchFamily="34" charset="-128"/>
              </a:defRPr>
            </a:lvl4pPr>
            <a:lvl5pPr marL="1944688" indent="-215900">
              <a:defRPr>
                <a:solidFill>
                  <a:schemeClr val="tx1"/>
                </a:solidFill>
                <a:latin typeface="Arial" panose="020B0604020202020204" pitchFamily="34" charset="0"/>
                <a:ea typeface="ＭＳ Ｐゴシック" panose="020B0600070205080204" pitchFamily="34" charset="-128"/>
              </a:defRPr>
            </a:lvl5pPr>
            <a:lvl6pPr marL="2401888" indent="-2159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859088" indent="-2159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316288" indent="-2159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773488" indent="-2159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61F232E-0329-48FD-907F-B9776088BCF4}" type="slidenum">
              <a:rPr lang="en-US" altLang="en-US" smtClean="0">
                <a:latin typeface="Calibri" panose="020F0502020204030204" pitchFamily="34" charset="0"/>
              </a:rPr>
              <a:pPr/>
              <a:t>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3" name="Rectangle 32"/>
          <p:cNvSpPr/>
          <p:nvPr userDrawn="1"/>
        </p:nvSpPr>
        <p:spPr>
          <a:xfrm>
            <a:off x="0" y="4330461"/>
            <a:ext cx="12192000" cy="17840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29" name="Picture 2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96186" y="634267"/>
            <a:ext cx="2466302" cy="3039197"/>
          </a:xfrm>
          <a:prstGeom prst="rect">
            <a:avLst/>
          </a:prstGeom>
        </p:spPr>
      </p:pic>
      <p:sp>
        <p:nvSpPr>
          <p:cNvPr id="2" name="Title 1"/>
          <p:cNvSpPr>
            <a:spLocks noGrp="1"/>
          </p:cNvSpPr>
          <p:nvPr userDrawn="1">
            <p:ph type="ctrTitle"/>
          </p:nvPr>
        </p:nvSpPr>
        <p:spPr>
          <a:xfrm>
            <a:off x="0" y="4448175"/>
            <a:ext cx="12192000" cy="1428750"/>
          </a:xfrm>
        </p:spPr>
        <p:txBody>
          <a:bodyPr anchor="ctr">
            <a:noAutofit/>
          </a:bodyPr>
          <a:lstStyle>
            <a:lvl1pPr algn="ctr">
              <a:lnSpc>
                <a:spcPct val="114000"/>
              </a:lnSpc>
              <a:defRPr sz="3600" cap="all" spc="600"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userDrawn="1">
            <p:ph type="subTitle" idx="1"/>
          </p:nvPr>
        </p:nvSpPr>
        <p:spPr>
          <a:xfrm>
            <a:off x="838200" y="3739751"/>
            <a:ext cx="10639425" cy="581999"/>
          </a:xfrm>
        </p:spPr>
        <p:txBody>
          <a:bodyPr anchor="ctr"/>
          <a:lstStyle>
            <a:lvl1pPr marL="0" indent="0" algn="ctr">
              <a:buNone/>
              <a:defRPr sz="240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1" name="TextBox 30"/>
          <p:cNvSpPr txBox="1"/>
          <p:nvPr userDrawn="1"/>
        </p:nvSpPr>
        <p:spPr>
          <a:xfrm>
            <a:off x="6561438" y="6114535"/>
            <a:ext cx="5523470" cy="553998"/>
          </a:xfrm>
          <a:prstGeom prst="rect">
            <a:avLst/>
          </a:prstGeom>
          <a:noFill/>
        </p:spPr>
        <p:txBody>
          <a:bodyPr wrap="square" rtlCol="0">
            <a:spAutoFit/>
          </a:bodyPr>
          <a:lstStyle/>
          <a:p>
            <a:pPr algn="r"/>
            <a:r>
              <a:rPr lang="en-US" sz="3000" b="1" dirty="0">
                <a:solidFill>
                  <a:schemeClr val="bg1">
                    <a:lumMod val="95000"/>
                  </a:schemeClr>
                </a:solidFill>
                <a:latin typeface="Calibri" panose="020F0502020204030204" pitchFamily="34" charset="0"/>
                <a:cs typeface="Calibri" panose="020F0502020204030204" pitchFamily="34" charset="0"/>
              </a:rPr>
              <a:t>Design-Build Done </a:t>
            </a:r>
            <a:r>
              <a:rPr lang="en-US" sz="3000" b="1" dirty="0" err="1">
                <a:solidFill>
                  <a:schemeClr val="bg1">
                    <a:lumMod val="95000"/>
                  </a:schemeClr>
                </a:solidFill>
                <a:latin typeface="Calibri" panose="020F0502020204030204" pitchFamily="34" charset="0"/>
                <a:cs typeface="Calibri" panose="020F0502020204030204" pitchFamily="34" charset="0"/>
              </a:rPr>
              <a:t>Right</a:t>
            </a:r>
            <a:r>
              <a:rPr lang="en-US" sz="3000" b="1" strike="noStrike" baseline="30000" dirty="0" err="1">
                <a:solidFill>
                  <a:schemeClr val="bg1">
                    <a:lumMod val="95000"/>
                  </a:schemeClr>
                </a:solidFill>
                <a:latin typeface="Calibri" panose="020F0502020204030204" pitchFamily="34" charset="0"/>
                <a:cs typeface="Calibri" panose="020F0502020204030204" pitchFamily="34" charset="0"/>
              </a:rPr>
              <a:t>TM</a:t>
            </a:r>
            <a:endParaRPr lang="en-US" sz="2700" b="1" strike="noStrike" baseline="30000" dirty="0">
              <a:solidFill>
                <a:schemeClr val="bg1">
                  <a:lumMod val="9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6031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lvl1pPr marL="228600" indent="-228600">
              <a:buClr>
                <a:schemeClr val="tx1">
                  <a:lumMod val="95000"/>
                  <a:lumOff val="5000"/>
                </a:schemeClr>
              </a:buClr>
              <a:buFont typeface="Wingdings" panose="05000000000000000000" pitchFamily="2" charset="2"/>
              <a:buChar char="§"/>
              <a:defRPr>
                <a:solidFill>
                  <a:schemeClr val="tx1"/>
                </a:solidFill>
                <a:latin typeface="Calibri Light" panose="020F0302020204030204" pitchFamily="34" charset="0"/>
                <a:cs typeface="Calibri Light" panose="020F0302020204030204" pitchFamily="34" charset="0"/>
              </a:defRPr>
            </a:lvl1pPr>
            <a:lvl2pPr marL="685800" indent="-228600">
              <a:buClr>
                <a:schemeClr val="tx1">
                  <a:lumMod val="95000"/>
                  <a:lumOff val="5000"/>
                </a:schemeClr>
              </a:buClr>
              <a:buFont typeface="Wingdings" panose="05000000000000000000" pitchFamily="2" charset="2"/>
              <a:buChar char="§"/>
              <a:defRPr>
                <a:solidFill>
                  <a:schemeClr val="tx1"/>
                </a:solidFill>
                <a:latin typeface="Calibri Light" panose="020F0302020204030204" pitchFamily="34" charset="0"/>
                <a:cs typeface="Calibri Light" panose="020F0302020204030204" pitchFamily="34" charset="0"/>
              </a:defRPr>
            </a:lvl2pPr>
            <a:lvl3pPr marL="1143000" indent="-228600">
              <a:buClr>
                <a:schemeClr val="tx1">
                  <a:lumMod val="95000"/>
                  <a:lumOff val="5000"/>
                </a:schemeClr>
              </a:buClr>
              <a:buFont typeface="Wingdings" panose="05000000000000000000" pitchFamily="2" charset="2"/>
              <a:buChar char="§"/>
              <a:defRPr>
                <a:solidFill>
                  <a:schemeClr val="tx1"/>
                </a:solidFill>
                <a:latin typeface="Calibri Light" panose="020F0302020204030204" pitchFamily="34" charset="0"/>
                <a:cs typeface="Calibri Light" panose="020F0302020204030204" pitchFamily="34" charset="0"/>
              </a:defRPr>
            </a:lvl3pPr>
            <a:lvl4pPr marL="1600200" indent="-228600">
              <a:buClr>
                <a:schemeClr val="tx1">
                  <a:lumMod val="95000"/>
                  <a:lumOff val="5000"/>
                </a:schemeClr>
              </a:buClr>
              <a:buFont typeface="Wingdings" panose="05000000000000000000" pitchFamily="2" charset="2"/>
              <a:buChar char="§"/>
              <a:defRPr>
                <a:solidFill>
                  <a:schemeClr val="tx1"/>
                </a:solidFill>
                <a:latin typeface="Calibri Light" panose="020F0302020204030204" pitchFamily="34" charset="0"/>
                <a:cs typeface="Calibri Light" panose="020F0302020204030204" pitchFamily="34" charset="0"/>
              </a:defRPr>
            </a:lvl4pPr>
            <a:lvl5pPr marL="2057400" indent="-228600">
              <a:buClr>
                <a:schemeClr val="tx1">
                  <a:lumMod val="95000"/>
                  <a:lumOff val="5000"/>
                </a:schemeClr>
              </a:buClr>
              <a:buFont typeface="Wingdings" panose="05000000000000000000" pitchFamily="2" charset="2"/>
              <a:buChar char="§"/>
              <a:defRPr>
                <a:solidFill>
                  <a:schemeClr val="tx1"/>
                </a:solidFill>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marL="228600" indent="-228600">
              <a:buClr>
                <a:schemeClr val="tx1">
                  <a:lumMod val="95000"/>
                  <a:lumOff val="5000"/>
                </a:schemeClr>
              </a:buClr>
              <a:buFont typeface="Wingdings" panose="05000000000000000000" pitchFamily="2" charset="2"/>
              <a:buChar char="§"/>
              <a:defRPr>
                <a:solidFill>
                  <a:schemeClr val="tx1"/>
                </a:solidFill>
                <a:latin typeface="Calibri Light" panose="020F0302020204030204" pitchFamily="34" charset="0"/>
                <a:cs typeface="Calibri Light" panose="020F0302020204030204" pitchFamily="34" charset="0"/>
              </a:defRPr>
            </a:lvl1pPr>
            <a:lvl2pPr marL="685800" indent="-228600">
              <a:buClr>
                <a:schemeClr val="tx1">
                  <a:lumMod val="95000"/>
                  <a:lumOff val="5000"/>
                </a:schemeClr>
              </a:buClr>
              <a:buFont typeface="Wingdings" panose="05000000000000000000" pitchFamily="2" charset="2"/>
              <a:buChar char="§"/>
              <a:defRPr>
                <a:solidFill>
                  <a:schemeClr val="tx1"/>
                </a:solidFill>
                <a:latin typeface="Calibri Light" panose="020F0302020204030204" pitchFamily="34" charset="0"/>
                <a:cs typeface="Calibri Light" panose="020F0302020204030204" pitchFamily="34" charset="0"/>
              </a:defRPr>
            </a:lvl2pPr>
            <a:lvl3pPr marL="1143000" indent="-228600">
              <a:buClr>
                <a:schemeClr val="tx1">
                  <a:lumMod val="95000"/>
                  <a:lumOff val="5000"/>
                </a:schemeClr>
              </a:buClr>
              <a:buFont typeface="Wingdings" panose="05000000000000000000" pitchFamily="2" charset="2"/>
              <a:buChar char="§"/>
              <a:defRPr>
                <a:solidFill>
                  <a:schemeClr val="tx1"/>
                </a:solidFill>
                <a:latin typeface="Calibri Light" panose="020F0302020204030204" pitchFamily="34" charset="0"/>
                <a:cs typeface="Calibri Light" panose="020F0302020204030204" pitchFamily="34" charset="0"/>
              </a:defRPr>
            </a:lvl3pPr>
            <a:lvl4pPr marL="1600200" indent="-228600">
              <a:buClr>
                <a:schemeClr val="tx1">
                  <a:lumMod val="95000"/>
                  <a:lumOff val="5000"/>
                </a:schemeClr>
              </a:buClr>
              <a:buFont typeface="Wingdings" panose="05000000000000000000" pitchFamily="2" charset="2"/>
              <a:buChar char="§"/>
              <a:defRPr>
                <a:solidFill>
                  <a:schemeClr val="tx1"/>
                </a:solidFill>
                <a:latin typeface="Calibri Light" panose="020F0302020204030204" pitchFamily="34" charset="0"/>
                <a:cs typeface="Calibri Light" panose="020F0302020204030204" pitchFamily="34" charset="0"/>
              </a:defRPr>
            </a:lvl4pPr>
            <a:lvl5pPr marL="2057400" indent="-228600">
              <a:buClr>
                <a:schemeClr val="tx1">
                  <a:lumMod val="95000"/>
                  <a:lumOff val="5000"/>
                </a:schemeClr>
              </a:buClr>
              <a:buFont typeface="Wingdings" panose="05000000000000000000" pitchFamily="2" charset="2"/>
              <a:buChar char="§"/>
              <a:defRPr>
                <a:solidFill>
                  <a:schemeClr val="tx1"/>
                </a:solidFill>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p:nvSpPr>
        <p:spPr>
          <a:xfrm>
            <a:off x="6003636" y="542925"/>
            <a:ext cx="184731" cy="553998"/>
          </a:xfrm>
          <a:prstGeom prst="rect">
            <a:avLst/>
          </a:prstGeom>
          <a:noFill/>
        </p:spPr>
        <p:txBody>
          <a:bodyPr wrap="none" rtlCol="0">
            <a:spAutoFit/>
          </a:bodyPr>
          <a:lstStyle/>
          <a:p>
            <a:pPr algn="ctr"/>
            <a:endParaRPr lang="en-US" sz="3000" spc="6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itle 1"/>
          <p:cNvSpPr>
            <a:spLocks noGrp="1"/>
          </p:cNvSpPr>
          <p:nvPr>
            <p:ph type="title"/>
          </p:nvPr>
        </p:nvSpPr>
        <p:spPr>
          <a:xfrm>
            <a:off x="838201" y="485776"/>
            <a:ext cx="10515600" cy="666750"/>
          </a:xfrm>
        </p:spPr>
        <p:txBody>
          <a:bodyPr>
            <a:normAutofit/>
          </a:bodyPr>
          <a:lstStyle>
            <a:lvl1pPr algn="ctr">
              <a:defRPr sz="3000" cap="all" baseline="0">
                <a:solidFill>
                  <a:schemeClr val="tx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7" name="Slide Number Placeholder 4"/>
          <p:cNvSpPr>
            <a:spLocks noGrp="1"/>
          </p:cNvSpPr>
          <p:nvPr>
            <p:ph type="sldNum" sz="quarter" idx="4"/>
          </p:nvPr>
        </p:nvSpPr>
        <p:spPr>
          <a:xfrm>
            <a:off x="8737600" y="6245226"/>
            <a:ext cx="2844800" cy="476250"/>
          </a:xfrm>
          <a:prstGeom prst="rect">
            <a:avLst/>
          </a:prstGeom>
        </p:spPr>
        <p:txBody>
          <a:bodyPr lIns="98399" tIns="49199" rIns="98399" bIns="49199"/>
          <a:lstStyle>
            <a:lvl1pPr algn="r">
              <a:defRPr>
                <a:latin typeface="Calibri Light" panose="020F0302020204030204" pitchFamily="34" charset="0"/>
                <a:cs typeface="Calibri Light" panose="020F0302020204030204" pitchFamily="34" charset="0"/>
              </a:defRPr>
            </a:lvl1pPr>
          </a:lstStyle>
          <a:p>
            <a:pPr>
              <a:defRPr/>
            </a:pPr>
            <a:fld id="{618A1F5F-6283-4733-8EC8-D763616B3426}" type="slidenum">
              <a:rPr lang="en-US" smtClean="0"/>
              <a:pPr>
                <a:defRPr/>
              </a:pPr>
              <a:t>‹#›</a:t>
            </a:fld>
            <a:endParaRPr lang="en-US" dirty="0"/>
          </a:p>
        </p:txBody>
      </p:sp>
      <p:cxnSp>
        <p:nvCxnSpPr>
          <p:cNvPr id="8" name="Straight Connector 7"/>
          <p:cNvCxnSpPr>
            <a:cxnSpLocks/>
          </p:cNvCxnSpPr>
          <p:nvPr userDrawn="1"/>
        </p:nvCxnSpPr>
        <p:spPr>
          <a:xfrm>
            <a:off x="4529138" y="1174053"/>
            <a:ext cx="313372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7553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72200" y="1825625"/>
            <a:ext cx="5181600" cy="4351338"/>
          </a:xfrm>
        </p:spPr>
        <p:txBody>
          <a:bodyPr/>
          <a:lstStyle>
            <a:lvl1pPr marL="228600" indent="-228600">
              <a:buClr>
                <a:schemeClr val="tx1">
                  <a:lumMod val="95000"/>
                  <a:lumOff val="5000"/>
                </a:schemeClr>
              </a:buClr>
              <a:buFont typeface="Wingdings" panose="05000000000000000000" pitchFamily="2" charset="2"/>
              <a:buChar char="§"/>
              <a:defRPr>
                <a:solidFill>
                  <a:schemeClr val="tx1"/>
                </a:solidFill>
                <a:latin typeface="Calibri Light" panose="020F0302020204030204" pitchFamily="34" charset="0"/>
                <a:cs typeface="Calibri Light" panose="020F0302020204030204" pitchFamily="34" charset="0"/>
              </a:defRPr>
            </a:lvl1pPr>
            <a:lvl2pPr marL="685800" indent="-228600">
              <a:buClr>
                <a:schemeClr val="tx1">
                  <a:lumMod val="95000"/>
                  <a:lumOff val="5000"/>
                </a:schemeClr>
              </a:buClr>
              <a:buFont typeface="Wingdings" panose="05000000000000000000" pitchFamily="2" charset="2"/>
              <a:buChar char="§"/>
              <a:defRPr>
                <a:solidFill>
                  <a:schemeClr val="tx1"/>
                </a:solidFill>
                <a:latin typeface="Calibri Light" panose="020F0302020204030204" pitchFamily="34" charset="0"/>
                <a:cs typeface="Calibri Light" panose="020F0302020204030204" pitchFamily="34" charset="0"/>
              </a:defRPr>
            </a:lvl2pPr>
            <a:lvl3pPr marL="1143000" indent="-228600">
              <a:buClr>
                <a:schemeClr val="tx1">
                  <a:lumMod val="95000"/>
                  <a:lumOff val="5000"/>
                </a:schemeClr>
              </a:buClr>
              <a:buFont typeface="Wingdings" panose="05000000000000000000" pitchFamily="2" charset="2"/>
              <a:buChar char="§"/>
              <a:defRPr>
                <a:solidFill>
                  <a:schemeClr val="tx1"/>
                </a:solidFill>
                <a:latin typeface="Calibri Light" panose="020F0302020204030204" pitchFamily="34" charset="0"/>
                <a:cs typeface="Calibri Light" panose="020F0302020204030204" pitchFamily="34" charset="0"/>
              </a:defRPr>
            </a:lvl3pPr>
            <a:lvl4pPr marL="1600200" indent="-228600">
              <a:buClr>
                <a:schemeClr val="tx1">
                  <a:lumMod val="95000"/>
                  <a:lumOff val="5000"/>
                </a:schemeClr>
              </a:buClr>
              <a:buFont typeface="Wingdings" panose="05000000000000000000" pitchFamily="2" charset="2"/>
              <a:buChar char="§"/>
              <a:defRPr>
                <a:solidFill>
                  <a:schemeClr val="tx1"/>
                </a:solidFill>
                <a:latin typeface="Calibri Light" panose="020F0302020204030204" pitchFamily="34" charset="0"/>
                <a:cs typeface="Calibri Light" panose="020F0302020204030204" pitchFamily="34" charset="0"/>
              </a:defRPr>
            </a:lvl4pPr>
            <a:lvl5pPr marL="2057400" indent="-228600">
              <a:buClr>
                <a:schemeClr val="tx1">
                  <a:lumMod val="95000"/>
                  <a:lumOff val="5000"/>
                </a:schemeClr>
              </a:buClr>
              <a:buFont typeface="Wingdings" panose="05000000000000000000" pitchFamily="2" charset="2"/>
              <a:buChar char="§"/>
              <a:defRPr>
                <a:solidFill>
                  <a:schemeClr val="tx1"/>
                </a:solidFill>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p:nvSpPr>
        <p:spPr>
          <a:xfrm>
            <a:off x="6003636" y="542925"/>
            <a:ext cx="184731" cy="553998"/>
          </a:xfrm>
          <a:prstGeom prst="rect">
            <a:avLst/>
          </a:prstGeom>
          <a:noFill/>
        </p:spPr>
        <p:txBody>
          <a:bodyPr wrap="none" rtlCol="0">
            <a:spAutoFit/>
          </a:bodyPr>
          <a:lstStyle/>
          <a:p>
            <a:pPr algn="ctr"/>
            <a:endParaRPr lang="en-US" sz="3000" spc="6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itle 1"/>
          <p:cNvSpPr>
            <a:spLocks noGrp="1"/>
          </p:cNvSpPr>
          <p:nvPr>
            <p:ph type="title"/>
          </p:nvPr>
        </p:nvSpPr>
        <p:spPr>
          <a:xfrm>
            <a:off x="838201" y="485776"/>
            <a:ext cx="10515600" cy="666750"/>
          </a:xfrm>
        </p:spPr>
        <p:txBody>
          <a:bodyPr>
            <a:normAutofit/>
          </a:bodyPr>
          <a:lstStyle>
            <a:lvl1pPr algn="ctr">
              <a:defRPr sz="3000" cap="all" baseline="0">
                <a:solidFill>
                  <a:schemeClr val="tx1"/>
                </a:solidFill>
                <a:latin typeface="Calibri" panose="020F0502020204030204" pitchFamily="34" charset="0"/>
                <a:cs typeface="Calibri" panose="020F0502020204030204" pitchFamily="34" charset="0"/>
              </a:defRPr>
            </a:lvl1pPr>
          </a:lstStyle>
          <a:p>
            <a:r>
              <a:rPr lang="en-US" dirty="0"/>
              <a:t>Click to edit Master title style</a:t>
            </a:r>
          </a:p>
        </p:txBody>
      </p:sp>
      <p:grpSp>
        <p:nvGrpSpPr>
          <p:cNvPr id="12" name="Group 11"/>
          <p:cNvGrpSpPr/>
          <p:nvPr userDrawn="1"/>
        </p:nvGrpSpPr>
        <p:grpSpPr>
          <a:xfrm>
            <a:off x="1142999" y="2152787"/>
            <a:ext cx="4423886" cy="2586267"/>
            <a:chOff x="13291839" y="4474187"/>
            <a:chExt cx="7744655" cy="4052468"/>
          </a:xfrm>
          <a:blipFill>
            <a:blip r:embed="rId2"/>
            <a:stretch>
              <a:fillRect/>
            </a:stretch>
          </a:blipFill>
        </p:grpSpPr>
        <p:sp>
          <p:nvSpPr>
            <p:cNvPr id="13" name="Diamond 12"/>
            <p:cNvSpPr/>
            <p:nvPr/>
          </p:nvSpPr>
          <p:spPr>
            <a:xfrm>
              <a:off x="13291839" y="5104598"/>
              <a:ext cx="2002359" cy="2002359"/>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 name="Diamond 13"/>
            <p:cNvSpPr/>
            <p:nvPr/>
          </p:nvSpPr>
          <p:spPr>
            <a:xfrm>
              <a:off x="13848489" y="6989791"/>
              <a:ext cx="1536864" cy="15368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5" name="Diamond 14"/>
            <p:cNvSpPr/>
            <p:nvPr/>
          </p:nvSpPr>
          <p:spPr>
            <a:xfrm>
              <a:off x="14710636" y="5618981"/>
              <a:ext cx="2478037" cy="2478037"/>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6" name="Diamond 15"/>
            <p:cNvSpPr/>
            <p:nvPr/>
          </p:nvSpPr>
          <p:spPr>
            <a:xfrm>
              <a:off x="14591396" y="4478883"/>
              <a:ext cx="1536864" cy="15368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7" name="Diamond 16"/>
            <p:cNvSpPr/>
            <p:nvPr/>
          </p:nvSpPr>
          <p:spPr>
            <a:xfrm>
              <a:off x="16008481" y="4474187"/>
              <a:ext cx="2075505" cy="207550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8" name="Diamond 17"/>
            <p:cNvSpPr/>
            <p:nvPr/>
          </p:nvSpPr>
          <p:spPr>
            <a:xfrm>
              <a:off x="17161425" y="5840476"/>
              <a:ext cx="1536864" cy="15368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9" name="Diamond 18"/>
            <p:cNvSpPr/>
            <p:nvPr/>
          </p:nvSpPr>
          <p:spPr>
            <a:xfrm>
              <a:off x="16543340" y="6930861"/>
              <a:ext cx="1474997" cy="1474997"/>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0" name="Diamond 19"/>
            <p:cNvSpPr/>
            <p:nvPr/>
          </p:nvSpPr>
          <p:spPr>
            <a:xfrm>
              <a:off x="17990589" y="5203392"/>
              <a:ext cx="1053057" cy="1053057"/>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1" name="Diamond 20"/>
            <p:cNvSpPr/>
            <p:nvPr/>
          </p:nvSpPr>
          <p:spPr>
            <a:xfrm>
              <a:off x="18606442" y="5094309"/>
              <a:ext cx="2430052" cy="2430052"/>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2" name="Diamond 21"/>
            <p:cNvSpPr/>
            <p:nvPr/>
          </p:nvSpPr>
          <p:spPr>
            <a:xfrm>
              <a:off x="18128758" y="6703451"/>
              <a:ext cx="1298804" cy="129880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sp>
        <p:nvSpPr>
          <p:cNvPr id="23" name="Slide Number Placeholder 4"/>
          <p:cNvSpPr>
            <a:spLocks noGrp="1"/>
          </p:cNvSpPr>
          <p:nvPr>
            <p:ph type="sldNum" sz="quarter" idx="4"/>
          </p:nvPr>
        </p:nvSpPr>
        <p:spPr>
          <a:xfrm>
            <a:off x="8737600" y="6245226"/>
            <a:ext cx="2844800" cy="476250"/>
          </a:xfrm>
          <a:prstGeom prst="rect">
            <a:avLst/>
          </a:prstGeom>
        </p:spPr>
        <p:txBody>
          <a:bodyPr lIns="98399" tIns="49199" rIns="98399" bIns="49199"/>
          <a:lstStyle>
            <a:lvl1pPr algn="r">
              <a:defRPr>
                <a:latin typeface="Calibri Light" panose="020F0302020204030204" pitchFamily="34" charset="0"/>
                <a:cs typeface="Calibri Light" panose="020F0302020204030204" pitchFamily="34" charset="0"/>
              </a:defRPr>
            </a:lvl1pPr>
          </a:lstStyle>
          <a:p>
            <a:pPr>
              <a:defRPr/>
            </a:pPr>
            <a:fld id="{618A1F5F-6283-4733-8EC8-D763616B3426}" type="slidenum">
              <a:rPr lang="en-US" smtClean="0"/>
              <a:pPr>
                <a:defRPr/>
              </a:pPr>
              <a:t>‹#›</a:t>
            </a:fld>
            <a:endParaRPr lang="en-US" dirty="0"/>
          </a:p>
        </p:txBody>
      </p:sp>
      <p:cxnSp>
        <p:nvCxnSpPr>
          <p:cNvPr id="24" name="Straight Connector 23"/>
          <p:cNvCxnSpPr>
            <a:cxnSpLocks/>
          </p:cNvCxnSpPr>
          <p:nvPr userDrawn="1"/>
        </p:nvCxnSpPr>
        <p:spPr>
          <a:xfrm>
            <a:off x="4529138" y="1174053"/>
            <a:ext cx="313372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600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anchor="b"/>
          <a:lstStyle>
            <a:lvl1pPr marL="0" indent="0">
              <a:buNone/>
              <a:defRPr sz="2400" b="0" cap="all" baseline="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505075"/>
            <a:ext cx="5157787" cy="3684588"/>
          </a:xfrm>
        </p:spPr>
        <p:txBody>
          <a:bodyPr/>
          <a:lstStyle>
            <a:lvl1pPr marL="228600" indent="-228600">
              <a:buFont typeface="Wingdings" panose="05000000000000000000" pitchFamily="2" charset="2"/>
              <a:buChar char="§"/>
              <a:defRPr>
                <a:solidFill>
                  <a:schemeClr val="tx1"/>
                </a:solidFill>
                <a:latin typeface="Calibri Light" panose="020F0302020204030204" pitchFamily="34" charset="0"/>
                <a:cs typeface="Calibri Light" panose="020F0302020204030204" pitchFamily="34" charset="0"/>
              </a:defRPr>
            </a:lvl1pPr>
            <a:lvl2pPr marL="685800" indent="-228600">
              <a:buFont typeface="Wingdings" panose="05000000000000000000" pitchFamily="2" charset="2"/>
              <a:buChar char="§"/>
              <a:defRPr>
                <a:solidFill>
                  <a:schemeClr val="tx1"/>
                </a:solidFill>
                <a:latin typeface="Calibri Light" panose="020F0302020204030204" pitchFamily="34" charset="0"/>
                <a:cs typeface="Calibri Light" panose="020F0302020204030204" pitchFamily="34" charset="0"/>
              </a:defRPr>
            </a:lvl2pPr>
            <a:lvl3pPr marL="1143000" indent="-228600">
              <a:buFont typeface="Wingdings" panose="05000000000000000000" pitchFamily="2" charset="2"/>
              <a:buChar char="§"/>
              <a:defRPr>
                <a:solidFill>
                  <a:schemeClr val="tx1"/>
                </a:solidFill>
                <a:latin typeface="Calibri Light" panose="020F0302020204030204" pitchFamily="34" charset="0"/>
                <a:cs typeface="Calibri Light" panose="020F0302020204030204" pitchFamily="34" charset="0"/>
              </a:defRPr>
            </a:lvl3pPr>
            <a:lvl4pPr marL="1600200" indent="-228600">
              <a:buFont typeface="Wingdings" panose="05000000000000000000" pitchFamily="2" charset="2"/>
              <a:buChar char="§"/>
              <a:defRPr>
                <a:solidFill>
                  <a:schemeClr val="tx1"/>
                </a:solidFill>
                <a:latin typeface="Calibri Light" panose="020F0302020204030204" pitchFamily="34" charset="0"/>
                <a:cs typeface="Calibri Light" panose="020F0302020204030204" pitchFamily="34" charset="0"/>
              </a:defRPr>
            </a:lvl4pPr>
            <a:lvl5pPr marL="2057400" indent="-228600">
              <a:buFont typeface="Wingdings" panose="05000000000000000000" pitchFamily="2" charset="2"/>
              <a:buChar char="§"/>
              <a:defRPr>
                <a:solidFill>
                  <a:schemeClr val="tx1"/>
                </a:solidFill>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cap="all" baseline="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lvl1pPr marL="228600" indent="-228600">
              <a:buFont typeface="Wingdings" panose="05000000000000000000" pitchFamily="2" charset="2"/>
              <a:buChar char="§"/>
              <a:defRPr>
                <a:solidFill>
                  <a:schemeClr val="tx1"/>
                </a:solidFill>
                <a:latin typeface="Calibri Light" panose="020F0302020204030204" pitchFamily="34" charset="0"/>
                <a:cs typeface="Calibri Light" panose="020F0302020204030204" pitchFamily="34" charset="0"/>
              </a:defRPr>
            </a:lvl1pPr>
            <a:lvl2pPr marL="685800" indent="-228600">
              <a:buFont typeface="Wingdings" panose="05000000000000000000" pitchFamily="2" charset="2"/>
              <a:buChar char="§"/>
              <a:defRPr>
                <a:solidFill>
                  <a:schemeClr val="tx1"/>
                </a:solidFill>
                <a:latin typeface="Calibri Light" panose="020F0302020204030204" pitchFamily="34" charset="0"/>
                <a:cs typeface="Calibri Light" panose="020F0302020204030204" pitchFamily="34" charset="0"/>
              </a:defRPr>
            </a:lvl2pPr>
            <a:lvl3pPr marL="1143000" indent="-228600">
              <a:buFont typeface="Wingdings" panose="05000000000000000000" pitchFamily="2" charset="2"/>
              <a:buChar char="§"/>
              <a:defRPr>
                <a:solidFill>
                  <a:schemeClr val="tx1"/>
                </a:solidFill>
                <a:latin typeface="Calibri Light" panose="020F0302020204030204" pitchFamily="34" charset="0"/>
                <a:cs typeface="Calibri Light" panose="020F0302020204030204" pitchFamily="34" charset="0"/>
              </a:defRPr>
            </a:lvl3pPr>
            <a:lvl4pPr marL="1600200" indent="-228600">
              <a:buFont typeface="Wingdings" panose="05000000000000000000" pitchFamily="2" charset="2"/>
              <a:buChar char="§"/>
              <a:defRPr>
                <a:solidFill>
                  <a:schemeClr val="tx1"/>
                </a:solidFill>
                <a:latin typeface="Calibri Light" panose="020F0302020204030204" pitchFamily="34" charset="0"/>
                <a:cs typeface="Calibri Light" panose="020F0302020204030204" pitchFamily="34" charset="0"/>
              </a:defRPr>
            </a:lvl4pPr>
            <a:lvl5pPr marL="2057400" indent="-228600">
              <a:buFont typeface="Wingdings" panose="05000000000000000000" pitchFamily="2" charset="2"/>
              <a:buChar char="§"/>
              <a:defRPr>
                <a:solidFill>
                  <a:schemeClr val="tx1"/>
                </a:solidFill>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p:cNvSpPr>
            <a:spLocks noGrp="1"/>
          </p:cNvSpPr>
          <p:nvPr>
            <p:ph type="title"/>
          </p:nvPr>
        </p:nvSpPr>
        <p:spPr>
          <a:xfrm>
            <a:off x="838201" y="485776"/>
            <a:ext cx="10515600" cy="666750"/>
          </a:xfrm>
        </p:spPr>
        <p:txBody>
          <a:bodyPr>
            <a:normAutofit/>
          </a:bodyPr>
          <a:lstStyle>
            <a:lvl1pPr algn="ctr">
              <a:defRPr sz="3000" cap="all" baseline="0">
                <a:solidFill>
                  <a:schemeClr val="tx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8" name="Slide Number Placeholder 4"/>
          <p:cNvSpPr>
            <a:spLocks noGrp="1"/>
          </p:cNvSpPr>
          <p:nvPr>
            <p:ph type="sldNum" sz="quarter" idx="10"/>
          </p:nvPr>
        </p:nvSpPr>
        <p:spPr>
          <a:xfrm>
            <a:off x="8737600" y="6245226"/>
            <a:ext cx="2844800" cy="476250"/>
          </a:xfrm>
          <a:prstGeom prst="rect">
            <a:avLst/>
          </a:prstGeom>
        </p:spPr>
        <p:txBody>
          <a:bodyPr lIns="98399" tIns="49199" rIns="98399" bIns="49199"/>
          <a:lstStyle>
            <a:lvl1pPr algn="r">
              <a:defRPr>
                <a:latin typeface="Calibri Light" panose="020F0302020204030204" pitchFamily="34" charset="0"/>
                <a:cs typeface="Calibri Light" panose="020F0302020204030204" pitchFamily="34" charset="0"/>
              </a:defRPr>
            </a:lvl1pPr>
          </a:lstStyle>
          <a:p>
            <a:pPr>
              <a:defRPr/>
            </a:pPr>
            <a:fld id="{618A1F5F-6283-4733-8EC8-D763616B3426}" type="slidenum">
              <a:rPr lang="en-US" smtClean="0"/>
              <a:pPr>
                <a:defRPr/>
              </a:pPr>
              <a:t>‹#›</a:t>
            </a:fld>
            <a:endParaRPr lang="en-US" dirty="0"/>
          </a:p>
        </p:txBody>
      </p:sp>
      <p:cxnSp>
        <p:nvCxnSpPr>
          <p:cNvPr id="9" name="Straight Connector 8"/>
          <p:cNvCxnSpPr>
            <a:cxnSpLocks/>
          </p:cNvCxnSpPr>
          <p:nvPr userDrawn="1"/>
        </p:nvCxnSpPr>
        <p:spPr>
          <a:xfrm>
            <a:off x="4529138" y="1174053"/>
            <a:ext cx="313372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458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solidFill>
                  <a:schemeClr val="tx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marL="228600" indent="-228600">
              <a:buClr>
                <a:schemeClr val="tx1"/>
              </a:buClr>
              <a:buFont typeface="Wingdings" panose="05000000000000000000" pitchFamily="2" charset="2"/>
              <a:buChar char="§"/>
              <a:defRPr sz="3200">
                <a:solidFill>
                  <a:schemeClr val="tx1"/>
                </a:solidFill>
                <a:latin typeface="Calibri Light" panose="020F0302020204030204" pitchFamily="34" charset="0"/>
                <a:cs typeface="Calibri Light" panose="020F0302020204030204" pitchFamily="34" charset="0"/>
              </a:defRPr>
            </a:lvl1pPr>
            <a:lvl2pPr marL="685800" indent="-228600">
              <a:buFont typeface="Wingdings" panose="05000000000000000000" pitchFamily="2" charset="2"/>
              <a:buChar char="§"/>
              <a:defRPr sz="2800">
                <a:solidFill>
                  <a:schemeClr val="tx1"/>
                </a:solidFill>
                <a:latin typeface="Calibri Light" panose="020F0302020204030204" pitchFamily="34" charset="0"/>
                <a:cs typeface="Calibri Light" panose="020F0302020204030204" pitchFamily="34" charset="0"/>
              </a:defRPr>
            </a:lvl2pPr>
            <a:lvl3pPr marL="1143000" indent="-228600">
              <a:buFont typeface="Wingdings" panose="05000000000000000000" pitchFamily="2" charset="2"/>
              <a:buChar char="§"/>
              <a:defRPr sz="2400">
                <a:solidFill>
                  <a:schemeClr val="tx1"/>
                </a:solidFill>
                <a:latin typeface="Calibri Light" panose="020F0302020204030204" pitchFamily="34" charset="0"/>
                <a:cs typeface="Calibri Light" panose="020F0302020204030204" pitchFamily="34" charset="0"/>
              </a:defRPr>
            </a:lvl3pPr>
            <a:lvl4pPr marL="1600200" indent="-228600">
              <a:buFont typeface="Wingdings" panose="05000000000000000000" pitchFamily="2" charset="2"/>
              <a:buChar char="§"/>
              <a:defRPr sz="2000">
                <a:solidFill>
                  <a:schemeClr val="tx1"/>
                </a:solidFill>
                <a:latin typeface="Calibri Light" panose="020F0302020204030204" pitchFamily="34" charset="0"/>
                <a:cs typeface="Calibri Light" panose="020F0302020204030204" pitchFamily="34" charset="0"/>
              </a:defRPr>
            </a:lvl4pPr>
            <a:lvl5pPr marL="2057400" indent="-228600">
              <a:buFont typeface="Wingdings" panose="05000000000000000000" pitchFamily="2" charset="2"/>
              <a:buChar char="§"/>
              <a:defRPr sz="2000">
                <a:solidFill>
                  <a:schemeClr val="tx1"/>
                </a:solidFill>
                <a:latin typeface="Calibri Light" panose="020F0302020204030204" pitchFamily="34" charset="0"/>
                <a:cs typeface="Calibri Light" panose="020F030202020403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solidFill>
                  <a:schemeClr val="tx1"/>
                </a:solidFill>
                <a:latin typeface="Calibri Light" panose="020F0302020204030204" pitchFamily="34" charset="0"/>
                <a:cs typeface="Calibri Light" panose="020F03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4"/>
          <p:cNvSpPr>
            <a:spLocks noGrp="1"/>
          </p:cNvSpPr>
          <p:nvPr>
            <p:ph type="sldNum" sz="quarter" idx="4"/>
          </p:nvPr>
        </p:nvSpPr>
        <p:spPr>
          <a:xfrm>
            <a:off x="8737600" y="6245226"/>
            <a:ext cx="2844800" cy="476250"/>
          </a:xfrm>
          <a:prstGeom prst="rect">
            <a:avLst/>
          </a:prstGeom>
        </p:spPr>
        <p:txBody>
          <a:bodyPr lIns="98399" tIns="49199" rIns="98399" bIns="49199"/>
          <a:lstStyle>
            <a:lvl1pPr algn="r">
              <a:defRPr>
                <a:latin typeface="Calibri Light" panose="020F0302020204030204" pitchFamily="34" charset="0"/>
                <a:cs typeface="Calibri Light" panose="020F0302020204030204" pitchFamily="34" charset="0"/>
              </a:defRPr>
            </a:lvl1pPr>
          </a:lstStyle>
          <a:p>
            <a:pPr>
              <a:defRPr/>
            </a:pPr>
            <a:fld id="{618A1F5F-6283-4733-8EC8-D763616B3426}" type="slidenum">
              <a:rPr lang="en-US" smtClean="0"/>
              <a:pPr>
                <a:defRPr/>
              </a:pPr>
              <a:t>‹#›</a:t>
            </a:fld>
            <a:endParaRPr lang="en-US" dirty="0"/>
          </a:p>
        </p:txBody>
      </p:sp>
    </p:spTree>
    <p:extLst>
      <p:ext uri="{BB962C8B-B14F-4D97-AF65-F5344CB8AC3E}">
        <p14:creationId xmlns:p14="http://schemas.microsoft.com/office/powerpoint/2010/main" val="3050547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solidFill>
                  <a:schemeClr val="tx1"/>
                </a:solidFill>
              </a:defRPr>
            </a:lvl1pPr>
          </a:lstStyle>
          <a:p>
            <a:r>
              <a:rPr lang="en-US" dirty="0"/>
              <a:t>Click to edit Master title style</a:t>
            </a:r>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4"/>
          <p:cNvSpPr>
            <a:spLocks noGrp="1"/>
          </p:cNvSpPr>
          <p:nvPr>
            <p:ph type="sldNum" sz="quarter" idx="4"/>
          </p:nvPr>
        </p:nvSpPr>
        <p:spPr>
          <a:xfrm>
            <a:off x="8737600" y="6245226"/>
            <a:ext cx="2844800" cy="476250"/>
          </a:xfrm>
          <a:prstGeom prst="rect">
            <a:avLst/>
          </a:prstGeom>
        </p:spPr>
        <p:txBody>
          <a:bodyPr lIns="98399" tIns="49199" rIns="98399" bIns="49199"/>
          <a:lstStyle>
            <a:lvl1pPr algn="r">
              <a:defRPr>
                <a:latin typeface="Calibri Light" panose="020F0302020204030204" pitchFamily="34" charset="0"/>
                <a:cs typeface="Calibri Light" panose="020F0302020204030204" pitchFamily="34" charset="0"/>
              </a:defRPr>
            </a:lvl1pPr>
          </a:lstStyle>
          <a:p>
            <a:pPr>
              <a:defRPr/>
            </a:pPr>
            <a:fld id="{618A1F5F-6283-4733-8EC8-D763616B3426}" type="slidenum">
              <a:rPr lang="en-US" smtClean="0"/>
              <a:pPr>
                <a:defRPr/>
              </a:pPr>
              <a:t>‹#›</a:t>
            </a:fld>
            <a:endParaRPr lang="en-US" dirty="0"/>
          </a:p>
        </p:txBody>
      </p:sp>
    </p:spTree>
    <p:extLst>
      <p:ext uri="{BB962C8B-B14F-4D97-AF65-F5344CB8AC3E}">
        <p14:creationId xmlns:p14="http://schemas.microsoft.com/office/powerpoint/2010/main" val="220449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8" name="Straight Connector 7"/>
          <p:cNvCxnSpPr>
            <a:cxnSpLocks/>
          </p:cNvCxnSpPr>
          <p:nvPr/>
        </p:nvCxnSpPr>
        <p:spPr>
          <a:xfrm>
            <a:off x="4529138" y="1174053"/>
            <a:ext cx="313372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838201" y="485776"/>
            <a:ext cx="10515600" cy="666750"/>
          </a:xfrm>
        </p:spPr>
        <p:txBody>
          <a:bodyPr>
            <a:normAutofit/>
          </a:bodyPr>
          <a:lstStyle>
            <a:lvl1pPr algn="ctr">
              <a:defRPr sz="3000" cap="all" baseline="0">
                <a:solidFill>
                  <a:schemeClr val="tx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15" name="Text Placeholder 2"/>
          <p:cNvSpPr>
            <a:spLocks noGrp="1"/>
          </p:cNvSpPr>
          <p:nvPr>
            <p:ph idx="1"/>
          </p:nvPr>
        </p:nvSpPr>
        <p:spPr>
          <a:xfrm>
            <a:off x="838200" y="1556544"/>
            <a:ext cx="10515600" cy="4351338"/>
          </a:xfrm>
          <a:prstGeom prst="rect">
            <a:avLst/>
          </a:prstGeom>
        </p:spPr>
        <p:txBody>
          <a:bodyPr vert="horz" lIns="91440" tIns="45720" rIns="91440" bIns="45720" rtlCol="0">
            <a:normAutofit/>
          </a:bodyPr>
          <a:lstStyle>
            <a:lvl1pPr marL="228600" indent="-228600">
              <a:buClr>
                <a:schemeClr val="tx1">
                  <a:lumMod val="95000"/>
                  <a:lumOff val="5000"/>
                </a:schemeClr>
              </a:buClr>
              <a:buFont typeface="Wingdings" panose="05000000000000000000" pitchFamily="2" charset="2"/>
              <a:buChar char="§"/>
              <a:defRPr>
                <a:latin typeface="Calibri Light" panose="020F0302020204030204" pitchFamily="34" charset="0"/>
                <a:cs typeface="Calibri Light" panose="020F0302020204030204" pitchFamily="34" charset="0"/>
              </a:defRPr>
            </a:lvl1pPr>
            <a:lvl2pPr marL="685800" indent="-228600">
              <a:buClr>
                <a:schemeClr val="tx1">
                  <a:lumMod val="95000"/>
                  <a:lumOff val="5000"/>
                </a:schemeClr>
              </a:buClr>
              <a:buFont typeface="Wingdings" panose="05000000000000000000" pitchFamily="2" charset="2"/>
              <a:buChar char="§"/>
              <a:defRPr>
                <a:latin typeface="Calibri Light" panose="020F0302020204030204" pitchFamily="34" charset="0"/>
                <a:cs typeface="Calibri Light" panose="020F0302020204030204" pitchFamily="34" charset="0"/>
              </a:defRPr>
            </a:lvl2pPr>
            <a:lvl3pPr marL="1143000" indent="-228600">
              <a:buClr>
                <a:schemeClr val="tx1">
                  <a:lumMod val="95000"/>
                  <a:lumOff val="5000"/>
                </a:schemeClr>
              </a:buClr>
              <a:buFont typeface="Wingdings" panose="05000000000000000000" pitchFamily="2" charset="2"/>
              <a:buChar char="§"/>
              <a:defRPr>
                <a:latin typeface="Calibri Light" panose="020F0302020204030204" pitchFamily="34" charset="0"/>
                <a:cs typeface="Calibri Light" panose="020F0302020204030204" pitchFamily="34" charset="0"/>
              </a:defRPr>
            </a:lvl3pPr>
            <a:lvl4pPr marL="1600200" indent="-228600">
              <a:buClr>
                <a:schemeClr val="tx1">
                  <a:lumMod val="95000"/>
                  <a:lumOff val="5000"/>
                </a:schemeClr>
              </a:buClr>
              <a:buFont typeface="Wingdings" panose="05000000000000000000" pitchFamily="2" charset="2"/>
              <a:buChar char="§"/>
              <a:defRPr>
                <a:latin typeface="Calibri Light" panose="020F0302020204030204" pitchFamily="34" charset="0"/>
                <a:cs typeface="Calibri Light" panose="020F0302020204030204" pitchFamily="34" charset="0"/>
              </a:defRPr>
            </a:lvl4pPr>
            <a:lvl5pPr marL="2057400" indent="-228600">
              <a:buClr>
                <a:schemeClr val="tx1">
                  <a:lumMod val="95000"/>
                  <a:lumOff val="5000"/>
                </a:schemeClr>
              </a:buClr>
              <a:buFont typeface="Wingdings" panose="05000000000000000000" pitchFamily="2" charset="2"/>
              <a:buChar char="§"/>
              <a:defRPr>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4"/>
          </p:nvPr>
        </p:nvSpPr>
        <p:spPr>
          <a:xfrm>
            <a:off x="8737600" y="6245226"/>
            <a:ext cx="2844800" cy="476250"/>
          </a:xfrm>
          <a:prstGeom prst="rect">
            <a:avLst/>
          </a:prstGeom>
        </p:spPr>
        <p:txBody>
          <a:bodyPr lIns="98399" tIns="49199" rIns="98399" bIns="49199"/>
          <a:lstStyle>
            <a:lvl1pPr algn="r">
              <a:defRPr>
                <a:latin typeface="Calibri Light" panose="020F0302020204030204" pitchFamily="34" charset="0"/>
                <a:cs typeface="Calibri Light" panose="020F0302020204030204" pitchFamily="34" charset="0"/>
              </a:defRPr>
            </a:lvl1pPr>
          </a:lstStyle>
          <a:p>
            <a:pPr>
              <a:defRPr/>
            </a:pPr>
            <a:fld id="{618A1F5F-6283-4733-8EC8-D763616B3426}" type="slidenum">
              <a:rPr lang="en-US" smtClean="0"/>
              <a:pPr>
                <a:defRPr/>
              </a:pPr>
              <a:t>‹#›</a:t>
            </a:fld>
            <a:endParaRPr lang="en-US" dirty="0"/>
          </a:p>
        </p:txBody>
      </p:sp>
    </p:spTree>
    <p:extLst>
      <p:ext uri="{BB962C8B-B14F-4D97-AF65-F5344CB8AC3E}">
        <p14:creationId xmlns:p14="http://schemas.microsoft.com/office/powerpoint/2010/main" val="2593143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Title 1"/>
          <p:cNvSpPr>
            <a:spLocks noGrp="1"/>
          </p:cNvSpPr>
          <p:nvPr>
            <p:ph type="title"/>
          </p:nvPr>
        </p:nvSpPr>
        <p:spPr>
          <a:xfrm>
            <a:off x="838201" y="485776"/>
            <a:ext cx="10515600" cy="666750"/>
          </a:xfrm>
        </p:spPr>
        <p:txBody>
          <a:bodyPr>
            <a:normAutofit/>
          </a:bodyPr>
          <a:lstStyle>
            <a:lvl1pPr algn="ctr">
              <a:defRPr sz="3000" cap="all" baseline="0">
                <a:solidFill>
                  <a:schemeClr val="tx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15" name="Text Placeholder 2"/>
          <p:cNvSpPr>
            <a:spLocks noGrp="1"/>
          </p:cNvSpPr>
          <p:nvPr>
            <p:ph idx="1" hasCustomPrompt="1"/>
          </p:nvPr>
        </p:nvSpPr>
        <p:spPr>
          <a:xfrm>
            <a:off x="838200" y="1556544"/>
            <a:ext cx="10515600" cy="4351338"/>
          </a:xfrm>
          <a:prstGeom prst="rect">
            <a:avLst/>
          </a:prstGeom>
        </p:spPr>
        <p:txBody>
          <a:bodyPr vert="horz" lIns="91440" tIns="45720" rIns="91440" bIns="45720" rtlCol="0">
            <a:normAutofit/>
          </a:bodyPr>
          <a:lstStyle>
            <a:lvl1pPr marL="342900" indent="-228600" algn="l">
              <a:lnSpc>
                <a:spcPct val="90000"/>
              </a:lnSpc>
              <a:buClr>
                <a:schemeClr val="tx1">
                  <a:lumMod val="95000"/>
                  <a:lumOff val="5000"/>
                </a:schemeClr>
              </a:buClr>
              <a:buFont typeface="Wingdings" panose="05000000000000000000" pitchFamily="2" charset="2"/>
              <a:buChar char="§"/>
              <a:defRPr sz="2800">
                <a:latin typeface="Calibri Light" panose="020F0302020204030204" pitchFamily="34" charset="0"/>
                <a:cs typeface="Calibri Light" panose="020F0302020204030204" pitchFamily="34" charset="0"/>
              </a:defRPr>
            </a:lvl1pPr>
            <a:lvl2pPr marL="742950" indent="-228600" algn="l">
              <a:lnSpc>
                <a:spcPct val="90000"/>
              </a:lnSpc>
              <a:buClr>
                <a:schemeClr val="tx1">
                  <a:lumMod val="95000"/>
                  <a:lumOff val="5000"/>
                </a:schemeClr>
              </a:buClr>
              <a:buFont typeface="Wingdings" panose="05000000000000000000" pitchFamily="2" charset="2"/>
              <a:buChar char="§"/>
              <a:defRPr sz="2400">
                <a:latin typeface="Calibri Light" panose="020F0302020204030204" pitchFamily="34" charset="0"/>
                <a:cs typeface="Calibri Light" panose="020F0302020204030204" pitchFamily="34" charset="0"/>
              </a:defRPr>
            </a:lvl2pPr>
            <a:lvl3pPr marL="1200150" indent="-228600" algn="l">
              <a:lnSpc>
                <a:spcPct val="90000"/>
              </a:lnSpc>
              <a:buClr>
                <a:schemeClr val="tx1">
                  <a:lumMod val="95000"/>
                  <a:lumOff val="5000"/>
                </a:schemeClr>
              </a:buClr>
              <a:buFont typeface="Wingdings" panose="05000000000000000000" pitchFamily="2" charset="2"/>
              <a:buChar char="§"/>
              <a:defRPr sz="2000">
                <a:latin typeface="Calibri Light" panose="020F0302020204030204" pitchFamily="34" charset="0"/>
                <a:cs typeface="Calibri Light" panose="020F0302020204030204" pitchFamily="34" charset="0"/>
              </a:defRPr>
            </a:lvl3pPr>
            <a:lvl4pPr marL="1657350" indent="-228600" algn="l">
              <a:lnSpc>
                <a:spcPct val="90000"/>
              </a:lnSpc>
              <a:buClr>
                <a:schemeClr val="tx1">
                  <a:lumMod val="95000"/>
                  <a:lumOff val="5000"/>
                </a:schemeClr>
              </a:buClr>
              <a:buFont typeface="Wingdings" panose="05000000000000000000" pitchFamily="2" charset="2"/>
              <a:buChar char="§"/>
              <a:defRPr>
                <a:latin typeface="Calibri Light" panose="020F0302020204030204" pitchFamily="34" charset="0"/>
                <a:cs typeface="Calibri Light" panose="020F0302020204030204" pitchFamily="34" charset="0"/>
              </a:defRPr>
            </a:lvl4pPr>
            <a:lvl5pPr marL="2114550" indent="-228600" algn="l">
              <a:lnSpc>
                <a:spcPct val="90000"/>
              </a:lnSpc>
              <a:buClr>
                <a:schemeClr val="tx1">
                  <a:lumMod val="95000"/>
                  <a:lumOff val="5000"/>
                </a:schemeClr>
              </a:buClr>
              <a:buFont typeface="Wingdings" panose="05000000000000000000" pitchFamily="2" charset="2"/>
              <a:buChar char="§"/>
              <a:defRPr>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4"/>
          </p:nvPr>
        </p:nvSpPr>
        <p:spPr>
          <a:xfrm>
            <a:off x="8737600" y="6245226"/>
            <a:ext cx="2844800" cy="476250"/>
          </a:xfrm>
          <a:prstGeom prst="rect">
            <a:avLst/>
          </a:prstGeom>
        </p:spPr>
        <p:txBody>
          <a:bodyPr lIns="98399" tIns="49199" rIns="98399" bIns="49199"/>
          <a:lstStyle>
            <a:lvl1pPr algn="r">
              <a:defRPr>
                <a:latin typeface="Calibri Light" panose="020F0302020204030204" pitchFamily="34" charset="0"/>
                <a:cs typeface="Calibri Light" panose="020F0302020204030204" pitchFamily="34" charset="0"/>
              </a:defRPr>
            </a:lvl1pPr>
          </a:lstStyle>
          <a:p>
            <a:pPr>
              <a:defRPr/>
            </a:pPr>
            <a:fld id="{618A1F5F-6283-4733-8EC8-D763616B3426}" type="slidenum">
              <a:rPr lang="en-US" smtClean="0"/>
              <a:pPr>
                <a:defRPr/>
              </a:pPr>
              <a:t>‹#›</a:t>
            </a:fld>
            <a:endParaRPr lang="en-US" dirty="0"/>
          </a:p>
        </p:txBody>
      </p:sp>
      <p:cxnSp>
        <p:nvCxnSpPr>
          <p:cNvPr id="6" name="Straight Connector 5"/>
          <p:cNvCxnSpPr>
            <a:cxnSpLocks/>
          </p:cNvCxnSpPr>
          <p:nvPr userDrawn="1"/>
        </p:nvCxnSpPr>
        <p:spPr>
          <a:xfrm>
            <a:off x="4529138" y="1174053"/>
            <a:ext cx="313372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936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004646" y="3710354"/>
            <a:ext cx="7737231" cy="2039815"/>
          </a:xfrm>
        </p:spPr>
        <p:txBody>
          <a:bodyPr>
            <a:normAutofit/>
          </a:bodyPr>
          <a:lstStyle>
            <a:lvl1pPr marL="0" indent="0">
              <a:buFontTx/>
              <a:buNone/>
              <a:defRPr sz="1600">
                <a:solidFill>
                  <a:schemeClr val="tx1"/>
                </a:solidFill>
                <a:latin typeface="Calibri Light" panose="020F0302020204030204" pitchFamily="34" charset="0"/>
                <a:cs typeface="Calibri Light" panose="020F0302020204030204" pitchFamily="34" charset="0"/>
              </a:defRPr>
            </a:lvl1pPr>
            <a:lvl2pPr marL="457200" indent="0">
              <a:buFontTx/>
              <a:buNone/>
              <a:defRPr sz="1600">
                <a:solidFill>
                  <a:schemeClr val="tx1"/>
                </a:solidFill>
              </a:defRPr>
            </a:lvl2pPr>
            <a:lvl3pPr marL="914400" indent="0">
              <a:buFontTx/>
              <a:buNone/>
              <a:defRPr sz="1600">
                <a:solidFill>
                  <a:schemeClr val="tx1"/>
                </a:solidFill>
              </a:defRPr>
            </a:lvl3pPr>
            <a:lvl4pPr marL="1371600" indent="0">
              <a:buFontTx/>
              <a:buNone/>
              <a:defRPr sz="1600">
                <a:solidFill>
                  <a:schemeClr val="tx1"/>
                </a:solidFill>
              </a:defRPr>
            </a:lvl4pPr>
            <a:lvl5pPr marL="1828800" indent="0">
              <a:buFontTx/>
              <a:buNone/>
              <a:defRPr sz="1600">
                <a:solidFill>
                  <a:schemeClr val="tx1"/>
                </a:solidFill>
              </a:defRPr>
            </a:lvl5pPr>
          </a:lstStyle>
          <a:p>
            <a:pPr lvl="0"/>
            <a:r>
              <a:rPr lang="en-US" dirty="0"/>
              <a:t>Edit Master text styles, Second </a:t>
            </a:r>
            <a:r>
              <a:rPr lang="en-US" dirty="0" err="1"/>
              <a:t>level,Third</a:t>
            </a:r>
            <a:r>
              <a:rPr lang="en-US" dirty="0"/>
              <a:t> level, Fourth level, Fifth level</a:t>
            </a:r>
          </a:p>
        </p:txBody>
      </p:sp>
      <p:sp>
        <p:nvSpPr>
          <p:cNvPr id="9" name="Title 1"/>
          <p:cNvSpPr>
            <a:spLocks noGrp="1"/>
          </p:cNvSpPr>
          <p:nvPr>
            <p:ph type="title"/>
          </p:nvPr>
        </p:nvSpPr>
        <p:spPr>
          <a:xfrm>
            <a:off x="838201" y="485776"/>
            <a:ext cx="10515600" cy="666750"/>
          </a:xfrm>
        </p:spPr>
        <p:txBody>
          <a:bodyPr>
            <a:normAutofit/>
          </a:bodyPr>
          <a:lstStyle>
            <a:lvl1pPr algn="ctr">
              <a:defRPr sz="3000" cap="all" baseline="0">
                <a:solidFill>
                  <a:schemeClr val="tx1"/>
                </a:solidFill>
                <a:latin typeface="Calibri" panose="020F0502020204030204" pitchFamily="34" charset="0"/>
                <a:cs typeface="Calibri" panose="020F0502020204030204" pitchFamily="34" charset="0"/>
              </a:defRPr>
            </a:lvl1pPr>
          </a:lstStyle>
          <a:p>
            <a:r>
              <a:rPr lang="en-US" dirty="0"/>
              <a:t>Click to edit Master title style</a:t>
            </a:r>
          </a:p>
        </p:txBody>
      </p:sp>
      <p:grpSp>
        <p:nvGrpSpPr>
          <p:cNvPr id="6" name="Group 5"/>
          <p:cNvGrpSpPr/>
          <p:nvPr userDrawn="1"/>
        </p:nvGrpSpPr>
        <p:grpSpPr>
          <a:xfrm>
            <a:off x="2470463" y="1689810"/>
            <a:ext cx="7023482" cy="1927390"/>
            <a:chOff x="1847204" y="3805943"/>
            <a:chExt cx="18546405" cy="5089520"/>
          </a:xfrm>
          <a:blipFill>
            <a:blip r:embed="rId2"/>
            <a:stretch>
              <a:fillRect/>
            </a:stretch>
          </a:blipFill>
        </p:grpSpPr>
        <p:sp>
          <p:nvSpPr>
            <p:cNvPr id="10" name="Isosceles Triangle 9"/>
            <p:cNvSpPr/>
            <p:nvPr/>
          </p:nvSpPr>
          <p:spPr>
            <a:xfrm rot="10800000">
              <a:off x="5017785" y="3805943"/>
              <a:ext cx="5903843" cy="50895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Isosceles Triangle 10"/>
            <p:cNvSpPr/>
            <p:nvPr/>
          </p:nvSpPr>
          <p:spPr>
            <a:xfrm>
              <a:off x="8168486" y="3805943"/>
              <a:ext cx="5903843" cy="50895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Isosceles Triangle 11"/>
            <p:cNvSpPr/>
            <p:nvPr/>
          </p:nvSpPr>
          <p:spPr>
            <a:xfrm>
              <a:off x="1847204" y="3805943"/>
              <a:ext cx="5903843" cy="50895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3" name="Isosceles Triangle 12"/>
            <p:cNvSpPr/>
            <p:nvPr/>
          </p:nvSpPr>
          <p:spPr>
            <a:xfrm rot="10800000">
              <a:off x="11339065" y="3805943"/>
              <a:ext cx="5903843" cy="50895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 name="Isosceles Triangle 13"/>
            <p:cNvSpPr/>
            <p:nvPr/>
          </p:nvSpPr>
          <p:spPr>
            <a:xfrm>
              <a:off x="14489766" y="3805943"/>
              <a:ext cx="5903843" cy="50895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sp>
        <p:nvSpPr>
          <p:cNvPr id="15" name="Slide Number Placeholder 4"/>
          <p:cNvSpPr>
            <a:spLocks noGrp="1"/>
          </p:cNvSpPr>
          <p:nvPr>
            <p:ph type="sldNum" sz="quarter" idx="4"/>
          </p:nvPr>
        </p:nvSpPr>
        <p:spPr>
          <a:xfrm>
            <a:off x="8737600" y="6245226"/>
            <a:ext cx="2844800" cy="476250"/>
          </a:xfrm>
          <a:prstGeom prst="rect">
            <a:avLst/>
          </a:prstGeom>
        </p:spPr>
        <p:txBody>
          <a:bodyPr lIns="98399" tIns="49199" rIns="98399" bIns="49199"/>
          <a:lstStyle>
            <a:lvl1pPr algn="r">
              <a:defRPr>
                <a:latin typeface="Calibri Light" panose="020F0302020204030204" pitchFamily="34" charset="0"/>
                <a:cs typeface="Calibri Light" panose="020F0302020204030204" pitchFamily="34" charset="0"/>
              </a:defRPr>
            </a:lvl1pPr>
          </a:lstStyle>
          <a:p>
            <a:pPr>
              <a:defRPr/>
            </a:pPr>
            <a:fld id="{618A1F5F-6283-4733-8EC8-D763616B3426}" type="slidenum">
              <a:rPr lang="en-US" smtClean="0"/>
              <a:pPr>
                <a:defRPr/>
              </a:pPr>
              <a:t>‹#›</a:t>
            </a:fld>
            <a:endParaRPr lang="en-US" dirty="0"/>
          </a:p>
        </p:txBody>
      </p:sp>
      <p:cxnSp>
        <p:nvCxnSpPr>
          <p:cNvPr id="16" name="Straight Connector 15"/>
          <p:cNvCxnSpPr>
            <a:cxnSpLocks/>
          </p:cNvCxnSpPr>
          <p:nvPr userDrawn="1"/>
        </p:nvCxnSpPr>
        <p:spPr>
          <a:xfrm>
            <a:off x="4529138" y="1174053"/>
            <a:ext cx="313372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376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Title 1"/>
          <p:cNvSpPr>
            <a:spLocks noGrp="1"/>
          </p:cNvSpPr>
          <p:nvPr>
            <p:ph type="title"/>
          </p:nvPr>
        </p:nvSpPr>
        <p:spPr>
          <a:xfrm>
            <a:off x="838201" y="485776"/>
            <a:ext cx="10515600" cy="666750"/>
          </a:xfrm>
        </p:spPr>
        <p:txBody>
          <a:bodyPr>
            <a:normAutofit/>
          </a:bodyPr>
          <a:lstStyle>
            <a:lvl1pPr algn="ctr">
              <a:defRPr sz="3000" cap="all" baseline="0">
                <a:solidFill>
                  <a:schemeClr val="tx1"/>
                </a:solidFill>
              </a:defRPr>
            </a:lvl1pPr>
          </a:lstStyle>
          <a:p>
            <a:r>
              <a:rPr lang="en-US" dirty="0"/>
              <a:t>Click to edit Master title style</a:t>
            </a:r>
          </a:p>
        </p:txBody>
      </p:sp>
      <p:graphicFrame>
        <p:nvGraphicFramePr>
          <p:cNvPr id="6" name="Chart 5"/>
          <p:cNvGraphicFramePr/>
          <p:nvPr userDrawn="1">
            <p:extLst>
              <p:ext uri="{D42A27DB-BD31-4B8C-83A1-F6EECF244321}">
                <p14:modId xmlns:p14="http://schemas.microsoft.com/office/powerpoint/2010/main" val="646943387"/>
              </p:ext>
            </p:extLst>
          </p:nvPr>
        </p:nvGraphicFramePr>
        <p:xfrm>
          <a:off x="2878667" y="1837944"/>
          <a:ext cx="6350000" cy="35052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4"/>
          </p:nvPr>
        </p:nvSpPr>
        <p:spPr>
          <a:xfrm>
            <a:off x="8737600" y="6245226"/>
            <a:ext cx="2844800" cy="476250"/>
          </a:xfrm>
          <a:prstGeom prst="rect">
            <a:avLst/>
          </a:prstGeom>
        </p:spPr>
        <p:txBody>
          <a:bodyPr lIns="98399" tIns="49199" rIns="98399" bIns="49199"/>
          <a:lstStyle>
            <a:lvl1pPr algn="r">
              <a:defRPr>
                <a:latin typeface="Calibri Light" panose="020F0302020204030204" pitchFamily="34" charset="0"/>
                <a:cs typeface="Calibri Light" panose="020F0302020204030204" pitchFamily="34" charset="0"/>
              </a:defRPr>
            </a:lvl1pPr>
          </a:lstStyle>
          <a:p>
            <a:pPr>
              <a:defRPr/>
            </a:pPr>
            <a:fld id="{618A1F5F-6283-4733-8EC8-D763616B3426}" type="slidenum">
              <a:rPr lang="en-US" smtClean="0"/>
              <a:pPr>
                <a:defRPr/>
              </a:pPr>
              <a:t>‹#›</a:t>
            </a:fld>
            <a:endParaRPr lang="en-US" dirty="0"/>
          </a:p>
        </p:txBody>
      </p:sp>
      <p:cxnSp>
        <p:nvCxnSpPr>
          <p:cNvPr id="7" name="Straight Connector 6"/>
          <p:cNvCxnSpPr>
            <a:cxnSpLocks/>
          </p:cNvCxnSpPr>
          <p:nvPr userDrawn="1"/>
        </p:nvCxnSpPr>
        <p:spPr>
          <a:xfrm>
            <a:off x="4529138" y="1174053"/>
            <a:ext cx="313372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863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3850" y="1709739"/>
            <a:ext cx="11487150" cy="2852737"/>
          </a:xfrm>
        </p:spPr>
        <p:txBody>
          <a:bodyPr anchor="b">
            <a:normAutofit/>
          </a:bodyPr>
          <a:lstStyle>
            <a:lvl1pPr>
              <a:defRPr sz="5000" cap="all" spc="600"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4"/>
            <a:ext cx="10515600" cy="1500187"/>
          </a:xfrm>
        </p:spPr>
        <p:txBody>
          <a:bodyPr>
            <a:normAutofit/>
          </a:bodyPr>
          <a:lstStyle>
            <a:lvl1pPr marL="0" indent="0">
              <a:buNone/>
              <a:defRPr sz="2700">
                <a:solidFill>
                  <a:schemeClr val="bg1">
                    <a:lumMod val="95000"/>
                  </a:schemeClr>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Slide Number Placeholder 4"/>
          <p:cNvSpPr>
            <a:spLocks noGrp="1"/>
          </p:cNvSpPr>
          <p:nvPr>
            <p:ph type="sldNum" sz="quarter" idx="4"/>
          </p:nvPr>
        </p:nvSpPr>
        <p:spPr>
          <a:xfrm>
            <a:off x="8737600" y="6245226"/>
            <a:ext cx="2844800" cy="476250"/>
          </a:xfrm>
          <a:prstGeom prst="rect">
            <a:avLst/>
          </a:prstGeom>
        </p:spPr>
        <p:txBody>
          <a:bodyPr lIns="98399" tIns="49199" rIns="98399" bIns="49199"/>
          <a:lstStyle>
            <a:lvl1pPr algn="r">
              <a:defRPr>
                <a:latin typeface="Calibri Light" panose="020F0302020204030204" pitchFamily="34" charset="0"/>
                <a:cs typeface="Calibri Light" panose="020F0302020204030204" pitchFamily="34" charset="0"/>
              </a:defRPr>
            </a:lvl1pPr>
          </a:lstStyle>
          <a:p>
            <a:pPr>
              <a:defRPr/>
            </a:pPr>
            <a:fld id="{618A1F5F-6283-4733-8EC8-D763616B3426}" type="slidenum">
              <a:rPr lang="en-US" smtClean="0"/>
              <a:pPr>
                <a:defRPr/>
              </a:pPr>
              <a:t>‹#›</a:t>
            </a:fld>
            <a:endParaRPr lang="en-US" dirty="0"/>
          </a:p>
        </p:txBody>
      </p:sp>
    </p:spTree>
    <p:extLst>
      <p:ext uri="{BB962C8B-B14F-4D97-AF65-F5344CB8AC3E}">
        <p14:creationId xmlns:p14="http://schemas.microsoft.com/office/powerpoint/2010/main" val="2305714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Rectangle 2"/>
          <p:cNvSpPr/>
          <p:nvPr userDrawn="1"/>
        </p:nvSpPr>
        <p:spPr>
          <a:xfrm>
            <a:off x="0" y="2260121"/>
            <a:ext cx="12192000" cy="2838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kern="0" spc="6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p:cNvSpPr>
            <a:spLocks noGrp="1"/>
          </p:cNvSpPr>
          <p:nvPr>
            <p:ph type="title"/>
          </p:nvPr>
        </p:nvSpPr>
        <p:spPr>
          <a:xfrm>
            <a:off x="223838" y="3250839"/>
            <a:ext cx="11744325" cy="685801"/>
          </a:xfrm>
        </p:spPr>
        <p:txBody>
          <a:bodyPr>
            <a:normAutofit/>
          </a:bodyPr>
          <a:lstStyle>
            <a:lvl1pPr algn="ctr">
              <a:defRPr sz="3000" cap="all" spc="600" baseline="0">
                <a:latin typeface="Calibri" panose="020F0502020204030204" pitchFamily="34" charset="0"/>
                <a:cs typeface="Calibri" panose="020F0502020204030204" pitchFamily="34" charset="0"/>
              </a:defRPr>
            </a:lvl1pPr>
          </a:lstStyle>
          <a:p>
            <a:r>
              <a:rPr lang="en-US" dirty="0"/>
              <a:t>Click to edit Master title style</a:t>
            </a:r>
          </a:p>
        </p:txBody>
      </p:sp>
      <p:sp>
        <p:nvSpPr>
          <p:cNvPr id="4" name="Slide Number Placeholder 4"/>
          <p:cNvSpPr>
            <a:spLocks noGrp="1"/>
          </p:cNvSpPr>
          <p:nvPr>
            <p:ph type="sldNum" sz="quarter" idx="4"/>
          </p:nvPr>
        </p:nvSpPr>
        <p:spPr>
          <a:xfrm>
            <a:off x="8737600" y="6245226"/>
            <a:ext cx="2844800" cy="476250"/>
          </a:xfrm>
          <a:prstGeom prst="rect">
            <a:avLst/>
          </a:prstGeom>
        </p:spPr>
        <p:txBody>
          <a:bodyPr lIns="98399" tIns="49199" rIns="98399" bIns="49199"/>
          <a:lstStyle>
            <a:lvl1pPr algn="r">
              <a:defRPr>
                <a:latin typeface="Calibri Light" panose="020F0302020204030204" pitchFamily="34" charset="0"/>
                <a:cs typeface="Calibri Light" panose="020F0302020204030204" pitchFamily="34" charset="0"/>
              </a:defRPr>
            </a:lvl1pPr>
          </a:lstStyle>
          <a:p>
            <a:pPr>
              <a:defRPr/>
            </a:pPr>
            <a:fld id="{618A1F5F-6283-4733-8EC8-D763616B3426}" type="slidenum">
              <a:rPr lang="en-US" smtClean="0"/>
              <a:pPr>
                <a:defRPr/>
              </a:pPr>
              <a:t>‹#›</a:t>
            </a:fld>
            <a:endParaRPr lang="en-US" dirty="0"/>
          </a:p>
        </p:txBody>
      </p:sp>
    </p:spTree>
    <p:extLst>
      <p:ext uri="{BB962C8B-B14F-4D97-AF65-F5344CB8AC3E}">
        <p14:creationId xmlns:p14="http://schemas.microsoft.com/office/powerpoint/2010/main" val="894538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838201" y="485776"/>
            <a:ext cx="10515600" cy="666750"/>
          </a:xfrm>
        </p:spPr>
        <p:txBody>
          <a:bodyPr>
            <a:normAutofit/>
          </a:bodyPr>
          <a:lstStyle>
            <a:lvl1pPr algn="ctr">
              <a:defRPr sz="3000" cap="all" baseline="0">
                <a:solidFill>
                  <a:schemeClr val="tx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4" name="Slide Number Placeholder 4"/>
          <p:cNvSpPr>
            <a:spLocks noGrp="1"/>
          </p:cNvSpPr>
          <p:nvPr>
            <p:ph type="sldNum" sz="quarter" idx="4"/>
          </p:nvPr>
        </p:nvSpPr>
        <p:spPr>
          <a:xfrm>
            <a:off x="8737600" y="6245226"/>
            <a:ext cx="2844800" cy="476250"/>
          </a:xfrm>
          <a:prstGeom prst="rect">
            <a:avLst/>
          </a:prstGeom>
        </p:spPr>
        <p:txBody>
          <a:bodyPr lIns="98399" tIns="49199" rIns="98399" bIns="49199"/>
          <a:lstStyle>
            <a:lvl1pPr algn="r">
              <a:defRPr>
                <a:latin typeface="Calibri Light" panose="020F0302020204030204" pitchFamily="34" charset="0"/>
                <a:cs typeface="Calibri Light" panose="020F0302020204030204" pitchFamily="34" charset="0"/>
              </a:defRPr>
            </a:lvl1pPr>
          </a:lstStyle>
          <a:p>
            <a:pPr>
              <a:defRPr/>
            </a:pPr>
            <a:fld id="{618A1F5F-6283-4733-8EC8-D763616B3426}" type="slidenum">
              <a:rPr lang="en-US" smtClean="0"/>
              <a:pPr>
                <a:defRPr/>
              </a:pPr>
              <a:t>‹#›</a:t>
            </a:fld>
            <a:endParaRPr lang="en-US" dirty="0"/>
          </a:p>
        </p:txBody>
      </p:sp>
      <p:cxnSp>
        <p:nvCxnSpPr>
          <p:cNvPr id="5" name="Straight Connector 4"/>
          <p:cNvCxnSpPr>
            <a:cxnSpLocks/>
          </p:cNvCxnSpPr>
          <p:nvPr userDrawn="1"/>
        </p:nvCxnSpPr>
        <p:spPr>
          <a:xfrm>
            <a:off x="4529138" y="1174053"/>
            <a:ext cx="313372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574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8737600" y="6245226"/>
            <a:ext cx="2844800" cy="476250"/>
          </a:xfrm>
          <a:prstGeom prst="rect">
            <a:avLst/>
          </a:prstGeom>
        </p:spPr>
        <p:txBody>
          <a:bodyPr lIns="98399" tIns="49199" rIns="98399" bIns="49199"/>
          <a:lstStyle>
            <a:lvl1pPr algn="r">
              <a:defRPr>
                <a:latin typeface="Calibri Light" panose="020F0302020204030204" pitchFamily="34" charset="0"/>
                <a:cs typeface="Calibri Light" panose="020F0302020204030204" pitchFamily="34" charset="0"/>
              </a:defRPr>
            </a:lvl1pPr>
          </a:lstStyle>
          <a:p>
            <a:pPr>
              <a:defRPr/>
            </a:pPr>
            <a:fld id="{618A1F5F-6283-4733-8EC8-D763616B3426}" type="slidenum">
              <a:rPr lang="en-US" smtClean="0"/>
              <a:pPr>
                <a:defRPr/>
              </a:pPr>
              <a:t>‹#›</a:t>
            </a:fld>
            <a:endParaRPr lang="en-US" dirty="0"/>
          </a:p>
        </p:txBody>
      </p:sp>
    </p:spTree>
    <p:extLst>
      <p:ext uri="{BB962C8B-B14F-4D97-AF65-F5344CB8AC3E}">
        <p14:creationId xmlns:p14="http://schemas.microsoft.com/office/powerpoint/2010/main" val="1716653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4"/>
          <p:cNvSpPr>
            <a:spLocks noGrp="1"/>
          </p:cNvSpPr>
          <p:nvPr>
            <p:ph type="sldNum" sz="quarter" idx="4"/>
          </p:nvPr>
        </p:nvSpPr>
        <p:spPr>
          <a:xfrm>
            <a:off x="8737600" y="6245226"/>
            <a:ext cx="2844800" cy="476250"/>
          </a:xfrm>
          <a:prstGeom prst="rect">
            <a:avLst/>
          </a:prstGeom>
        </p:spPr>
        <p:txBody>
          <a:bodyPr lIns="98399" tIns="49199" rIns="98399" bIns="49199"/>
          <a:lstStyle>
            <a:lvl1pPr algn="r">
              <a:defRPr sz="1200">
                <a:latin typeface="Calibri Light" panose="020F0302020204030204" pitchFamily="34" charset="0"/>
                <a:cs typeface="Calibri Light" panose="020F0302020204030204" pitchFamily="34" charset="0"/>
              </a:defRPr>
            </a:lvl1pPr>
          </a:lstStyle>
          <a:p>
            <a:pPr>
              <a:defRPr/>
            </a:pPr>
            <a:fld id="{618A1F5F-6283-4733-8EC8-D763616B3426}" type="slidenum">
              <a:rPr lang="en-US" smtClean="0"/>
              <a:pPr>
                <a:defRPr/>
              </a:pPr>
              <a:t>‹#›</a:t>
            </a:fld>
            <a:endParaRPr lang="en-US" dirty="0"/>
          </a:p>
        </p:txBody>
      </p:sp>
    </p:spTree>
    <p:extLst>
      <p:ext uri="{BB962C8B-B14F-4D97-AF65-F5344CB8AC3E}">
        <p14:creationId xmlns:p14="http://schemas.microsoft.com/office/powerpoint/2010/main" val="38996929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dt="0"/>
  <p:txStyles>
    <p:titleStyle>
      <a:lvl1pPr algn="ctr" defTabSz="914400" rtl="0" eaLnBrk="1" latinLnBrk="0" hangingPunct="1">
        <a:lnSpc>
          <a:spcPct val="90000"/>
        </a:lnSpc>
        <a:spcBef>
          <a:spcPct val="0"/>
        </a:spcBef>
        <a:buNone/>
        <a:defRPr sz="4400" kern="1200" cap="all" spc="600" baseline="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Clr>
          <a:schemeClr val="tx1">
            <a:lumMod val="95000"/>
            <a:lumOff val="5000"/>
          </a:schemeClr>
        </a:buClr>
        <a:buFont typeface="Wingdings" panose="05000000000000000000" pitchFamily="2" charset="2"/>
        <a:buChar char="§"/>
        <a:defRPr sz="280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Clr>
          <a:schemeClr val="tx1">
            <a:lumMod val="95000"/>
            <a:lumOff val="5000"/>
          </a:schemeClr>
        </a:buClr>
        <a:buFont typeface="Wingdings" panose="05000000000000000000" pitchFamily="2" charset="2"/>
        <a:buChar char="§"/>
        <a:defRPr sz="240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Clr>
          <a:schemeClr val="tx1">
            <a:lumMod val="95000"/>
            <a:lumOff val="5000"/>
          </a:schemeClr>
        </a:buClr>
        <a:buFont typeface="Wingdings" panose="05000000000000000000" pitchFamily="2" charset="2"/>
        <a:buChar char="§"/>
        <a:defRPr sz="200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Clr>
          <a:schemeClr val="tx1">
            <a:lumMod val="95000"/>
            <a:lumOff val="5000"/>
          </a:schemeClr>
        </a:buClr>
        <a:buFont typeface="Wingdings" panose="05000000000000000000" pitchFamily="2" charset="2"/>
        <a:buChar char="§"/>
        <a:defRPr sz="180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Clr>
          <a:schemeClr val="tx1">
            <a:lumMod val="95000"/>
            <a:lumOff val="5000"/>
          </a:schemeClr>
        </a:buClr>
        <a:buFont typeface="Wingdings" panose="05000000000000000000" pitchFamily="2" charset="2"/>
        <a:buChar char="§"/>
        <a:defRPr sz="18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hyperlink" Target="https://creativecommons.org/licenses/by-nc-nd/3.0/" TargetMode="External"/><Relationship Id="rId4" Type="http://schemas.openxmlformats.org/officeDocument/2006/relationships/hyperlink" Target="http://www.tebytib.com/gest_web/proto_Seccion.pl?rfID=28&amp;arefid=1088"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172546"/>
            <a:ext cx="12192000" cy="523220"/>
          </a:xfrm>
          <a:prstGeom prst="rect">
            <a:avLst/>
          </a:prstGeom>
          <a:solidFill>
            <a:srgbClr val="FBFBFB"/>
          </a:solidFill>
        </p:spPr>
        <p:txBody>
          <a:bodyPr wrap="square" rtlCol="0" anchor="ctr">
            <a:spAutoFit/>
          </a:bodyPr>
          <a:lstStyle/>
          <a:p>
            <a:pPr algn="ctr" fontAlgn="base"/>
            <a:r>
              <a:rPr lang="en-US" sz="2800" dirty="0">
                <a:solidFill>
                  <a:prstClr val="black"/>
                </a:solidFill>
                <a:latin typeface="Open Sans" panose="020B0606030504020204" pitchFamily="34" charset="0"/>
                <a:ea typeface="Open Sans" panose="020B0606030504020204" pitchFamily="34" charset="0"/>
                <a:cs typeface="Open Sans" panose="020B0606030504020204" pitchFamily="34" charset="0"/>
              </a:rPr>
              <a:t>Milestone1: Building </a:t>
            </a:r>
            <a:r>
              <a:rPr lang="en-US" sz="2800" b="1" u="sng" dirty="0">
                <a:solidFill>
                  <a:prstClr val="black"/>
                </a:solidFill>
                <a:latin typeface="Open Sans" panose="020B0606030504020204" pitchFamily="34" charset="0"/>
                <a:ea typeface="Open Sans" panose="020B0606030504020204" pitchFamily="34" charset="0"/>
                <a:cs typeface="Open Sans" panose="020B0606030504020204" pitchFamily="34" charset="0"/>
              </a:rPr>
              <a:t>Trust</a:t>
            </a:r>
            <a:r>
              <a:rPr lang="en-US" sz="2800" dirty="0">
                <a:solidFill>
                  <a:prstClr val="black"/>
                </a:solidFill>
                <a:latin typeface="Open Sans" panose="020B0606030504020204" pitchFamily="34" charset="0"/>
                <a:ea typeface="Open Sans" panose="020B0606030504020204" pitchFamily="34" charset="0"/>
                <a:cs typeface="Open Sans" panose="020B0606030504020204" pitchFamily="34" charset="0"/>
              </a:rPr>
              <a:t> in the Owner/Design-Builder Relationship</a:t>
            </a:r>
          </a:p>
        </p:txBody>
      </p:sp>
      <p:grpSp>
        <p:nvGrpSpPr>
          <p:cNvPr id="5" name="Group 4"/>
          <p:cNvGrpSpPr/>
          <p:nvPr/>
        </p:nvGrpSpPr>
        <p:grpSpPr>
          <a:xfrm>
            <a:off x="2567178" y="1890425"/>
            <a:ext cx="7023482" cy="2814926"/>
            <a:chOff x="5248656" y="3876099"/>
            <a:chExt cx="14046964" cy="5629851"/>
          </a:xfrm>
          <a:blipFill dpi="0" rotWithShape="1">
            <a:blip r:embed="rId3">
              <a:extLst>
                <a:ext uri="{28A0092B-C50C-407E-A947-70E740481C1C}">
                  <a14:useLocalDpi xmlns:a14="http://schemas.microsoft.com/office/drawing/2010/main" val="0"/>
                </a:ext>
              </a:extLst>
            </a:blip>
            <a:srcRect/>
            <a:stretch>
              <a:fillRect/>
            </a:stretch>
          </a:blipFill>
        </p:grpSpPr>
        <p:sp>
          <p:nvSpPr>
            <p:cNvPr id="2" name="Rectangle 1"/>
            <p:cNvSpPr/>
            <p:nvPr/>
          </p:nvSpPr>
          <p:spPr>
            <a:xfrm flipH="1">
              <a:off x="5248656" y="3876099"/>
              <a:ext cx="5207646" cy="56298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Open Sans"/>
              </a:endParaRPr>
            </a:p>
          </p:txBody>
        </p:sp>
        <p:sp>
          <p:nvSpPr>
            <p:cNvPr id="6" name="Rectangle 5"/>
            <p:cNvSpPr/>
            <p:nvPr/>
          </p:nvSpPr>
          <p:spPr>
            <a:xfrm flipH="1">
              <a:off x="10650875" y="3876099"/>
              <a:ext cx="5207646" cy="36096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Open Sans"/>
              </a:endParaRPr>
            </a:p>
          </p:txBody>
        </p:sp>
        <p:sp>
          <p:nvSpPr>
            <p:cNvPr id="9" name="Rectangle 8"/>
            <p:cNvSpPr/>
            <p:nvPr/>
          </p:nvSpPr>
          <p:spPr>
            <a:xfrm flipH="1">
              <a:off x="10650875" y="7701105"/>
              <a:ext cx="5207646" cy="18048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Open Sans"/>
              </a:endParaRPr>
            </a:p>
          </p:txBody>
        </p:sp>
        <p:sp>
          <p:nvSpPr>
            <p:cNvPr id="11" name="Rectangle 10"/>
            <p:cNvSpPr/>
            <p:nvPr/>
          </p:nvSpPr>
          <p:spPr>
            <a:xfrm flipH="1">
              <a:off x="16053094" y="3876099"/>
              <a:ext cx="3242526" cy="56298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Open Sans"/>
              </a:endParaRPr>
            </a:p>
          </p:txBody>
        </p:sp>
      </p:grpSp>
      <p:sp>
        <p:nvSpPr>
          <p:cNvPr id="16" name="Title 15"/>
          <p:cNvSpPr>
            <a:spLocks noGrp="1"/>
          </p:cNvSpPr>
          <p:nvPr>
            <p:ph type="title"/>
          </p:nvPr>
        </p:nvSpPr>
        <p:spPr>
          <a:xfrm>
            <a:off x="838200" y="440198"/>
            <a:ext cx="10525125" cy="647595"/>
          </a:xfrm>
        </p:spPr>
        <p:txBody>
          <a:bodyPr>
            <a:normAutofit/>
          </a:bodyPr>
          <a:lstStyle/>
          <a:p>
            <a:r>
              <a:rPr lang="en-US" dirty="0"/>
              <a:t>welcome</a:t>
            </a:r>
          </a:p>
        </p:txBody>
      </p:sp>
      <p:sp>
        <p:nvSpPr>
          <p:cNvPr id="3" name="Slide Number Placeholder 2"/>
          <p:cNvSpPr>
            <a:spLocks noGrp="1"/>
          </p:cNvSpPr>
          <p:nvPr>
            <p:ph type="sldNum" sz="quarter" idx="4"/>
          </p:nvPr>
        </p:nvSpPr>
        <p:spPr/>
        <p:txBody>
          <a:bodyPr/>
          <a:lstStyle/>
          <a:p>
            <a:pPr>
              <a:defRPr/>
            </a:pPr>
            <a:fld id="{618A1F5F-6283-4733-8EC8-D763616B3426}" type="slidenum">
              <a:rPr lang="en-US" smtClean="0"/>
              <a:pPr>
                <a:defRPr/>
              </a:pPr>
              <a:t>1</a:t>
            </a:fld>
            <a:endParaRPr lang="en-US" dirty="0"/>
          </a:p>
        </p:txBody>
      </p:sp>
    </p:spTree>
    <p:extLst>
      <p:ext uri="{BB962C8B-B14F-4D97-AF65-F5344CB8AC3E}">
        <p14:creationId xmlns:p14="http://schemas.microsoft.com/office/powerpoint/2010/main" val="1135385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A1E2C8-BF3F-4957-A36D-C1178E0B3EB5}"/>
              </a:ext>
            </a:extLst>
          </p:cNvPr>
          <p:cNvSpPr/>
          <p:nvPr/>
        </p:nvSpPr>
        <p:spPr>
          <a:xfrm>
            <a:off x="1524000" y="0"/>
            <a:ext cx="9144000" cy="762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 name="TextBox 6">
            <a:extLst>
              <a:ext uri="{FF2B5EF4-FFF2-40B4-BE49-F238E27FC236}">
                <a16:creationId xmlns:a16="http://schemas.microsoft.com/office/drawing/2014/main" id="{2070691E-A316-43AC-B70C-0887CC9C9CBD}"/>
              </a:ext>
            </a:extLst>
          </p:cNvPr>
          <p:cNvSpPr txBox="1"/>
          <p:nvPr/>
        </p:nvSpPr>
        <p:spPr>
          <a:xfrm>
            <a:off x="1752600" y="228601"/>
            <a:ext cx="7315200" cy="523875"/>
          </a:xfrm>
          <a:prstGeom prst="rect">
            <a:avLst/>
          </a:prstGeom>
          <a:noFill/>
        </p:spPr>
        <p:txBody>
          <a:bodyPr>
            <a:spAutoFit/>
          </a:bodyPr>
          <a:lstStyle/>
          <a:p>
            <a:pPr eaLnBrk="1" hangingPunct="1">
              <a:defRPr/>
            </a:pPr>
            <a:r>
              <a:rPr lang="en-US" sz="2800" b="1" spc="300" dirty="0">
                <a:solidFill>
                  <a:schemeClr val="bg1"/>
                </a:solidFill>
                <a:latin typeface="Arial" charset="0"/>
                <a:ea typeface="ＭＳ Ｐゴシック" charset="0"/>
                <a:cs typeface="Arial" charset="0"/>
              </a:rPr>
              <a:t>LEGISLATIVE ADVOCACY</a:t>
            </a:r>
          </a:p>
        </p:txBody>
      </p:sp>
      <p:sp>
        <p:nvSpPr>
          <p:cNvPr id="8" name="TextBox 7">
            <a:extLst>
              <a:ext uri="{FF2B5EF4-FFF2-40B4-BE49-F238E27FC236}">
                <a16:creationId xmlns:a16="http://schemas.microsoft.com/office/drawing/2014/main" id="{C7F4636E-1065-4FA6-B576-5D6C8C1ADB1E}"/>
              </a:ext>
            </a:extLst>
          </p:cNvPr>
          <p:cNvSpPr txBox="1"/>
          <p:nvPr/>
        </p:nvSpPr>
        <p:spPr>
          <a:xfrm>
            <a:off x="1752600" y="742950"/>
            <a:ext cx="7315200" cy="400050"/>
          </a:xfrm>
          <a:prstGeom prst="rect">
            <a:avLst/>
          </a:prstGeom>
          <a:noFill/>
        </p:spPr>
        <p:txBody>
          <a:bodyPr>
            <a:spAutoFit/>
          </a:bodyPr>
          <a:lstStyle/>
          <a:p>
            <a:pPr eaLnBrk="1" hangingPunct="1">
              <a:defRPr/>
            </a:pPr>
            <a:r>
              <a:rPr lang="en-US" sz="2000" dirty="0">
                <a:solidFill>
                  <a:schemeClr val="accent3">
                    <a:lumMod val="75000"/>
                  </a:schemeClr>
                </a:solidFill>
                <a:latin typeface="Arial" charset="0"/>
                <a:ea typeface="ＭＳ Ｐゴシック" charset="0"/>
                <a:cs typeface="Arial" charset="0"/>
              </a:rPr>
              <a:t>State/Local</a:t>
            </a:r>
          </a:p>
        </p:txBody>
      </p:sp>
      <p:pic>
        <p:nvPicPr>
          <p:cNvPr id="129030" name="Picture 1">
            <a:extLst>
              <a:ext uri="{FF2B5EF4-FFF2-40B4-BE49-F238E27FC236}">
                <a16:creationId xmlns:a16="http://schemas.microsoft.com/office/drawing/2014/main" id="{70976C9C-8516-4A58-8B7B-FED7FA109A4D}"/>
              </a:ext>
            </a:extLst>
          </p:cNvPr>
          <p:cNvPicPr>
            <a:picLocks noChangeAspect="1"/>
          </p:cNvPicPr>
          <p:nvPr/>
        </p:nvPicPr>
        <p:blipFill>
          <a:blip r:embed="rId3">
            <a:extLst>
              <a:ext uri="{28A0092B-C50C-407E-A947-70E740481C1C}">
                <a14:useLocalDpi xmlns:a14="http://schemas.microsoft.com/office/drawing/2010/main" val="0"/>
              </a:ext>
            </a:extLst>
          </a:blip>
          <a:srcRect b="5254"/>
          <a:stretch>
            <a:fillRect/>
          </a:stretch>
        </p:blipFill>
        <p:spPr bwMode="auto">
          <a:xfrm>
            <a:off x="1919288" y="1252538"/>
            <a:ext cx="8139112" cy="560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26" name="Rectangle 25">
            <a:extLst>
              <a:ext uri="{FF2B5EF4-FFF2-40B4-BE49-F238E27FC236}">
                <a16:creationId xmlns:a16="http://schemas.microsoft.com/office/drawing/2014/main" id="{F64F6814-96D5-4463-898E-405CC0C401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99B71215-CF6E-4320-A46D-96E4709DF07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a:off x="7829551" y="2828925"/>
            <a:ext cx="4042410" cy="3388994"/>
          </a:xfrm>
          <a:prstGeom prst="rect">
            <a:avLst/>
          </a:prstGeom>
        </p:spPr>
      </p:pic>
      <p:pic>
        <p:nvPicPr>
          <p:cNvPr id="5" name="Content Placeholder 11"/>
          <p:cNvPicPr>
            <a:picLocks noGrp="1" noChangeAspect="1"/>
          </p:cNvPicPr>
          <p:nvPr>
            <p:ph sz="half" idx="2"/>
          </p:nvPr>
        </p:nvPicPr>
        <p:blipFill rotWithShape="1">
          <a:blip r:embed="rId4" cstate="email">
            <a:extLst>
              <a:ext uri="{28A0092B-C50C-407E-A947-70E740481C1C}">
                <a14:useLocalDpi xmlns:a14="http://schemas.microsoft.com/office/drawing/2010/main"/>
              </a:ext>
            </a:extLst>
          </a:blip>
          <a:srcRect/>
          <a:stretch/>
        </p:blipFill>
        <p:spPr>
          <a:xfrm>
            <a:off x="7829551" y="306909"/>
            <a:ext cx="4042409" cy="2286000"/>
          </a:xfrm>
          <a:prstGeom prst="rect">
            <a:avLst/>
          </a:prstGeom>
        </p:spPr>
      </p:pic>
      <p:sp>
        <p:nvSpPr>
          <p:cNvPr id="3" name="Content Placeholder 2"/>
          <p:cNvSpPr>
            <a:spLocks noGrp="1"/>
          </p:cNvSpPr>
          <p:nvPr>
            <p:ph sz="half" idx="1"/>
          </p:nvPr>
        </p:nvSpPr>
        <p:spPr>
          <a:xfrm>
            <a:off x="536234" y="1714183"/>
            <a:ext cx="6646886" cy="4381817"/>
          </a:xfrm>
        </p:spPr>
        <p:txBody>
          <a:bodyPr vert="horz" lIns="91440" tIns="45720" rIns="91440" bIns="45720" rtlCol="0">
            <a:normAutofit fontScale="85000" lnSpcReduction="10000"/>
          </a:bodyPr>
          <a:lstStyle/>
          <a:p>
            <a:pPr>
              <a:lnSpc>
                <a:spcPct val="110000"/>
              </a:lnSpc>
            </a:pPr>
            <a:r>
              <a:rPr lang="en-US" dirty="0"/>
              <a:t>Defined by attitude of everyone involved in project</a:t>
            </a:r>
          </a:p>
          <a:p>
            <a:pPr lvl="1">
              <a:lnSpc>
                <a:spcPct val="110000"/>
              </a:lnSpc>
            </a:pPr>
            <a:r>
              <a:rPr lang="en-US" sz="2600" dirty="0"/>
              <a:t>Success requires team to think and act as a single entity</a:t>
            </a:r>
          </a:p>
          <a:p>
            <a:pPr lvl="1">
              <a:lnSpc>
                <a:spcPct val="110000"/>
              </a:lnSpc>
            </a:pPr>
            <a:r>
              <a:rPr lang="en-US" sz="2600" dirty="0"/>
              <a:t>Master-Builder was not a contractor, an architect or an engineer, but the embodiment of all three</a:t>
            </a:r>
          </a:p>
          <a:p>
            <a:pPr>
              <a:lnSpc>
                <a:spcPct val="110000"/>
              </a:lnSpc>
            </a:pPr>
            <a:r>
              <a:rPr lang="en-US" dirty="0"/>
              <a:t>Process is intended to be highly collaborative and fully integrated </a:t>
            </a:r>
          </a:p>
          <a:p>
            <a:pPr lvl="1">
              <a:lnSpc>
                <a:spcPct val="110000"/>
              </a:lnSpc>
            </a:pPr>
            <a:r>
              <a:rPr lang="en-US" sz="2600" dirty="0"/>
              <a:t>Built on trust, mutual respect, teamwork, innovation and creative problem solving</a:t>
            </a:r>
          </a:p>
          <a:p>
            <a:pPr lvl="1">
              <a:lnSpc>
                <a:spcPct val="110000"/>
              </a:lnSpc>
            </a:pPr>
            <a:r>
              <a:rPr lang="en-US" sz="2600" dirty="0"/>
              <a:t>Power of the team will deliver projects faster, better and for optimum cost </a:t>
            </a:r>
          </a:p>
        </p:txBody>
      </p:sp>
      <p:sp>
        <p:nvSpPr>
          <p:cNvPr id="2" name="Title 1"/>
          <p:cNvSpPr>
            <a:spLocks noGrp="1"/>
          </p:cNvSpPr>
          <p:nvPr>
            <p:ph type="title"/>
          </p:nvPr>
        </p:nvSpPr>
        <p:spPr>
          <a:xfrm>
            <a:off x="821515" y="369208"/>
            <a:ext cx="6544484" cy="1344975"/>
          </a:xfrm>
        </p:spPr>
        <p:txBody>
          <a:bodyPr vert="horz" lIns="91440" tIns="45720" rIns="91440" bIns="45720" rtlCol="0" anchor="ctr">
            <a:normAutofit/>
          </a:bodyPr>
          <a:lstStyle/>
          <a:p>
            <a:pPr algn="l"/>
            <a:r>
              <a:rPr lang="en-US" kern="1200" dirty="0">
                <a:solidFill>
                  <a:schemeClr val="tx1"/>
                </a:solidFill>
              </a:rPr>
              <a:t>Design-Build is a Mindset</a:t>
            </a:r>
          </a:p>
        </p:txBody>
      </p:sp>
      <p:sp>
        <p:nvSpPr>
          <p:cNvPr id="4" name="Slide Number Placeholder 3">
            <a:extLst>
              <a:ext uri="{FF2B5EF4-FFF2-40B4-BE49-F238E27FC236}">
                <a16:creationId xmlns:a16="http://schemas.microsoft.com/office/drawing/2014/main" id="{BF116268-A33F-4C0A-BABE-ED7CA3753FFB}"/>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defRPr/>
            </a:pPr>
            <a:fld id="{618A1F5F-6283-4733-8EC8-D763616B3426}" type="slidenum">
              <a:rPr lang="en-US" sz="1200" smtClean="0">
                <a:latin typeface="Calibri" panose="020F0502020204030204" pitchFamily="34" charset="0"/>
                <a:cs typeface="Calibri" panose="020F0502020204030204" pitchFamily="34" charset="0"/>
              </a:rPr>
              <a:pPr>
                <a:spcAft>
                  <a:spcPts val="600"/>
                </a:spcAft>
                <a:defRPr/>
              </a:pPr>
              <a:t>11</a:t>
            </a:fld>
            <a:endParaRPr lang="en-US" sz="1200">
              <a:latin typeface="Calibri" panose="020F0502020204030204" pitchFamily="34" charset="0"/>
              <a:cs typeface="Calibri" panose="020F0502020204030204" pitchFamily="34" charset="0"/>
            </a:endParaRPr>
          </a:p>
        </p:txBody>
      </p:sp>
      <p:cxnSp>
        <p:nvCxnSpPr>
          <p:cNvPr id="29" name="Straight Connector 28">
            <a:extLst>
              <a:ext uri="{FF2B5EF4-FFF2-40B4-BE49-F238E27FC236}">
                <a16:creationId xmlns:a16="http://schemas.microsoft.com/office/drawing/2014/main" id="{FBD9A07D-2C03-4BEA-AF66-A8DCBCFAA1EF}"/>
              </a:ext>
            </a:extLst>
          </p:cNvPr>
          <p:cNvCxnSpPr>
            <a:cxnSpLocks/>
          </p:cNvCxnSpPr>
          <p:nvPr/>
        </p:nvCxnSpPr>
        <p:spPr>
          <a:xfrm>
            <a:off x="2349206" y="1449909"/>
            <a:ext cx="3149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228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360141"/>
            <a:ext cx="6858000" cy="1015663"/>
          </a:xfrm>
          <a:prstGeom prst="rect">
            <a:avLst/>
          </a:prstGeom>
          <a:noFill/>
        </p:spPr>
        <p:txBody>
          <a:bodyPr wrap="square" rtlCol="0">
            <a:spAutoFit/>
          </a:bodyPr>
          <a:lstStyle/>
          <a:p>
            <a:pPr algn="ctr"/>
            <a:r>
              <a:rPr lang="en-US" sz="3000" dirty="0">
                <a:latin typeface="Calibri" panose="020F0502020204030204" pitchFamily="34" charset="0"/>
                <a:cs typeface="Calibri" panose="020F0502020204030204" pitchFamily="34" charset="0"/>
              </a:rPr>
              <a:t>PROCUREMENT </a:t>
            </a:r>
          </a:p>
          <a:p>
            <a:pPr algn="ctr"/>
            <a:r>
              <a:rPr lang="en-US" sz="3000" dirty="0">
                <a:latin typeface="Calibri" panose="020F0502020204030204" pitchFamily="34" charset="0"/>
                <a:cs typeface="Calibri" panose="020F0502020204030204" pitchFamily="34" charset="0"/>
              </a:rPr>
              <a:t>IMPLEMENTING TECHNIQUE NO. 1(D)</a:t>
            </a:r>
            <a:endParaRPr lang="en-US" sz="3000" spc="600" dirty="0">
              <a:latin typeface="Calibri" panose="020F0502020204030204" pitchFamily="34" charset="0"/>
              <a:ea typeface="Open Sans" panose="020B0606030504020204" pitchFamily="34" charset="0"/>
              <a:cs typeface="Calibri" panose="020F0502020204030204" pitchFamily="34" charset="0"/>
            </a:endParaRPr>
          </a:p>
        </p:txBody>
      </p:sp>
      <p:cxnSp>
        <p:nvCxnSpPr>
          <p:cNvPr id="8" name="Straight Connector 7"/>
          <p:cNvCxnSpPr/>
          <p:nvPr/>
        </p:nvCxnSpPr>
        <p:spPr>
          <a:xfrm>
            <a:off x="1822310" y="1521277"/>
            <a:ext cx="313372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5677" y="1882467"/>
            <a:ext cx="6250487" cy="2246769"/>
          </a:xfrm>
          <a:prstGeom prst="rect">
            <a:avLst/>
          </a:prstGeom>
        </p:spPr>
        <p:txBody>
          <a:bodyPr wrap="square">
            <a:spAutoFit/>
          </a:bodyPr>
          <a:lstStyle/>
          <a:p>
            <a:r>
              <a:rPr lang="en-US" sz="2800" dirty="0">
                <a:latin typeface="Calibri Light" panose="020F0302020204030204" pitchFamily="34" charset="0"/>
                <a:cs typeface="Calibri Light" panose="020F0302020204030204" pitchFamily="34" charset="0"/>
              </a:rPr>
              <a:t>Owners should involve </a:t>
            </a:r>
            <a:r>
              <a:rPr lang="en-US" sz="2800" u="sng" dirty="0">
                <a:latin typeface="Calibri Light" panose="020F0302020204030204" pitchFamily="34" charset="0"/>
                <a:cs typeface="Calibri Light" panose="020F0302020204030204" pitchFamily="34" charset="0"/>
              </a:rPr>
              <a:t>senior leadership</a:t>
            </a:r>
            <a:r>
              <a:rPr lang="en-US" sz="2800" dirty="0">
                <a:solidFill>
                  <a:schemeClr val="bg1"/>
                </a:solidFill>
                <a:latin typeface="Calibri Light" panose="020F0302020204030204" pitchFamily="34" charset="0"/>
                <a:cs typeface="Calibri Light" panose="020F0302020204030204" pitchFamily="34" charset="0"/>
              </a:rPr>
              <a:t> </a:t>
            </a:r>
            <a:r>
              <a:rPr lang="en-US" sz="2800" dirty="0">
                <a:latin typeface="Calibri Light" panose="020F0302020204030204" pitchFamily="34" charset="0"/>
                <a:cs typeface="Calibri Light" panose="020F0302020204030204" pitchFamily="34" charset="0"/>
              </a:rPr>
              <a:t>that is </a:t>
            </a:r>
            <a:r>
              <a:rPr lang="en-US" sz="2800" u="sng" dirty="0">
                <a:latin typeface="Calibri Light" panose="020F0302020204030204" pitchFamily="34" charset="0"/>
                <a:cs typeface="Calibri Light" panose="020F0302020204030204" pitchFamily="34" charset="0"/>
              </a:rPr>
              <a:t>committed to the success</a:t>
            </a:r>
            <a:r>
              <a:rPr lang="en-US" sz="2800" dirty="0">
                <a:solidFill>
                  <a:schemeClr val="bg1"/>
                </a:solidFill>
                <a:latin typeface="Calibri Light" panose="020F0302020204030204" pitchFamily="34" charset="0"/>
                <a:cs typeface="Calibri Light" panose="020F0302020204030204" pitchFamily="34" charset="0"/>
              </a:rPr>
              <a:t> </a:t>
            </a:r>
            <a:r>
              <a:rPr lang="en-US" sz="2800" dirty="0">
                <a:latin typeface="Calibri Light" panose="020F0302020204030204" pitchFamily="34" charset="0"/>
                <a:cs typeface="Calibri Light" panose="020F0302020204030204" pitchFamily="34" charset="0"/>
              </a:rPr>
              <a:t>of the design-build process, as this will </a:t>
            </a:r>
            <a:r>
              <a:rPr lang="en-US" sz="2800" u="sng" dirty="0">
                <a:latin typeface="Calibri Light" panose="020F0302020204030204" pitchFamily="34" charset="0"/>
                <a:cs typeface="Calibri Light" panose="020F0302020204030204" pitchFamily="34" charset="0"/>
              </a:rPr>
              <a:t>foster a healthy and trusting relationship </a:t>
            </a:r>
            <a:r>
              <a:rPr lang="en-US" sz="2800" dirty="0">
                <a:latin typeface="Calibri Light" panose="020F0302020204030204" pitchFamily="34" charset="0"/>
                <a:cs typeface="Calibri Light" panose="020F0302020204030204" pitchFamily="34" charset="0"/>
              </a:rPr>
              <a:t>among the entire project team.</a:t>
            </a:r>
          </a:p>
        </p:txBody>
      </p:sp>
      <p:pic>
        <p:nvPicPr>
          <p:cNvPr id="7" name="Content Placeholder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0" y="-1"/>
            <a:ext cx="5334000" cy="6943981"/>
          </a:xfrm>
          <a:prstGeom prst="rect">
            <a:avLst/>
          </a:prstGeom>
        </p:spPr>
      </p:pic>
      <p:sp>
        <p:nvSpPr>
          <p:cNvPr id="2" name="Slide Number Placeholder 1">
            <a:extLst>
              <a:ext uri="{FF2B5EF4-FFF2-40B4-BE49-F238E27FC236}">
                <a16:creationId xmlns:a16="http://schemas.microsoft.com/office/drawing/2014/main" id="{45534CFB-343A-4A35-8C13-89D51A11D201}"/>
              </a:ext>
            </a:extLst>
          </p:cNvPr>
          <p:cNvSpPr>
            <a:spLocks noGrp="1"/>
          </p:cNvSpPr>
          <p:nvPr>
            <p:ph type="sldNum" sz="quarter" idx="4"/>
          </p:nvPr>
        </p:nvSpPr>
        <p:spPr/>
        <p:txBody>
          <a:bodyPr/>
          <a:lstStyle/>
          <a:p>
            <a:pPr>
              <a:defRPr/>
            </a:pPr>
            <a:fld id="{618A1F5F-6283-4733-8EC8-D763616B3426}" type="slidenum">
              <a:rPr lang="en-US" smtClean="0"/>
              <a:pPr>
                <a:defRPr/>
              </a:pPr>
              <a:t>12</a:t>
            </a:fld>
            <a:endParaRPr lang="en-US" dirty="0"/>
          </a:p>
        </p:txBody>
      </p:sp>
    </p:spTree>
    <p:extLst>
      <p:ext uri="{BB962C8B-B14F-4D97-AF65-F5344CB8AC3E}">
        <p14:creationId xmlns:p14="http://schemas.microsoft.com/office/powerpoint/2010/main" val="1968385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p:cNvSpPr/>
          <p:nvPr/>
        </p:nvSpPr>
        <p:spPr>
          <a:xfrm flipH="1">
            <a:off x="0" y="1005839"/>
            <a:ext cx="12192000" cy="5852161"/>
          </a:xfrm>
          <a:prstGeom prst="rtTriangle">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Open Sans"/>
            </a:endParaRPr>
          </a:p>
        </p:txBody>
      </p:sp>
      <p:grpSp>
        <p:nvGrpSpPr>
          <p:cNvPr id="6" name="Group 5"/>
          <p:cNvGrpSpPr/>
          <p:nvPr/>
        </p:nvGrpSpPr>
        <p:grpSpPr>
          <a:xfrm>
            <a:off x="175754" y="751924"/>
            <a:ext cx="6351803" cy="553998"/>
            <a:chOff x="351507" y="1503847"/>
            <a:chExt cx="12703606" cy="1107995"/>
          </a:xfrm>
        </p:grpSpPr>
        <p:sp>
          <p:nvSpPr>
            <p:cNvPr id="10" name="TextBox 9"/>
            <p:cNvSpPr txBox="1"/>
            <p:nvPr/>
          </p:nvSpPr>
          <p:spPr>
            <a:xfrm>
              <a:off x="351507" y="1503847"/>
              <a:ext cx="12703606" cy="1107995"/>
            </a:xfrm>
            <a:prstGeom prst="rect">
              <a:avLst/>
            </a:prstGeom>
            <a:noFill/>
          </p:spPr>
          <p:txBody>
            <a:bodyPr wrap="none" rtlCol="0">
              <a:spAutoFit/>
            </a:bodyPr>
            <a:lstStyle/>
            <a:p>
              <a:r>
                <a:rPr lang="en-US" sz="3000" spc="600" dirty="0">
                  <a:solidFill>
                    <a:prstClr val="black"/>
                  </a:solidFill>
                  <a:latin typeface="Calibri" panose="020F0502020204030204" pitchFamily="34" charset="0"/>
                  <a:ea typeface="Open Sans" panose="020B0606030504020204" pitchFamily="34" charset="0"/>
                  <a:cs typeface="Calibri" panose="020F0502020204030204" pitchFamily="34" charset="0"/>
                </a:rPr>
                <a:t>MAKING THE MENTAL SHIFT</a:t>
              </a:r>
            </a:p>
          </p:txBody>
        </p:sp>
        <p:cxnSp>
          <p:nvCxnSpPr>
            <p:cNvPr id="7" name="Straight Connector 6"/>
            <p:cNvCxnSpPr/>
            <p:nvPr/>
          </p:nvCxnSpPr>
          <p:spPr>
            <a:xfrm>
              <a:off x="6731765" y="2519510"/>
              <a:ext cx="62674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p:cNvSpPr>
            <a:spLocks noGrp="1"/>
          </p:cNvSpPr>
          <p:nvPr>
            <p:ph type="sldNum" sz="quarter" idx="4"/>
          </p:nvPr>
        </p:nvSpPr>
        <p:spPr/>
        <p:txBody>
          <a:bodyPr/>
          <a:lstStyle/>
          <a:p>
            <a:pPr>
              <a:defRPr/>
            </a:pPr>
            <a:fld id="{618A1F5F-6283-4733-8EC8-D763616B3426}" type="slidenum">
              <a:rPr lang="en-US" smtClean="0">
                <a:solidFill>
                  <a:schemeClr val="bg1"/>
                </a:solidFill>
              </a:rPr>
              <a:pPr>
                <a:defRPr/>
              </a:pPr>
              <a:t>13</a:t>
            </a:fld>
            <a:endParaRPr lang="en-US" dirty="0">
              <a:solidFill>
                <a:schemeClr val="bg1"/>
              </a:solidFill>
            </a:endParaRPr>
          </a:p>
        </p:txBody>
      </p:sp>
    </p:spTree>
    <p:extLst>
      <p:ext uri="{BB962C8B-B14F-4D97-AF65-F5344CB8AC3E}">
        <p14:creationId xmlns:p14="http://schemas.microsoft.com/office/powerpoint/2010/main" val="450367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7" name="Content Placeholder 6">
            <a:extLst>
              <a:ext uri="{FF2B5EF4-FFF2-40B4-BE49-F238E27FC236}">
                <a16:creationId xmlns:a16="http://schemas.microsoft.com/office/drawing/2014/main" id="{9303077C-9A17-49E0-A627-041B04144A69}"/>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14"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6" name="Straight Connector 15">
            <a:extLst>
              <a:ext uri="{FF2B5EF4-FFF2-40B4-BE49-F238E27FC236}">
                <a16:creationId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25516" y="3417574"/>
            <a:ext cx="4593021" cy="3440426"/>
          </a:xfrm>
        </p:spPr>
        <p:txBody>
          <a:bodyPr vert="horz" lIns="91440" tIns="45720" rIns="91440" bIns="45720" rtlCol="0" anchor="ctr">
            <a:normAutofit/>
          </a:bodyPr>
          <a:lstStyle/>
          <a:p>
            <a:r>
              <a:rPr lang="en-US" dirty="0"/>
              <a:t>Defined by attitude of everyone involved in project</a:t>
            </a:r>
          </a:p>
          <a:p>
            <a:pPr lvl="1"/>
            <a:r>
              <a:rPr lang="en-US" dirty="0"/>
              <a:t>Success requires team to make the mental shift to think and act as a single entity</a:t>
            </a:r>
          </a:p>
          <a:p>
            <a:pPr lvl="1"/>
            <a:r>
              <a:rPr lang="en-US" dirty="0"/>
              <a:t>Master Builder was not a contractor, an architect or an engineer, but the embodiment of all three</a:t>
            </a:r>
          </a:p>
        </p:txBody>
      </p:sp>
      <p:sp>
        <p:nvSpPr>
          <p:cNvPr id="2" name="Title 1"/>
          <p:cNvSpPr>
            <a:spLocks noGrp="1"/>
          </p:cNvSpPr>
          <p:nvPr>
            <p:ph type="title"/>
          </p:nvPr>
        </p:nvSpPr>
        <p:spPr>
          <a:xfrm>
            <a:off x="719957" y="2164080"/>
            <a:ext cx="4204137" cy="1132842"/>
          </a:xfrm>
        </p:spPr>
        <p:txBody>
          <a:bodyPr vert="horz" lIns="91440" tIns="45720" rIns="91440" bIns="45720" rtlCol="0" anchor="ctr">
            <a:normAutofit/>
          </a:bodyPr>
          <a:lstStyle/>
          <a:p>
            <a:r>
              <a:rPr lang="en-US" dirty="0"/>
              <a:t>Design-Build is a Mindset</a:t>
            </a:r>
          </a:p>
        </p:txBody>
      </p:sp>
      <p:sp>
        <p:nvSpPr>
          <p:cNvPr id="8" name="Rectangle 7">
            <a:extLst>
              <a:ext uri="{FF2B5EF4-FFF2-40B4-BE49-F238E27FC236}">
                <a16:creationId xmlns:a16="http://schemas.microsoft.com/office/drawing/2014/main" id="{F742B972-0EF2-41DE-9DF5-73A907CAB197}"/>
              </a:ext>
            </a:extLst>
          </p:cNvPr>
          <p:cNvSpPr/>
          <p:nvPr/>
        </p:nvSpPr>
        <p:spPr>
          <a:xfrm>
            <a:off x="11435092" y="6267233"/>
            <a:ext cx="535724" cy="369332"/>
          </a:xfrm>
          <a:prstGeom prst="rect">
            <a:avLst/>
          </a:prstGeom>
        </p:spPr>
        <p:txBody>
          <a:bodyPr wrap="none">
            <a:spAutoFit/>
          </a:bodyPr>
          <a:lstStyle/>
          <a:p>
            <a:r>
              <a:rPr lang="en-US" dirty="0">
                <a:latin typeface="Calibri" panose="020F0502020204030204" pitchFamily="34" charset="0"/>
                <a:cs typeface="Calibri" panose="020F0502020204030204" pitchFamily="34" charset="0"/>
              </a:rPr>
              <a:t>165</a:t>
            </a:r>
          </a:p>
        </p:txBody>
      </p:sp>
      <p:sp>
        <p:nvSpPr>
          <p:cNvPr id="9" name="Slide Number Placeholder 8">
            <a:extLst>
              <a:ext uri="{FF2B5EF4-FFF2-40B4-BE49-F238E27FC236}">
                <a16:creationId xmlns:a16="http://schemas.microsoft.com/office/drawing/2014/main" id="{62CFCCF5-DCBC-44D2-AAF3-A766EF4D8E11}"/>
              </a:ext>
            </a:extLst>
          </p:cNvPr>
          <p:cNvSpPr>
            <a:spLocks noGrp="1"/>
          </p:cNvSpPr>
          <p:nvPr>
            <p:ph type="sldNum" sz="quarter" idx="4"/>
          </p:nvPr>
        </p:nvSpPr>
        <p:spPr>
          <a:xfrm>
            <a:off x="9126016" y="6160315"/>
            <a:ext cx="2844800" cy="476250"/>
          </a:xfrm>
        </p:spPr>
        <p:txBody>
          <a:bodyPr/>
          <a:lstStyle/>
          <a:p>
            <a:pPr>
              <a:defRPr/>
            </a:pPr>
            <a:fld id="{618A1F5F-6283-4733-8EC8-D763616B3426}" type="slidenum">
              <a:rPr lang="en-US" smtClean="0">
                <a:solidFill>
                  <a:schemeClr val="bg1"/>
                </a:solidFill>
              </a:rPr>
              <a:pPr>
                <a:defRPr/>
              </a:pPr>
              <a:t>14</a:t>
            </a:fld>
            <a:endParaRPr lang="en-US" dirty="0">
              <a:solidFill>
                <a:schemeClr val="bg1"/>
              </a:solidFill>
            </a:endParaRPr>
          </a:p>
        </p:txBody>
      </p:sp>
    </p:spTree>
    <p:extLst>
      <p:ext uri="{BB962C8B-B14F-4D97-AF65-F5344CB8AC3E}">
        <p14:creationId xmlns:p14="http://schemas.microsoft.com/office/powerpoint/2010/main" val="1726586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6" name="Content Placeholder 5">
            <a:extLst>
              <a:ext uri="{FF2B5EF4-FFF2-40B4-BE49-F238E27FC236}">
                <a16:creationId xmlns:a16="http://schemas.microsoft.com/office/drawing/2014/main" id="{2EC7504E-3E39-4F0B-A3F1-F2FDD5CDCC11}"/>
              </a:ext>
            </a:extLst>
          </p:cNvPr>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1" y="12536"/>
            <a:ext cx="12192000" cy="6857990"/>
          </a:xfrm>
          <a:prstGeom prst="rect">
            <a:avLst/>
          </a:prstGeom>
        </p:spPr>
      </p:pic>
      <p:sp>
        <p:nvSpPr>
          <p:cNvPr id="13"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5" name="Straight Connector 14">
            <a:extLst>
              <a:ext uri="{FF2B5EF4-FFF2-40B4-BE49-F238E27FC236}">
                <a16:creationId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013ECD7-A2D7-498F-81B9-7C224DAEC425}"/>
              </a:ext>
            </a:extLst>
          </p:cNvPr>
          <p:cNvSpPr>
            <a:spLocks noGrp="1"/>
          </p:cNvSpPr>
          <p:nvPr>
            <p:ph sz="half" idx="2"/>
          </p:nvPr>
        </p:nvSpPr>
        <p:spPr>
          <a:xfrm>
            <a:off x="221183" y="3417573"/>
            <a:ext cx="5603419" cy="3440427"/>
          </a:xfrm>
        </p:spPr>
        <p:txBody>
          <a:bodyPr vert="horz" lIns="91440" tIns="45720" rIns="91440" bIns="45720" rtlCol="0" anchor="ctr">
            <a:normAutofit fontScale="92500" lnSpcReduction="10000"/>
          </a:bodyPr>
          <a:lstStyle/>
          <a:p>
            <a:r>
              <a:rPr lang="en-US" sz="3000" dirty="0"/>
              <a:t>Process is intended to be highly collaborative, fully integrated process</a:t>
            </a:r>
          </a:p>
          <a:p>
            <a:pPr lvl="1"/>
            <a:r>
              <a:rPr lang="en-US" sz="2600" dirty="0"/>
              <a:t>Built on trust, mutual respect, teamwork, innovation and creative problem solving</a:t>
            </a:r>
          </a:p>
          <a:p>
            <a:pPr lvl="1"/>
            <a:r>
              <a:rPr lang="en-US" sz="2600" dirty="0"/>
              <a:t>Power of the team will deliver projects faster, better and for optimum price</a:t>
            </a:r>
          </a:p>
          <a:p>
            <a:pPr lvl="1"/>
            <a:r>
              <a:rPr lang="en-US" sz="2600" dirty="0"/>
              <a:t>Consider co-location during critical portions of project </a:t>
            </a:r>
          </a:p>
          <a:p>
            <a:pPr>
              <a:buFont typeface="Arial" panose="020B0604020202020204" pitchFamily="34" charset="0"/>
              <a:buChar char="•"/>
            </a:pPr>
            <a:endParaRPr lang="en-US" sz="1700" dirty="0">
              <a:latin typeface="+mn-lt"/>
              <a:cs typeface="+mn-cs"/>
            </a:endParaRPr>
          </a:p>
        </p:txBody>
      </p:sp>
      <p:sp>
        <p:nvSpPr>
          <p:cNvPr id="4" name="Title 3">
            <a:extLst>
              <a:ext uri="{FF2B5EF4-FFF2-40B4-BE49-F238E27FC236}">
                <a16:creationId xmlns:a16="http://schemas.microsoft.com/office/drawing/2014/main" id="{ABC74361-2586-44E2-8C23-8EF58A8A5028}"/>
              </a:ext>
            </a:extLst>
          </p:cNvPr>
          <p:cNvSpPr>
            <a:spLocks noGrp="1"/>
          </p:cNvSpPr>
          <p:nvPr>
            <p:ph type="title"/>
          </p:nvPr>
        </p:nvSpPr>
        <p:spPr>
          <a:xfrm>
            <a:off x="709448" y="1913950"/>
            <a:ext cx="4204137" cy="1342754"/>
          </a:xfrm>
        </p:spPr>
        <p:txBody>
          <a:bodyPr vert="horz" lIns="91440" tIns="45720" rIns="91440" bIns="45720" rtlCol="0" anchor="ctr">
            <a:normAutofit/>
          </a:bodyPr>
          <a:lstStyle/>
          <a:p>
            <a:r>
              <a:rPr lang="en-US" dirty="0"/>
              <a:t>Collaborative Design-Build mindset </a:t>
            </a:r>
          </a:p>
        </p:txBody>
      </p:sp>
      <p:sp>
        <p:nvSpPr>
          <p:cNvPr id="9" name="Slide Number Placeholder 8">
            <a:extLst>
              <a:ext uri="{FF2B5EF4-FFF2-40B4-BE49-F238E27FC236}">
                <a16:creationId xmlns:a16="http://schemas.microsoft.com/office/drawing/2014/main" id="{214F06CB-30F7-40DA-855A-F458E0716B32}"/>
              </a:ext>
            </a:extLst>
          </p:cNvPr>
          <p:cNvSpPr>
            <a:spLocks noGrp="1"/>
          </p:cNvSpPr>
          <p:nvPr>
            <p:ph type="sldNum" sz="quarter" idx="4"/>
          </p:nvPr>
        </p:nvSpPr>
        <p:spPr>
          <a:xfrm>
            <a:off x="9126016" y="6160315"/>
            <a:ext cx="2844800" cy="476250"/>
          </a:xfrm>
        </p:spPr>
        <p:txBody>
          <a:bodyPr/>
          <a:lstStyle/>
          <a:p>
            <a:pPr>
              <a:defRPr/>
            </a:pPr>
            <a:fld id="{618A1F5F-6283-4733-8EC8-D763616B3426}" type="slidenum">
              <a:rPr lang="en-US" smtClean="0">
                <a:solidFill>
                  <a:schemeClr val="bg1"/>
                </a:solidFill>
              </a:rPr>
              <a:pPr>
                <a:defRPr/>
              </a:pPr>
              <a:t>15</a:t>
            </a:fld>
            <a:endParaRPr lang="en-US" dirty="0">
              <a:solidFill>
                <a:schemeClr val="bg1"/>
              </a:solidFill>
            </a:endParaRPr>
          </a:p>
        </p:txBody>
      </p:sp>
    </p:spTree>
    <p:extLst>
      <p:ext uri="{BB962C8B-B14F-4D97-AF65-F5344CB8AC3E}">
        <p14:creationId xmlns:p14="http://schemas.microsoft.com/office/powerpoint/2010/main" val="2312690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31486FB6-14CB-4A7B-B5BD-5617CC67BA51}"/>
              </a:ext>
            </a:extLst>
          </p:cNvPr>
          <p:cNvSpPr/>
          <p:nvPr/>
        </p:nvSpPr>
        <p:spPr bwMode="auto">
          <a:xfrm>
            <a:off x="0" y="4422774"/>
            <a:ext cx="12192000" cy="2435226"/>
          </a:xfrm>
          <a:prstGeom prst="rect">
            <a:avLst/>
          </a:prstGeom>
          <a:gradFill flip="none" rotWithShape="1">
            <a:gsLst>
              <a:gs pos="0">
                <a:srgbClr val="EAEAEA"/>
              </a:gs>
              <a:gs pos="100000">
                <a:srgbClr val="FFFFFF">
                  <a:alpha val="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prstClr val="black"/>
              </a:solidFill>
              <a:latin typeface="Times" charset="0"/>
            </a:endParaRPr>
          </a:p>
        </p:txBody>
      </p:sp>
      <p:sp>
        <p:nvSpPr>
          <p:cNvPr id="3" name="Title 2">
            <a:extLst>
              <a:ext uri="{FF2B5EF4-FFF2-40B4-BE49-F238E27FC236}">
                <a16:creationId xmlns:a16="http://schemas.microsoft.com/office/drawing/2014/main" id="{3ABC8222-D963-446C-A7AF-931BEA3282B3}"/>
              </a:ext>
            </a:extLst>
          </p:cNvPr>
          <p:cNvSpPr>
            <a:spLocks noGrp="1"/>
          </p:cNvSpPr>
          <p:nvPr>
            <p:ph type="title"/>
          </p:nvPr>
        </p:nvSpPr>
        <p:spPr/>
        <p:txBody>
          <a:bodyPr/>
          <a:lstStyle/>
          <a:p>
            <a:r>
              <a:rPr lang="en-US" dirty="0"/>
              <a:t>Get the right people on the bus!</a:t>
            </a:r>
          </a:p>
        </p:txBody>
      </p:sp>
      <p:sp>
        <p:nvSpPr>
          <p:cNvPr id="2" name="Slide Number Placeholder 1">
            <a:extLst>
              <a:ext uri="{FF2B5EF4-FFF2-40B4-BE49-F238E27FC236}">
                <a16:creationId xmlns:a16="http://schemas.microsoft.com/office/drawing/2014/main" id="{41801D8C-CDE1-4F5A-9605-8D773ED6CD9F}"/>
              </a:ext>
            </a:extLst>
          </p:cNvPr>
          <p:cNvSpPr>
            <a:spLocks noGrp="1"/>
          </p:cNvSpPr>
          <p:nvPr>
            <p:ph type="sldNum" sz="quarter" idx="4"/>
          </p:nvPr>
        </p:nvSpPr>
        <p:spPr/>
        <p:txBody>
          <a:bodyPr/>
          <a:lstStyle/>
          <a:p>
            <a:pPr>
              <a:defRPr/>
            </a:pPr>
            <a:fld id="{618A1F5F-6283-4733-8EC8-D763616B3426}" type="slidenum">
              <a:rPr lang="en-US" smtClean="0"/>
              <a:pPr>
                <a:defRPr/>
              </a:pPr>
              <a:t>16</a:t>
            </a:fld>
            <a:endParaRPr lang="en-US" dirty="0"/>
          </a:p>
        </p:txBody>
      </p:sp>
      <p:pic>
        <p:nvPicPr>
          <p:cNvPr id="6" name="Picture 5">
            <a:extLst>
              <a:ext uri="{FF2B5EF4-FFF2-40B4-BE49-F238E27FC236}">
                <a16:creationId xmlns:a16="http://schemas.microsoft.com/office/drawing/2014/main" id="{E6A5E3EA-F75A-4EB9-BF6C-14967768CE9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754048" y="1697325"/>
            <a:ext cx="6683904" cy="4411377"/>
          </a:xfrm>
          <a:prstGeom prst="rect">
            <a:avLst/>
          </a:prstGeom>
        </p:spPr>
      </p:pic>
      <p:sp>
        <p:nvSpPr>
          <p:cNvPr id="7" name="TextBox 6">
            <a:extLst>
              <a:ext uri="{FF2B5EF4-FFF2-40B4-BE49-F238E27FC236}">
                <a16:creationId xmlns:a16="http://schemas.microsoft.com/office/drawing/2014/main" id="{DBFC005E-3840-4619-A1BF-42392788912A}"/>
              </a:ext>
            </a:extLst>
          </p:cNvPr>
          <p:cNvSpPr txBox="1"/>
          <p:nvPr/>
        </p:nvSpPr>
        <p:spPr>
          <a:xfrm>
            <a:off x="4496801" y="7566273"/>
            <a:ext cx="5333333" cy="230832"/>
          </a:xfrm>
          <a:prstGeom prst="rect">
            <a:avLst/>
          </a:prstGeom>
          <a:noFill/>
        </p:spPr>
        <p:txBody>
          <a:bodyPr wrap="square" rtlCol="0">
            <a:spAutoFit/>
          </a:bodyPr>
          <a:lstStyle/>
          <a:p>
            <a:r>
              <a:rPr lang="en-US" sz="900">
                <a:hlinkClick r:id="rId4" tooltip="http://www.tebytib.com/gest_web/proto_Seccion.pl?rfID=28&amp;arefid=1088"/>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190336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rmAutofit/>
          </a:bodyPr>
          <a:lstStyle/>
          <a:p>
            <a:r>
              <a:rPr lang="en-US" dirty="0"/>
              <a:t>Operating and performing effectively in an integrated team</a:t>
            </a:r>
            <a:br>
              <a:rPr lang="en-US" dirty="0"/>
            </a:br>
            <a:r>
              <a:rPr lang="en-US" dirty="0"/>
              <a:t>is NOT automatic…</a:t>
            </a:r>
          </a:p>
          <a:p>
            <a:pPr lvl="1"/>
            <a:r>
              <a:rPr lang="en-US" u="sng" dirty="0"/>
              <a:t>and not for everyone</a:t>
            </a:r>
          </a:p>
          <a:p>
            <a:r>
              <a:rPr lang="en-US" dirty="0"/>
              <a:t>Not every architect, contractor, engineer, or Owner has what it takes</a:t>
            </a:r>
          </a:p>
          <a:p>
            <a:r>
              <a:rPr lang="en-US" dirty="0"/>
              <a:t>Effective design-build team members posses unique talents</a:t>
            </a:r>
          </a:p>
          <a:p>
            <a:endParaRPr lang="en-US" dirty="0"/>
          </a:p>
        </p:txBody>
      </p:sp>
      <p:sp>
        <p:nvSpPr>
          <p:cNvPr id="5" name="Title 4"/>
          <p:cNvSpPr>
            <a:spLocks noGrp="1"/>
          </p:cNvSpPr>
          <p:nvPr>
            <p:ph type="title"/>
          </p:nvPr>
        </p:nvSpPr>
        <p:spPr/>
        <p:txBody>
          <a:bodyPr/>
          <a:lstStyle/>
          <a:p>
            <a:r>
              <a:rPr lang="en-US" dirty="0"/>
              <a:t>Time to Face The Facts</a:t>
            </a:r>
          </a:p>
        </p:txBody>
      </p:sp>
      <p:sp>
        <p:nvSpPr>
          <p:cNvPr id="4" name="Slide Number Placeholder 3"/>
          <p:cNvSpPr>
            <a:spLocks noGrp="1"/>
          </p:cNvSpPr>
          <p:nvPr>
            <p:ph type="sldNum" sz="quarter" idx="4"/>
          </p:nvPr>
        </p:nvSpPr>
        <p:spPr/>
        <p:txBody>
          <a:bodyPr/>
          <a:lstStyle/>
          <a:p>
            <a:pPr>
              <a:defRPr/>
            </a:pPr>
            <a:fld id="{618A1F5F-6283-4733-8EC8-D763616B3426}" type="slidenum">
              <a:rPr lang="en-US" smtClean="0"/>
              <a:pPr>
                <a:defRPr/>
              </a:pPr>
              <a:t>17</a:t>
            </a:fld>
            <a:endParaRPr lang="en-US" dirty="0"/>
          </a:p>
        </p:txBody>
      </p:sp>
      <p:sp>
        <p:nvSpPr>
          <p:cNvPr id="2" name="Rectangle 1">
            <a:extLst>
              <a:ext uri="{FF2B5EF4-FFF2-40B4-BE49-F238E27FC236}">
                <a16:creationId xmlns:a16="http://schemas.microsoft.com/office/drawing/2014/main" id="{F401AE0B-0D64-4865-9F08-4D78C5ECECC1}"/>
              </a:ext>
            </a:extLst>
          </p:cNvPr>
          <p:cNvSpPr/>
          <p:nvPr/>
        </p:nvSpPr>
        <p:spPr>
          <a:xfrm>
            <a:off x="1092200" y="5922060"/>
            <a:ext cx="10007600" cy="461665"/>
          </a:xfrm>
          <a:prstGeom prst="rect">
            <a:avLst/>
          </a:prstGeom>
        </p:spPr>
        <p:txBody>
          <a:bodyPr wrap="square">
            <a:spAutoFit/>
          </a:bodyPr>
          <a:lstStyle/>
          <a:p>
            <a:pPr algn="ctr"/>
            <a:r>
              <a:rPr lang="en-US" sz="2400" b="1" dirty="0">
                <a:latin typeface="Calibri" panose="020F0502020204030204" pitchFamily="34" charset="0"/>
                <a:cs typeface="Calibri" panose="020F0502020204030204" pitchFamily="34" charset="0"/>
              </a:rPr>
              <a:t>“Just because you can read music doesn’t mean you can play jazz.” </a:t>
            </a:r>
          </a:p>
        </p:txBody>
      </p:sp>
      <p:pic>
        <p:nvPicPr>
          <p:cNvPr id="9" name="Content Placeholder 8">
            <a:extLst>
              <a:ext uri="{FF2B5EF4-FFF2-40B4-BE49-F238E27FC236}">
                <a16:creationId xmlns:a16="http://schemas.microsoft.com/office/drawing/2014/main" id="{DE5793F0-E0B1-46A0-8CFE-4CE2BA3FCFEC}"/>
              </a:ext>
            </a:extLst>
          </p:cNvPr>
          <p:cNvPicPr>
            <a:picLocks noGrp="1" noChangeAspect="1"/>
          </p:cNvPicPr>
          <p:nvPr>
            <p:ph sz="half" idx="2"/>
          </p:nvPr>
        </p:nvPicPr>
        <p:blipFill rotWithShape="1">
          <a:blip r:embed="rId3"/>
          <a:srcRect l="12605" r="7143"/>
          <a:stretch/>
        </p:blipFill>
        <p:spPr>
          <a:xfrm>
            <a:off x="6019800" y="2231571"/>
            <a:ext cx="5251619" cy="3271951"/>
          </a:xfrm>
          <a:prstGeom prst="rect">
            <a:avLst/>
          </a:prstGeom>
        </p:spPr>
      </p:pic>
    </p:spTree>
    <p:extLst>
      <p:ext uri="{BB962C8B-B14F-4D97-AF65-F5344CB8AC3E}">
        <p14:creationId xmlns:p14="http://schemas.microsoft.com/office/powerpoint/2010/main" val="761563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Rounded Corners 2"/>
          <p:cNvSpPr/>
          <p:nvPr/>
        </p:nvSpPr>
        <p:spPr>
          <a:xfrm>
            <a:off x="1354650" y="2738626"/>
            <a:ext cx="10120185" cy="2075935"/>
          </a:xfrm>
          <a:prstGeom prst="roundRect">
            <a:avLst/>
          </a:prstGeom>
          <a:solidFill>
            <a:schemeClr val="lt1">
              <a:alpha val="87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prstClr val="black"/>
              </a:solidFill>
              <a:latin typeface="Open Sans"/>
            </a:endParaRPr>
          </a:p>
        </p:txBody>
      </p:sp>
      <p:sp>
        <p:nvSpPr>
          <p:cNvPr id="11" name="TextBox 10"/>
          <p:cNvSpPr txBox="1"/>
          <p:nvPr/>
        </p:nvSpPr>
        <p:spPr>
          <a:xfrm>
            <a:off x="1882139" y="3299539"/>
            <a:ext cx="9293809" cy="954107"/>
          </a:xfrm>
          <a:prstGeom prst="rect">
            <a:avLst/>
          </a:prstGeom>
          <a:noFill/>
        </p:spPr>
        <p:txBody>
          <a:bodyPr wrap="square" rtlCol="0">
            <a:spAutoFit/>
          </a:bodyPr>
          <a:lstStyle/>
          <a:p>
            <a:pPr fontAlgn="base"/>
            <a:r>
              <a:rPr lang="en-US" sz="2800" dirty="0">
                <a:solidFill>
                  <a:prstClr val="black"/>
                </a:solidFill>
              </a:rPr>
              <a:t>“Get the right people on the bus, [and] Get the wrong people off the bus!”</a:t>
            </a:r>
            <a:endParaRPr lang="en-US" sz="2800" b="1" dirty="0">
              <a:latin typeface="Calibri Light" panose="020F0302020204030204" pitchFamily="34" charset="0"/>
              <a:ea typeface="Open Sans" panose="020B0606030504020204" pitchFamily="34" charset="0"/>
              <a:cs typeface="Calibri Light" panose="020F0302020204030204" pitchFamily="34" charset="0"/>
            </a:endParaRPr>
          </a:p>
        </p:txBody>
      </p:sp>
      <p:sp>
        <p:nvSpPr>
          <p:cNvPr id="2" name="Slide Number Placeholder 1"/>
          <p:cNvSpPr>
            <a:spLocks noGrp="1"/>
          </p:cNvSpPr>
          <p:nvPr>
            <p:ph type="sldNum" sz="quarter" idx="4"/>
          </p:nvPr>
        </p:nvSpPr>
        <p:spPr/>
        <p:txBody>
          <a:bodyPr/>
          <a:lstStyle/>
          <a:p>
            <a:pPr>
              <a:defRPr/>
            </a:pPr>
            <a:fld id="{618A1F5F-6283-4733-8EC8-D763616B3426}" type="slidenum">
              <a:rPr lang="en-US" smtClean="0"/>
              <a:pPr>
                <a:defRPr/>
              </a:pPr>
              <a:t>18</a:t>
            </a:fld>
            <a:endParaRPr lang="en-US" dirty="0"/>
          </a:p>
        </p:txBody>
      </p:sp>
      <p:sp>
        <p:nvSpPr>
          <p:cNvPr id="7" name="Rectangle 6">
            <a:extLst>
              <a:ext uri="{FF2B5EF4-FFF2-40B4-BE49-F238E27FC236}">
                <a16:creationId xmlns:a16="http://schemas.microsoft.com/office/drawing/2014/main" id="{5A22EF6A-F0E0-418C-A8E4-5D858F91DC0B}"/>
              </a:ext>
            </a:extLst>
          </p:cNvPr>
          <p:cNvSpPr/>
          <p:nvPr/>
        </p:nvSpPr>
        <p:spPr>
          <a:xfrm>
            <a:off x="3366742" y="3776592"/>
            <a:ext cx="6096000" cy="646331"/>
          </a:xfrm>
          <a:prstGeom prst="rect">
            <a:avLst/>
          </a:prstGeom>
        </p:spPr>
        <p:txBody>
          <a:bodyPr>
            <a:spAutoFit/>
          </a:bodyPr>
          <a:lstStyle/>
          <a:p>
            <a:pPr algn="r"/>
            <a:br>
              <a:rPr lang="en-US" dirty="0">
                <a:solidFill>
                  <a:prstClr val="black"/>
                </a:solidFill>
              </a:rPr>
            </a:br>
            <a:r>
              <a:rPr lang="en-US" dirty="0">
                <a:solidFill>
                  <a:prstClr val="black"/>
                </a:solidFill>
              </a:rPr>
              <a:t>~ Jim Collins, Good to Great</a:t>
            </a:r>
            <a:endParaRPr lang="en-US" dirty="0"/>
          </a:p>
        </p:txBody>
      </p:sp>
    </p:spTree>
    <p:extLst>
      <p:ext uri="{BB962C8B-B14F-4D97-AF65-F5344CB8AC3E}">
        <p14:creationId xmlns:p14="http://schemas.microsoft.com/office/powerpoint/2010/main" val="2468901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39BDCF2-1C2F-4D9E-9575-DFEAA1B73DB8}"/>
              </a:ext>
            </a:extLst>
          </p:cNvPr>
          <p:cNvSpPr>
            <a:spLocks noGrp="1"/>
          </p:cNvSpPr>
          <p:nvPr>
            <p:ph type="title"/>
          </p:nvPr>
        </p:nvSpPr>
        <p:spPr>
          <a:xfrm>
            <a:off x="0" y="485776"/>
            <a:ext cx="12192000" cy="666750"/>
          </a:xfrm>
        </p:spPr>
        <p:txBody>
          <a:bodyPr>
            <a:normAutofit/>
          </a:bodyPr>
          <a:lstStyle/>
          <a:p>
            <a:r>
              <a:rPr lang="en-US" dirty="0"/>
              <a:t>Undesirable traits For Team members</a:t>
            </a:r>
          </a:p>
        </p:txBody>
      </p:sp>
      <p:sp>
        <p:nvSpPr>
          <p:cNvPr id="3" name="Rectangle 2">
            <a:extLst>
              <a:ext uri="{FF2B5EF4-FFF2-40B4-BE49-F238E27FC236}">
                <a16:creationId xmlns:a16="http://schemas.microsoft.com/office/drawing/2014/main" id="{C12A47B1-9115-4512-8791-1D0AAF4C90C1}"/>
              </a:ext>
            </a:extLst>
          </p:cNvPr>
          <p:cNvSpPr/>
          <p:nvPr/>
        </p:nvSpPr>
        <p:spPr>
          <a:xfrm>
            <a:off x="1485900" y="1508263"/>
            <a:ext cx="9105900" cy="302400"/>
          </a:xfrm>
          <a:prstGeom prst="rect">
            <a:avLst/>
          </a:pr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 name="Freeform: Shape 3">
            <a:extLst>
              <a:ext uri="{FF2B5EF4-FFF2-40B4-BE49-F238E27FC236}">
                <a16:creationId xmlns:a16="http://schemas.microsoft.com/office/drawing/2014/main" id="{6A03012C-A72D-40EB-AB25-50F52D97669F}"/>
              </a:ext>
            </a:extLst>
          </p:cNvPr>
          <p:cNvSpPr/>
          <p:nvPr/>
        </p:nvSpPr>
        <p:spPr>
          <a:xfrm>
            <a:off x="1941195" y="1331143"/>
            <a:ext cx="6374130" cy="354240"/>
          </a:xfrm>
          <a:custGeom>
            <a:avLst/>
            <a:gdLst>
              <a:gd name="connsiteX0" fmla="*/ 0 w 6374130"/>
              <a:gd name="connsiteY0" fmla="*/ 59041 h 354240"/>
              <a:gd name="connsiteX1" fmla="*/ 59041 w 6374130"/>
              <a:gd name="connsiteY1" fmla="*/ 0 h 354240"/>
              <a:gd name="connsiteX2" fmla="*/ 6315089 w 6374130"/>
              <a:gd name="connsiteY2" fmla="*/ 0 h 354240"/>
              <a:gd name="connsiteX3" fmla="*/ 6374130 w 6374130"/>
              <a:gd name="connsiteY3" fmla="*/ 59041 h 354240"/>
              <a:gd name="connsiteX4" fmla="*/ 6374130 w 6374130"/>
              <a:gd name="connsiteY4" fmla="*/ 295199 h 354240"/>
              <a:gd name="connsiteX5" fmla="*/ 6315089 w 6374130"/>
              <a:gd name="connsiteY5" fmla="*/ 354240 h 354240"/>
              <a:gd name="connsiteX6" fmla="*/ 59041 w 6374130"/>
              <a:gd name="connsiteY6" fmla="*/ 354240 h 354240"/>
              <a:gd name="connsiteX7" fmla="*/ 0 w 6374130"/>
              <a:gd name="connsiteY7" fmla="*/ 295199 h 354240"/>
              <a:gd name="connsiteX8" fmla="*/ 0 w 6374130"/>
              <a:gd name="connsiteY8" fmla="*/ 59041 h 35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4130" h="354240">
                <a:moveTo>
                  <a:pt x="0" y="59041"/>
                </a:moveTo>
                <a:cubicBezTo>
                  <a:pt x="0" y="26434"/>
                  <a:pt x="26434" y="0"/>
                  <a:pt x="59041" y="0"/>
                </a:cubicBezTo>
                <a:lnTo>
                  <a:pt x="6315089" y="0"/>
                </a:lnTo>
                <a:cubicBezTo>
                  <a:pt x="6347696" y="0"/>
                  <a:pt x="6374130" y="26434"/>
                  <a:pt x="6374130" y="59041"/>
                </a:cubicBezTo>
                <a:lnTo>
                  <a:pt x="6374130" y="295199"/>
                </a:lnTo>
                <a:cubicBezTo>
                  <a:pt x="6374130" y="327806"/>
                  <a:pt x="6347696" y="354240"/>
                  <a:pt x="6315089" y="354240"/>
                </a:cubicBezTo>
                <a:lnTo>
                  <a:pt x="59041" y="354240"/>
                </a:lnTo>
                <a:cubicBezTo>
                  <a:pt x="26434" y="354240"/>
                  <a:pt x="0" y="327806"/>
                  <a:pt x="0" y="295199"/>
                </a:cubicBezTo>
                <a:lnTo>
                  <a:pt x="0" y="59041"/>
                </a:lnTo>
                <a:close/>
              </a:path>
            </a:pathLst>
          </a:custGeom>
          <a:solidFill>
            <a:schemeClr val="accent6">
              <a:lumMod val="50000"/>
            </a:schemeClr>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8220" tIns="17293" rIns="258220" bIns="17293"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Calibri Light" panose="020F0302020204030204" pitchFamily="34" charset="0"/>
                <a:cs typeface="Calibri Light" panose="020F0302020204030204" pitchFamily="34" charset="0"/>
              </a:rPr>
              <a:t>Judgmental and criticizes</a:t>
            </a:r>
          </a:p>
        </p:txBody>
      </p:sp>
      <p:sp>
        <p:nvSpPr>
          <p:cNvPr id="5" name="Rectangle 4">
            <a:extLst>
              <a:ext uri="{FF2B5EF4-FFF2-40B4-BE49-F238E27FC236}">
                <a16:creationId xmlns:a16="http://schemas.microsoft.com/office/drawing/2014/main" id="{33A56AF9-1E08-4DA6-B088-7AB834912117}"/>
              </a:ext>
            </a:extLst>
          </p:cNvPr>
          <p:cNvSpPr/>
          <p:nvPr/>
        </p:nvSpPr>
        <p:spPr>
          <a:xfrm>
            <a:off x="1485900" y="2052583"/>
            <a:ext cx="9105900" cy="302400"/>
          </a:xfrm>
          <a:prstGeom prst="rect">
            <a:avLst/>
          </a:prstGeom>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Freeform: Shape 5">
            <a:extLst>
              <a:ext uri="{FF2B5EF4-FFF2-40B4-BE49-F238E27FC236}">
                <a16:creationId xmlns:a16="http://schemas.microsoft.com/office/drawing/2014/main" id="{73EB7586-9CFE-4E63-84D1-DC61F3CDBA85}"/>
              </a:ext>
            </a:extLst>
          </p:cNvPr>
          <p:cNvSpPr/>
          <p:nvPr/>
        </p:nvSpPr>
        <p:spPr>
          <a:xfrm>
            <a:off x="1941195" y="1875463"/>
            <a:ext cx="6374130" cy="354240"/>
          </a:xfrm>
          <a:custGeom>
            <a:avLst/>
            <a:gdLst>
              <a:gd name="connsiteX0" fmla="*/ 0 w 6374130"/>
              <a:gd name="connsiteY0" fmla="*/ 59041 h 354240"/>
              <a:gd name="connsiteX1" fmla="*/ 59041 w 6374130"/>
              <a:gd name="connsiteY1" fmla="*/ 0 h 354240"/>
              <a:gd name="connsiteX2" fmla="*/ 6315089 w 6374130"/>
              <a:gd name="connsiteY2" fmla="*/ 0 h 354240"/>
              <a:gd name="connsiteX3" fmla="*/ 6374130 w 6374130"/>
              <a:gd name="connsiteY3" fmla="*/ 59041 h 354240"/>
              <a:gd name="connsiteX4" fmla="*/ 6374130 w 6374130"/>
              <a:gd name="connsiteY4" fmla="*/ 295199 h 354240"/>
              <a:gd name="connsiteX5" fmla="*/ 6315089 w 6374130"/>
              <a:gd name="connsiteY5" fmla="*/ 354240 h 354240"/>
              <a:gd name="connsiteX6" fmla="*/ 59041 w 6374130"/>
              <a:gd name="connsiteY6" fmla="*/ 354240 h 354240"/>
              <a:gd name="connsiteX7" fmla="*/ 0 w 6374130"/>
              <a:gd name="connsiteY7" fmla="*/ 295199 h 354240"/>
              <a:gd name="connsiteX8" fmla="*/ 0 w 6374130"/>
              <a:gd name="connsiteY8" fmla="*/ 59041 h 35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4130" h="354240">
                <a:moveTo>
                  <a:pt x="0" y="59041"/>
                </a:moveTo>
                <a:cubicBezTo>
                  <a:pt x="0" y="26434"/>
                  <a:pt x="26434" y="0"/>
                  <a:pt x="59041" y="0"/>
                </a:cubicBezTo>
                <a:lnTo>
                  <a:pt x="6315089" y="0"/>
                </a:lnTo>
                <a:cubicBezTo>
                  <a:pt x="6347696" y="0"/>
                  <a:pt x="6374130" y="26434"/>
                  <a:pt x="6374130" y="59041"/>
                </a:cubicBezTo>
                <a:lnTo>
                  <a:pt x="6374130" y="295199"/>
                </a:lnTo>
                <a:cubicBezTo>
                  <a:pt x="6374130" y="327806"/>
                  <a:pt x="6347696" y="354240"/>
                  <a:pt x="6315089" y="354240"/>
                </a:cubicBezTo>
                <a:lnTo>
                  <a:pt x="59041" y="354240"/>
                </a:lnTo>
                <a:cubicBezTo>
                  <a:pt x="26434" y="354240"/>
                  <a:pt x="0" y="327806"/>
                  <a:pt x="0" y="295199"/>
                </a:cubicBezTo>
                <a:lnTo>
                  <a:pt x="0" y="59041"/>
                </a:lnTo>
                <a:close/>
              </a:path>
            </a:pathLst>
          </a:custGeom>
          <a:solidFill>
            <a:schemeClr val="accent6">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8220" tIns="17293" rIns="258220" bIns="17293"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Calibri Light" panose="020F0302020204030204" pitchFamily="34" charset="0"/>
                <a:cs typeface="Calibri Light" panose="020F0302020204030204" pitchFamily="34" charset="0"/>
              </a:rPr>
              <a:t>Reactive and automatic</a:t>
            </a:r>
          </a:p>
        </p:txBody>
      </p:sp>
      <p:sp>
        <p:nvSpPr>
          <p:cNvPr id="9" name="Rectangle 8">
            <a:extLst>
              <a:ext uri="{FF2B5EF4-FFF2-40B4-BE49-F238E27FC236}">
                <a16:creationId xmlns:a16="http://schemas.microsoft.com/office/drawing/2014/main" id="{C5D04FA1-3C4E-41C6-8148-A00DB47861D5}"/>
              </a:ext>
            </a:extLst>
          </p:cNvPr>
          <p:cNvSpPr/>
          <p:nvPr/>
        </p:nvSpPr>
        <p:spPr>
          <a:xfrm>
            <a:off x="1485900" y="2596903"/>
            <a:ext cx="9105900" cy="302400"/>
          </a:xfrm>
          <a:prstGeom prst="rect">
            <a:avLst/>
          </a:prstGeom>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Freeform: Shape 10">
            <a:extLst>
              <a:ext uri="{FF2B5EF4-FFF2-40B4-BE49-F238E27FC236}">
                <a16:creationId xmlns:a16="http://schemas.microsoft.com/office/drawing/2014/main" id="{9BB91533-6FDC-474C-83B6-6EC91D1DCFCF}"/>
              </a:ext>
            </a:extLst>
          </p:cNvPr>
          <p:cNvSpPr/>
          <p:nvPr/>
        </p:nvSpPr>
        <p:spPr>
          <a:xfrm>
            <a:off x="1941195" y="2419783"/>
            <a:ext cx="6374130" cy="354240"/>
          </a:xfrm>
          <a:custGeom>
            <a:avLst/>
            <a:gdLst>
              <a:gd name="connsiteX0" fmla="*/ 0 w 6374130"/>
              <a:gd name="connsiteY0" fmla="*/ 59041 h 354240"/>
              <a:gd name="connsiteX1" fmla="*/ 59041 w 6374130"/>
              <a:gd name="connsiteY1" fmla="*/ 0 h 354240"/>
              <a:gd name="connsiteX2" fmla="*/ 6315089 w 6374130"/>
              <a:gd name="connsiteY2" fmla="*/ 0 h 354240"/>
              <a:gd name="connsiteX3" fmla="*/ 6374130 w 6374130"/>
              <a:gd name="connsiteY3" fmla="*/ 59041 h 354240"/>
              <a:gd name="connsiteX4" fmla="*/ 6374130 w 6374130"/>
              <a:gd name="connsiteY4" fmla="*/ 295199 h 354240"/>
              <a:gd name="connsiteX5" fmla="*/ 6315089 w 6374130"/>
              <a:gd name="connsiteY5" fmla="*/ 354240 h 354240"/>
              <a:gd name="connsiteX6" fmla="*/ 59041 w 6374130"/>
              <a:gd name="connsiteY6" fmla="*/ 354240 h 354240"/>
              <a:gd name="connsiteX7" fmla="*/ 0 w 6374130"/>
              <a:gd name="connsiteY7" fmla="*/ 295199 h 354240"/>
              <a:gd name="connsiteX8" fmla="*/ 0 w 6374130"/>
              <a:gd name="connsiteY8" fmla="*/ 59041 h 35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4130" h="354240">
                <a:moveTo>
                  <a:pt x="0" y="59041"/>
                </a:moveTo>
                <a:cubicBezTo>
                  <a:pt x="0" y="26434"/>
                  <a:pt x="26434" y="0"/>
                  <a:pt x="59041" y="0"/>
                </a:cubicBezTo>
                <a:lnTo>
                  <a:pt x="6315089" y="0"/>
                </a:lnTo>
                <a:cubicBezTo>
                  <a:pt x="6347696" y="0"/>
                  <a:pt x="6374130" y="26434"/>
                  <a:pt x="6374130" y="59041"/>
                </a:cubicBezTo>
                <a:lnTo>
                  <a:pt x="6374130" y="295199"/>
                </a:lnTo>
                <a:cubicBezTo>
                  <a:pt x="6374130" y="327806"/>
                  <a:pt x="6347696" y="354240"/>
                  <a:pt x="6315089" y="354240"/>
                </a:cubicBezTo>
                <a:lnTo>
                  <a:pt x="59041" y="354240"/>
                </a:lnTo>
                <a:cubicBezTo>
                  <a:pt x="26434" y="354240"/>
                  <a:pt x="0" y="327806"/>
                  <a:pt x="0" y="295199"/>
                </a:cubicBezTo>
                <a:lnTo>
                  <a:pt x="0" y="59041"/>
                </a:lnTo>
                <a:close/>
              </a:path>
            </a:pathLst>
          </a:custGeom>
          <a:solidFill>
            <a:schemeClr val="accent6">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8220" tIns="17293" rIns="258220" bIns="17293"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Calibri Light" panose="020F0302020204030204" pitchFamily="34" charset="0"/>
                <a:cs typeface="Calibri Light" panose="020F0302020204030204" pitchFamily="34" charset="0"/>
              </a:rPr>
              <a:t>Knows it already</a:t>
            </a:r>
          </a:p>
        </p:txBody>
      </p:sp>
      <p:sp>
        <p:nvSpPr>
          <p:cNvPr id="12" name="Rectangle 11">
            <a:extLst>
              <a:ext uri="{FF2B5EF4-FFF2-40B4-BE49-F238E27FC236}">
                <a16:creationId xmlns:a16="http://schemas.microsoft.com/office/drawing/2014/main" id="{D306152F-02D7-41BB-9C05-33684C32848E}"/>
              </a:ext>
            </a:extLst>
          </p:cNvPr>
          <p:cNvSpPr/>
          <p:nvPr/>
        </p:nvSpPr>
        <p:spPr>
          <a:xfrm>
            <a:off x="1485900" y="3141223"/>
            <a:ext cx="9105900" cy="302400"/>
          </a:xfrm>
          <a:prstGeom prst="rect">
            <a:avLst/>
          </a:prstGeom>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Freeform: Shape 12">
            <a:extLst>
              <a:ext uri="{FF2B5EF4-FFF2-40B4-BE49-F238E27FC236}">
                <a16:creationId xmlns:a16="http://schemas.microsoft.com/office/drawing/2014/main" id="{4F679144-16E0-4C18-8891-9E1129A9061D}"/>
              </a:ext>
            </a:extLst>
          </p:cNvPr>
          <p:cNvSpPr/>
          <p:nvPr/>
        </p:nvSpPr>
        <p:spPr>
          <a:xfrm>
            <a:off x="1941195" y="2964103"/>
            <a:ext cx="6374130" cy="354240"/>
          </a:xfrm>
          <a:custGeom>
            <a:avLst/>
            <a:gdLst>
              <a:gd name="connsiteX0" fmla="*/ 0 w 6374130"/>
              <a:gd name="connsiteY0" fmla="*/ 59041 h 354240"/>
              <a:gd name="connsiteX1" fmla="*/ 59041 w 6374130"/>
              <a:gd name="connsiteY1" fmla="*/ 0 h 354240"/>
              <a:gd name="connsiteX2" fmla="*/ 6315089 w 6374130"/>
              <a:gd name="connsiteY2" fmla="*/ 0 h 354240"/>
              <a:gd name="connsiteX3" fmla="*/ 6374130 w 6374130"/>
              <a:gd name="connsiteY3" fmla="*/ 59041 h 354240"/>
              <a:gd name="connsiteX4" fmla="*/ 6374130 w 6374130"/>
              <a:gd name="connsiteY4" fmla="*/ 295199 h 354240"/>
              <a:gd name="connsiteX5" fmla="*/ 6315089 w 6374130"/>
              <a:gd name="connsiteY5" fmla="*/ 354240 h 354240"/>
              <a:gd name="connsiteX6" fmla="*/ 59041 w 6374130"/>
              <a:gd name="connsiteY6" fmla="*/ 354240 h 354240"/>
              <a:gd name="connsiteX7" fmla="*/ 0 w 6374130"/>
              <a:gd name="connsiteY7" fmla="*/ 295199 h 354240"/>
              <a:gd name="connsiteX8" fmla="*/ 0 w 6374130"/>
              <a:gd name="connsiteY8" fmla="*/ 59041 h 35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4130" h="354240">
                <a:moveTo>
                  <a:pt x="0" y="59041"/>
                </a:moveTo>
                <a:cubicBezTo>
                  <a:pt x="0" y="26434"/>
                  <a:pt x="26434" y="0"/>
                  <a:pt x="59041" y="0"/>
                </a:cubicBezTo>
                <a:lnTo>
                  <a:pt x="6315089" y="0"/>
                </a:lnTo>
                <a:cubicBezTo>
                  <a:pt x="6347696" y="0"/>
                  <a:pt x="6374130" y="26434"/>
                  <a:pt x="6374130" y="59041"/>
                </a:cubicBezTo>
                <a:lnTo>
                  <a:pt x="6374130" y="295199"/>
                </a:lnTo>
                <a:cubicBezTo>
                  <a:pt x="6374130" y="327806"/>
                  <a:pt x="6347696" y="354240"/>
                  <a:pt x="6315089" y="354240"/>
                </a:cubicBezTo>
                <a:lnTo>
                  <a:pt x="59041" y="354240"/>
                </a:lnTo>
                <a:cubicBezTo>
                  <a:pt x="26434" y="354240"/>
                  <a:pt x="0" y="327806"/>
                  <a:pt x="0" y="295199"/>
                </a:cubicBezTo>
                <a:lnTo>
                  <a:pt x="0" y="59041"/>
                </a:lnTo>
                <a:close/>
              </a:path>
            </a:pathLst>
          </a:custGeom>
          <a:solidFill>
            <a:schemeClr val="accent6">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8220" tIns="17293" rIns="258220" bIns="17293"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Calibri Light" panose="020F0302020204030204" pitchFamily="34" charset="0"/>
                <a:cs typeface="Calibri Light" panose="020F0302020204030204" pitchFamily="34" charset="0"/>
              </a:rPr>
              <a:t>Either/Or thinking</a:t>
            </a:r>
          </a:p>
        </p:txBody>
      </p:sp>
      <p:sp>
        <p:nvSpPr>
          <p:cNvPr id="14" name="Rectangle 13">
            <a:extLst>
              <a:ext uri="{FF2B5EF4-FFF2-40B4-BE49-F238E27FC236}">
                <a16:creationId xmlns:a16="http://schemas.microsoft.com/office/drawing/2014/main" id="{178AD41A-3AC8-4095-BFDF-A992887E9B86}"/>
              </a:ext>
            </a:extLst>
          </p:cNvPr>
          <p:cNvSpPr/>
          <p:nvPr/>
        </p:nvSpPr>
        <p:spPr>
          <a:xfrm>
            <a:off x="1485900" y="3685543"/>
            <a:ext cx="9105900" cy="302400"/>
          </a:xfrm>
          <a:prstGeom prst="rect">
            <a:avLst/>
          </a:prstGeom>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Freeform: Shape 14">
            <a:extLst>
              <a:ext uri="{FF2B5EF4-FFF2-40B4-BE49-F238E27FC236}">
                <a16:creationId xmlns:a16="http://schemas.microsoft.com/office/drawing/2014/main" id="{21ECCE48-C04B-4769-9ED3-F7128672225E}"/>
              </a:ext>
            </a:extLst>
          </p:cNvPr>
          <p:cNvSpPr/>
          <p:nvPr/>
        </p:nvSpPr>
        <p:spPr>
          <a:xfrm>
            <a:off x="1941195" y="3508423"/>
            <a:ext cx="6374130" cy="354240"/>
          </a:xfrm>
          <a:custGeom>
            <a:avLst/>
            <a:gdLst>
              <a:gd name="connsiteX0" fmla="*/ 0 w 6374130"/>
              <a:gd name="connsiteY0" fmla="*/ 59041 h 354240"/>
              <a:gd name="connsiteX1" fmla="*/ 59041 w 6374130"/>
              <a:gd name="connsiteY1" fmla="*/ 0 h 354240"/>
              <a:gd name="connsiteX2" fmla="*/ 6315089 w 6374130"/>
              <a:gd name="connsiteY2" fmla="*/ 0 h 354240"/>
              <a:gd name="connsiteX3" fmla="*/ 6374130 w 6374130"/>
              <a:gd name="connsiteY3" fmla="*/ 59041 h 354240"/>
              <a:gd name="connsiteX4" fmla="*/ 6374130 w 6374130"/>
              <a:gd name="connsiteY4" fmla="*/ 295199 h 354240"/>
              <a:gd name="connsiteX5" fmla="*/ 6315089 w 6374130"/>
              <a:gd name="connsiteY5" fmla="*/ 354240 h 354240"/>
              <a:gd name="connsiteX6" fmla="*/ 59041 w 6374130"/>
              <a:gd name="connsiteY6" fmla="*/ 354240 h 354240"/>
              <a:gd name="connsiteX7" fmla="*/ 0 w 6374130"/>
              <a:gd name="connsiteY7" fmla="*/ 295199 h 354240"/>
              <a:gd name="connsiteX8" fmla="*/ 0 w 6374130"/>
              <a:gd name="connsiteY8" fmla="*/ 59041 h 35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4130" h="354240">
                <a:moveTo>
                  <a:pt x="0" y="59041"/>
                </a:moveTo>
                <a:cubicBezTo>
                  <a:pt x="0" y="26434"/>
                  <a:pt x="26434" y="0"/>
                  <a:pt x="59041" y="0"/>
                </a:cubicBezTo>
                <a:lnTo>
                  <a:pt x="6315089" y="0"/>
                </a:lnTo>
                <a:cubicBezTo>
                  <a:pt x="6347696" y="0"/>
                  <a:pt x="6374130" y="26434"/>
                  <a:pt x="6374130" y="59041"/>
                </a:cubicBezTo>
                <a:lnTo>
                  <a:pt x="6374130" y="295199"/>
                </a:lnTo>
                <a:cubicBezTo>
                  <a:pt x="6374130" y="327806"/>
                  <a:pt x="6347696" y="354240"/>
                  <a:pt x="6315089" y="354240"/>
                </a:cubicBezTo>
                <a:lnTo>
                  <a:pt x="59041" y="354240"/>
                </a:lnTo>
                <a:cubicBezTo>
                  <a:pt x="26434" y="354240"/>
                  <a:pt x="0" y="327806"/>
                  <a:pt x="0" y="295199"/>
                </a:cubicBezTo>
                <a:lnTo>
                  <a:pt x="0" y="59041"/>
                </a:lnTo>
                <a:close/>
              </a:path>
            </a:pathLst>
          </a:custGeom>
          <a:solidFill>
            <a:schemeClr val="accent6">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8220" tIns="17293" rIns="258220" bIns="17293"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Calibri Light" panose="020F0302020204030204" pitchFamily="34" charset="0"/>
                <a:cs typeface="Calibri Light" panose="020F0302020204030204" pitchFamily="34" charset="0"/>
              </a:rPr>
              <a:t>Inflexible and Rigid</a:t>
            </a:r>
          </a:p>
        </p:txBody>
      </p:sp>
      <p:sp>
        <p:nvSpPr>
          <p:cNvPr id="16" name="Rectangle 15">
            <a:extLst>
              <a:ext uri="{FF2B5EF4-FFF2-40B4-BE49-F238E27FC236}">
                <a16:creationId xmlns:a16="http://schemas.microsoft.com/office/drawing/2014/main" id="{88F32997-7A59-4404-837A-E558017C1CDF}"/>
              </a:ext>
            </a:extLst>
          </p:cNvPr>
          <p:cNvSpPr/>
          <p:nvPr/>
        </p:nvSpPr>
        <p:spPr>
          <a:xfrm>
            <a:off x="1485900" y="4229863"/>
            <a:ext cx="9105900" cy="302400"/>
          </a:xfrm>
          <a:prstGeom prst="rect">
            <a:avLst/>
          </a:pr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Freeform: Shape 16">
            <a:extLst>
              <a:ext uri="{FF2B5EF4-FFF2-40B4-BE49-F238E27FC236}">
                <a16:creationId xmlns:a16="http://schemas.microsoft.com/office/drawing/2014/main" id="{693D87C0-2C42-4508-B285-626942FD8EA4}"/>
              </a:ext>
            </a:extLst>
          </p:cNvPr>
          <p:cNvSpPr/>
          <p:nvPr/>
        </p:nvSpPr>
        <p:spPr>
          <a:xfrm>
            <a:off x="1941195" y="4052743"/>
            <a:ext cx="6374130" cy="354240"/>
          </a:xfrm>
          <a:custGeom>
            <a:avLst/>
            <a:gdLst>
              <a:gd name="connsiteX0" fmla="*/ 0 w 6374130"/>
              <a:gd name="connsiteY0" fmla="*/ 59041 h 354240"/>
              <a:gd name="connsiteX1" fmla="*/ 59041 w 6374130"/>
              <a:gd name="connsiteY1" fmla="*/ 0 h 354240"/>
              <a:gd name="connsiteX2" fmla="*/ 6315089 w 6374130"/>
              <a:gd name="connsiteY2" fmla="*/ 0 h 354240"/>
              <a:gd name="connsiteX3" fmla="*/ 6374130 w 6374130"/>
              <a:gd name="connsiteY3" fmla="*/ 59041 h 354240"/>
              <a:gd name="connsiteX4" fmla="*/ 6374130 w 6374130"/>
              <a:gd name="connsiteY4" fmla="*/ 295199 h 354240"/>
              <a:gd name="connsiteX5" fmla="*/ 6315089 w 6374130"/>
              <a:gd name="connsiteY5" fmla="*/ 354240 h 354240"/>
              <a:gd name="connsiteX6" fmla="*/ 59041 w 6374130"/>
              <a:gd name="connsiteY6" fmla="*/ 354240 h 354240"/>
              <a:gd name="connsiteX7" fmla="*/ 0 w 6374130"/>
              <a:gd name="connsiteY7" fmla="*/ 295199 h 354240"/>
              <a:gd name="connsiteX8" fmla="*/ 0 w 6374130"/>
              <a:gd name="connsiteY8" fmla="*/ 59041 h 35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4130" h="354240">
                <a:moveTo>
                  <a:pt x="0" y="59041"/>
                </a:moveTo>
                <a:cubicBezTo>
                  <a:pt x="0" y="26434"/>
                  <a:pt x="26434" y="0"/>
                  <a:pt x="59041" y="0"/>
                </a:cubicBezTo>
                <a:lnTo>
                  <a:pt x="6315089" y="0"/>
                </a:lnTo>
                <a:cubicBezTo>
                  <a:pt x="6347696" y="0"/>
                  <a:pt x="6374130" y="26434"/>
                  <a:pt x="6374130" y="59041"/>
                </a:cubicBezTo>
                <a:lnTo>
                  <a:pt x="6374130" y="295199"/>
                </a:lnTo>
                <a:cubicBezTo>
                  <a:pt x="6374130" y="327806"/>
                  <a:pt x="6347696" y="354240"/>
                  <a:pt x="6315089" y="354240"/>
                </a:cubicBezTo>
                <a:lnTo>
                  <a:pt x="59041" y="354240"/>
                </a:lnTo>
                <a:cubicBezTo>
                  <a:pt x="26434" y="354240"/>
                  <a:pt x="0" y="327806"/>
                  <a:pt x="0" y="295199"/>
                </a:cubicBezTo>
                <a:lnTo>
                  <a:pt x="0" y="59041"/>
                </a:lnTo>
                <a:close/>
              </a:path>
            </a:pathLst>
          </a:custGeom>
          <a:solidFill>
            <a:schemeClr val="accent6">
              <a:lumMod val="50000"/>
            </a:schemeClr>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8220" tIns="17293" rIns="258220" bIns="17293" numCol="1" spcCol="1270" anchor="ctr" anchorCtr="0">
            <a:noAutofit/>
          </a:bodyPr>
          <a:lstStyle/>
          <a:p>
            <a:pPr marL="0" lvl="0" indent="0" algn="l" defTabSz="1244600">
              <a:lnSpc>
                <a:spcPct val="90000"/>
              </a:lnSpc>
              <a:spcBef>
                <a:spcPct val="0"/>
              </a:spcBef>
              <a:spcAft>
                <a:spcPct val="35000"/>
              </a:spcAft>
              <a:buFont typeface="Wingdings" panose="05000000000000000000" pitchFamily="2" charset="2"/>
              <a:buNone/>
            </a:pPr>
            <a:r>
              <a:rPr lang="en-US" sz="2800" kern="1200" dirty="0">
                <a:latin typeface="Calibri Light" panose="020F0302020204030204" pitchFamily="34" charset="0"/>
                <a:cs typeface="Calibri Light" panose="020F0302020204030204" pitchFamily="34" charset="0"/>
              </a:rPr>
              <a:t>Own point of view only</a:t>
            </a:r>
          </a:p>
        </p:txBody>
      </p:sp>
      <p:sp>
        <p:nvSpPr>
          <p:cNvPr id="18" name="Rectangle 17">
            <a:extLst>
              <a:ext uri="{FF2B5EF4-FFF2-40B4-BE49-F238E27FC236}">
                <a16:creationId xmlns:a16="http://schemas.microsoft.com/office/drawing/2014/main" id="{4045240B-6751-4DAE-9857-B7E96F730AC8}"/>
              </a:ext>
            </a:extLst>
          </p:cNvPr>
          <p:cNvSpPr/>
          <p:nvPr/>
        </p:nvSpPr>
        <p:spPr>
          <a:xfrm>
            <a:off x="1485900" y="4774183"/>
            <a:ext cx="9105900" cy="302400"/>
          </a:xfrm>
          <a:prstGeom prst="rect">
            <a:avLst/>
          </a:prstGeom>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Freeform: Shape 18">
            <a:extLst>
              <a:ext uri="{FF2B5EF4-FFF2-40B4-BE49-F238E27FC236}">
                <a16:creationId xmlns:a16="http://schemas.microsoft.com/office/drawing/2014/main" id="{3901C64D-0260-491E-8C55-2F537A1A5576}"/>
              </a:ext>
            </a:extLst>
          </p:cNvPr>
          <p:cNvSpPr/>
          <p:nvPr/>
        </p:nvSpPr>
        <p:spPr>
          <a:xfrm>
            <a:off x="1941195" y="4597063"/>
            <a:ext cx="6374130" cy="354240"/>
          </a:xfrm>
          <a:custGeom>
            <a:avLst/>
            <a:gdLst>
              <a:gd name="connsiteX0" fmla="*/ 0 w 6374130"/>
              <a:gd name="connsiteY0" fmla="*/ 59041 h 354240"/>
              <a:gd name="connsiteX1" fmla="*/ 59041 w 6374130"/>
              <a:gd name="connsiteY1" fmla="*/ 0 h 354240"/>
              <a:gd name="connsiteX2" fmla="*/ 6315089 w 6374130"/>
              <a:gd name="connsiteY2" fmla="*/ 0 h 354240"/>
              <a:gd name="connsiteX3" fmla="*/ 6374130 w 6374130"/>
              <a:gd name="connsiteY3" fmla="*/ 59041 h 354240"/>
              <a:gd name="connsiteX4" fmla="*/ 6374130 w 6374130"/>
              <a:gd name="connsiteY4" fmla="*/ 295199 h 354240"/>
              <a:gd name="connsiteX5" fmla="*/ 6315089 w 6374130"/>
              <a:gd name="connsiteY5" fmla="*/ 354240 h 354240"/>
              <a:gd name="connsiteX6" fmla="*/ 59041 w 6374130"/>
              <a:gd name="connsiteY6" fmla="*/ 354240 h 354240"/>
              <a:gd name="connsiteX7" fmla="*/ 0 w 6374130"/>
              <a:gd name="connsiteY7" fmla="*/ 295199 h 354240"/>
              <a:gd name="connsiteX8" fmla="*/ 0 w 6374130"/>
              <a:gd name="connsiteY8" fmla="*/ 59041 h 35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4130" h="354240">
                <a:moveTo>
                  <a:pt x="0" y="59041"/>
                </a:moveTo>
                <a:cubicBezTo>
                  <a:pt x="0" y="26434"/>
                  <a:pt x="26434" y="0"/>
                  <a:pt x="59041" y="0"/>
                </a:cubicBezTo>
                <a:lnTo>
                  <a:pt x="6315089" y="0"/>
                </a:lnTo>
                <a:cubicBezTo>
                  <a:pt x="6347696" y="0"/>
                  <a:pt x="6374130" y="26434"/>
                  <a:pt x="6374130" y="59041"/>
                </a:cubicBezTo>
                <a:lnTo>
                  <a:pt x="6374130" y="295199"/>
                </a:lnTo>
                <a:cubicBezTo>
                  <a:pt x="6374130" y="327806"/>
                  <a:pt x="6347696" y="354240"/>
                  <a:pt x="6315089" y="354240"/>
                </a:cubicBezTo>
                <a:lnTo>
                  <a:pt x="59041" y="354240"/>
                </a:lnTo>
                <a:cubicBezTo>
                  <a:pt x="26434" y="354240"/>
                  <a:pt x="0" y="327806"/>
                  <a:pt x="0" y="295199"/>
                </a:cubicBezTo>
                <a:lnTo>
                  <a:pt x="0" y="59041"/>
                </a:lnTo>
                <a:close/>
              </a:path>
            </a:pathLst>
          </a:custGeom>
          <a:solidFill>
            <a:schemeClr val="accent6">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8220" tIns="17293" rIns="258220" bIns="17293"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Calibri Light" panose="020F0302020204030204" pitchFamily="34" charset="0"/>
                <a:cs typeface="Calibri Light" panose="020F0302020204030204" pitchFamily="34" charset="0"/>
              </a:rPr>
              <a:t>Intolerant of others</a:t>
            </a:r>
          </a:p>
        </p:txBody>
      </p:sp>
      <p:sp>
        <p:nvSpPr>
          <p:cNvPr id="20" name="Rectangle 19">
            <a:extLst>
              <a:ext uri="{FF2B5EF4-FFF2-40B4-BE49-F238E27FC236}">
                <a16:creationId xmlns:a16="http://schemas.microsoft.com/office/drawing/2014/main" id="{2F2806CB-9276-4BA4-A4C8-7EA4187B0D0C}"/>
              </a:ext>
            </a:extLst>
          </p:cNvPr>
          <p:cNvSpPr/>
          <p:nvPr/>
        </p:nvSpPr>
        <p:spPr>
          <a:xfrm>
            <a:off x="1485900" y="5318503"/>
            <a:ext cx="9105900" cy="302400"/>
          </a:xfrm>
          <a:prstGeom prst="rect">
            <a:avLst/>
          </a:prstGeom>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Freeform: Shape 20">
            <a:extLst>
              <a:ext uri="{FF2B5EF4-FFF2-40B4-BE49-F238E27FC236}">
                <a16:creationId xmlns:a16="http://schemas.microsoft.com/office/drawing/2014/main" id="{DDB3151C-7884-41A2-8E02-FBC3CD5BAB67}"/>
              </a:ext>
            </a:extLst>
          </p:cNvPr>
          <p:cNvSpPr/>
          <p:nvPr/>
        </p:nvSpPr>
        <p:spPr>
          <a:xfrm>
            <a:off x="1941195" y="5141383"/>
            <a:ext cx="6374130" cy="354240"/>
          </a:xfrm>
          <a:custGeom>
            <a:avLst/>
            <a:gdLst>
              <a:gd name="connsiteX0" fmla="*/ 0 w 6374130"/>
              <a:gd name="connsiteY0" fmla="*/ 59041 h 354240"/>
              <a:gd name="connsiteX1" fmla="*/ 59041 w 6374130"/>
              <a:gd name="connsiteY1" fmla="*/ 0 h 354240"/>
              <a:gd name="connsiteX2" fmla="*/ 6315089 w 6374130"/>
              <a:gd name="connsiteY2" fmla="*/ 0 h 354240"/>
              <a:gd name="connsiteX3" fmla="*/ 6374130 w 6374130"/>
              <a:gd name="connsiteY3" fmla="*/ 59041 h 354240"/>
              <a:gd name="connsiteX4" fmla="*/ 6374130 w 6374130"/>
              <a:gd name="connsiteY4" fmla="*/ 295199 h 354240"/>
              <a:gd name="connsiteX5" fmla="*/ 6315089 w 6374130"/>
              <a:gd name="connsiteY5" fmla="*/ 354240 h 354240"/>
              <a:gd name="connsiteX6" fmla="*/ 59041 w 6374130"/>
              <a:gd name="connsiteY6" fmla="*/ 354240 h 354240"/>
              <a:gd name="connsiteX7" fmla="*/ 0 w 6374130"/>
              <a:gd name="connsiteY7" fmla="*/ 295199 h 354240"/>
              <a:gd name="connsiteX8" fmla="*/ 0 w 6374130"/>
              <a:gd name="connsiteY8" fmla="*/ 59041 h 35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4130" h="354240">
                <a:moveTo>
                  <a:pt x="0" y="59041"/>
                </a:moveTo>
                <a:cubicBezTo>
                  <a:pt x="0" y="26434"/>
                  <a:pt x="26434" y="0"/>
                  <a:pt x="59041" y="0"/>
                </a:cubicBezTo>
                <a:lnTo>
                  <a:pt x="6315089" y="0"/>
                </a:lnTo>
                <a:cubicBezTo>
                  <a:pt x="6347696" y="0"/>
                  <a:pt x="6374130" y="26434"/>
                  <a:pt x="6374130" y="59041"/>
                </a:cubicBezTo>
                <a:lnTo>
                  <a:pt x="6374130" y="295199"/>
                </a:lnTo>
                <a:cubicBezTo>
                  <a:pt x="6374130" y="327806"/>
                  <a:pt x="6347696" y="354240"/>
                  <a:pt x="6315089" y="354240"/>
                </a:cubicBezTo>
                <a:lnTo>
                  <a:pt x="59041" y="354240"/>
                </a:lnTo>
                <a:cubicBezTo>
                  <a:pt x="26434" y="354240"/>
                  <a:pt x="0" y="327806"/>
                  <a:pt x="0" y="295199"/>
                </a:cubicBezTo>
                <a:lnTo>
                  <a:pt x="0" y="59041"/>
                </a:lnTo>
                <a:close/>
              </a:path>
            </a:pathLst>
          </a:custGeom>
          <a:solidFill>
            <a:schemeClr val="accent6">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8220" tIns="17293" rIns="258220" bIns="17293"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Calibri Light" panose="020F0302020204030204" pitchFamily="34" charset="0"/>
                <a:cs typeface="Calibri Light" panose="020F0302020204030204" pitchFamily="34" charset="0"/>
              </a:rPr>
              <a:t>Fears differences</a:t>
            </a:r>
          </a:p>
        </p:txBody>
      </p:sp>
      <p:sp>
        <p:nvSpPr>
          <p:cNvPr id="22" name="Rectangle 21">
            <a:extLst>
              <a:ext uri="{FF2B5EF4-FFF2-40B4-BE49-F238E27FC236}">
                <a16:creationId xmlns:a16="http://schemas.microsoft.com/office/drawing/2014/main" id="{17EC60C9-082E-469D-8DDA-63999597CCF6}"/>
              </a:ext>
            </a:extLst>
          </p:cNvPr>
          <p:cNvSpPr/>
          <p:nvPr/>
        </p:nvSpPr>
        <p:spPr>
          <a:xfrm>
            <a:off x="1485900" y="5862823"/>
            <a:ext cx="9105900" cy="302400"/>
          </a:xfrm>
          <a:prstGeom prst="rect">
            <a:avLst/>
          </a:prstGeom>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Freeform: Shape 22">
            <a:extLst>
              <a:ext uri="{FF2B5EF4-FFF2-40B4-BE49-F238E27FC236}">
                <a16:creationId xmlns:a16="http://schemas.microsoft.com/office/drawing/2014/main" id="{53DBA818-7436-4B96-9490-603ACBC6240D}"/>
              </a:ext>
            </a:extLst>
          </p:cNvPr>
          <p:cNvSpPr/>
          <p:nvPr/>
        </p:nvSpPr>
        <p:spPr>
          <a:xfrm>
            <a:off x="1941195" y="5685703"/>
            <a:ext cx="6374130" cy="354240"/>
          </a:xfrm>
          <a:custGeom>
            <a:avLst/>
            <a:gdLst>
              <a:gd name="connsiteX0" fmla="*/ 0 w 6374130"/>
              <a:gd name="connsiteY0" fmla="*/ 59041 h 354240"/>
              <a:gd name="connsiteX1" fmla="*/ 59041 w 6374130"/>
              <a:gd name="connsiteY1" fmla="*/ 0 h 354240"/>
              <a:gd name="connsiteX2" fmla="*/ 6315089 w 6374130"/>
              <a:gd name="connsiteY2" fmla="*/ 0 h 354240"/>
              <a:gd name="connsiteX3" fmla="*/ 6374130 w 6374130"/>
              <a:gd name="connsiteY3" fmla="*/ 59041 h 354240"/>
              <a:gd name="connsiteX4" fmla="*/ 6374130 w 6374130"/>
              <a:gd name="connsiteY4" fmla="*/ 295199 h 354240"/>
              <a:gd name="connsiteX5" fmla="*/ 6315089 w 6374130"/>
              <a:gd name="connsiteY5" fmla="*/ 354240 h 354240"/>
              <a:gd name="connsiteX6" fmla="*/ 59041 w 6374130"/>
              <a:gd name="connsiteY6" fmla="*/ 354240 h 354240"/>
              <a:gd name="connsiteX7" fmla="*/ 0 w 6374130"/>
              <a:gd name="connsiteY7" fmla="*/ 295199 h 354240"/>
              <a:gd name="connsiteX8" fmla="*/ 0 w 6374130"/>
              <a:gd name="connsiteY8" fmla="*/ 59041 h 35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4130" h="354240">
                <a:moveTo>
                  <a:pt x="0" y="59041"/>
                </a:moveTo>
                <a:cubicBezTo>
                  <a:pt x="0" y="26434"/>
                  <a:pt x="26434" y="0"/>
                  <a:pt x="59041" y="0"/>
                </a:cubicBezTo>
                <a:lnTo>
                  <a:pt x="6315089" y="0"/>
                </a:lnTo>
                <a:cubicBezTo>
                  <a:pt x="6347696" y="0"/>
                  <a:pt x="6374130" y="26434"/>
                  <a:pt x="6374130" y="59041"/>
                </a:cubicBezTo>
                <a:lnTo>
                  <a:pt x="6374130" y="295199"/>
                </a:lnTo>
                <a:cubicBezTo>
                  <a:pt x="6374130" y="327806"/>
                  <a:pt x="6347696" y="354240"/>
                  <a:pt x="6315089" y="354240"/>
                </a:cubicBezTo>
                <a:lnTo>
                  <a:pt x="59041" y="354240"/>
                </a:lnTo>
                <a:cubicBezTo>
                  <a:pt x="26434" y="354240"/>
                  <a:pt x="0" y="327806"/>
                  <a:pt x="0" y="295199"/>
                </a:cubicBezTo>
                <a:lnTo>
                  <a:pt x="0" y="59041"/>
                </a:lnTo>
                <a:close/>
              </a:path>
            </a:pathLst>
          </a:custGeom>
          <a:solidFill>
            <a:schemeClr val="accent6">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8220" tIns="17293" rIns="258220" bIns="17293"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Calibri Light" panose="020F0302020204030204" pitchFamily="34" charset="0"/>
                <a:cs typeface="Calibri Light" panose="020F0302020204030204" pitchFamily="34" charset="0"/>
              </a:rPr>
              <a:t>Defends assumptions</a:t>
            </a:r>
          </a:p>
        </p:txBody>
      </p:sp>
      <p:sp>
        <p:nvSpPr>
          <p:cNvPr id="24" name="Rectangle 23">
            <a:extLst>
              <a:ext uri="{FF2B5EF4-FFF2-40B4-BE49-F238E27FC236}">
                <a16:creationId xmlns:a16="http://schemas.microsoft.com/office/drawing/2014/main" id="{C89BD5EB-780C-47F5-A2C5-A3672AF62812}"/>
              </a:ext>
            </a:extLst>
          </p:cNvPr>
          <p:cNvSpPr/>
          <p:nvPr/>
        </p:nvSpPr>
        <p:spPr>
          <a:xfrm>
            <a:off x="1485900" y="6407143"/>
            <a:ext cx="9105900" cy="302400"/>
          </a:xfrm>
          <a:prstGeom prst="rect">
            <a:avLst/>
          </a:prstGeom>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Freeform: Shape 24">
            <a:extLst>
              <a:ext uri="{FF2B5EF4-FFF2-40B4-BE49-F238E27FC236}">
                <a16:creationId xmlns:a16="http://schemas.microsoft.com/office/drawing/2014/main" id="{ED3DA11D-E375-4AD8-9330-BB14EBDCA39B}"/>
              </a:ext>
            </a:extLst>
          </p:cNvPr>
          <p:cNvSpPr/>
          <p:nvPr/>
        </p:nvSpPr>
        <p:spPr>
          <a:xfrm>
            <a:off x="1941195" y="6230023"/>
            <a:ext cx="6374130" cy="354240"/>
          </a:xfrm>
          <a:custGeom>
            <a:avLst/>
            <a:gdLst>
              <a:gd name="connsiteX0" fmla="*/ 0 w 6374130"/>
              <a:gd name="connsiteY0" fmla="*/ 59041 h 354240"/>
              <a:gd name="connsiteX1" fmla="*/ 59041 w 6374130"/>
              <a:gd name="connsiteY1" fmla="*/ 0 h 354240"/>
              <a:gd name="connsiteX2" fmla="*/ 6315089 w 6374130"/>
              <a:gd name="connsiteY2" fmla="*/ 0 h 354240"/>
              <a:gd name="connsiteX3" fmla="*/ 6374130 w 6374130"/>
              <a:gd name="connsiteY3" fmla="*/ 59041 h 354240"/>
              <a:gd name="connsiteX4" fmla="*/ 6374130 w 6374130"/>
              <a:gd name="connsiteY4" fmla="*/ 295199 h 354240"/>
              <a:gd name="connsiteX5" fmla="*/ 6315089 w 6374130"/>
              <a:gd name="connsiteY5" fmla="*/ 354240 h 354240"/>
              <a:gd name="connsiteX6" fmla="*/ 59041 w 6374130"/>
              <a:gd name="connsiteY6" fmla="*/ 354240 h 354240"/>
              <a:gd name="connsiteX7" fmla="*/ 0 w 6374130"/>
              <a:gd name="connsiteY7" fmla="*/ 295199 h 354240"/>
              <a:gd name="connsiteX8" fmla="*/ 0 w 6374130"/>
              <a:gd name="connsiteY8" fmla="*/ 59041 h 35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4130" h="354240">
                <a:moveTo>
                  <a:pt x="0" y="59041"/>
                </a:moveTo>
                <a:cubicBezTo>
                  <a:pt x="0" y="26434"/>
                  <a:pt x="26434" y="0"/>
                  <a:pt x="59041" y="0"/>
                </a:cubicBezTo>
                <a:lnTo>
                  <a:pt x="6315089" y="0"/>
                </a:lnTo>
                <a:cubicBezTo>
                  <a:pt x="6347696" y="0"/>
                  <a:pt x="6374130" y="26434"/>
                  <a:pt x="6374130" y="59041"/>
                </a:cubicBezTo>
                <a:lnTo>
                  <a:pt x="6374130" y="295199"/>
                </a:lnTo>
                <a:cubicBezTo>
                  <a:pt x="6374130" y="327806"/>
                  <a:pt x="6347696" y="354240"/>
                  <a:pt x="6315089" y="354240"/>
                </a:cubicBezTo>
                <a:lnTo>
                  <a:pt x="59041" y="354240"/>
                </a:lnTo>
                <a:cubicBezTo>
                  <a:pt x="26434" y="354240"/>
                  <a:pt x="0" y="327806"/>
                  <a:pt x="0" y="295199"/>
                </a:cubicBezTo>
                <a:lnTo>
                  <a:pt x="0" y="59041"/>
                </a:lnTo>
                <a:close/>
              </a:path>
            </a:pathLst>
          </a:custGeom>
          <a:solidFill>
            <a:schemeClr val="accent6">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8220" tIns="17293" rIns="258220" bIns="17293"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Calibri Light" panose="020F0302020204030204" pitchFamily="34" charset="0"/>
                <a:cs typeface="Calibri Light" panose="020F0302020204030204" pitchFamily="34" charset="0"/>
              </a:rPr>
              <a:t>Protective and/or defensive</a:t>
            </a:r>
          </a:p>
        </p:txBody>
      </p:sp>
      <p:sp>
        <p:nvSpPr>
          <p:cNvPr id="7" name="Slide Number Placeholder 6">
            <a:extLst>
              <a:ext uri="{FF2B5EF4-FFF2-40B4-BE49-F238E27FC236}">
                <a16:creationId xmlns:a16="http://schemas.microsoft.com/office/drawing/2014/main" id="{DD89F1AA-DD22-4F58-BEA5-D6CA9BABA72C}"/>
              </a:ext>
            </a:extLst>
          </p:cNvPr>
          <p:cNvSpPr>
            <a:spLocks noGrp="1"/>
          </p:cNvSpPr>
          <p:nvPr>
            <p:ph type="sldNum" sz="quarter" idx="4"/>
          </p:nvPr>
        </p:nvSpPr>
        <p:spPr/>
        <p:txBody>
          <a:bodyPr/>
          <a:lstStyle/>
          <a:p>
            <a:pPr>
              <a:defRPr/>
            </a:pPr>
            <a:fld id="{618A1F5F-6283-4733-8EC8-D763616B3426}" type="slidenum">
              <a:rPr lang="en-US" smtClean="0"/>
              <a:pPr>
                <a:defRPr/>
              </a:pPr>
              <a:t>19</a:t>
            </a:fld>
            <a:endParaRPr lang="en-US" dirty="0"/>
          </a:p>
        </p:txBody>
      </p:sp>
    </p:spTree>
    <p:extLst>
      <p:ext uri="{BB962C8B-B14F-4D97-AF65-F5344CB8AC3E}">
        <p14:creationId xmlns:p14="http://schemas.microsoft.com/office/powerpoint/2010/main" val="3847287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US" dirty="0"/>
              <a:t>Choosing the right tools for the job is both art and science</a:t>
            </a:r>
          </a:p>
          <a:p>
            <a:r>
              <a:rPr lang="en-US" dirty="0"/>
              <a:t>Select the best combination of</a:t>
            </a:r>
          </a:p>
          <a:p>
            <a:pPr lvl="1"/>
            <a:r>
              <a:rPr lang="en-US" u="sng" dirty="0"/>
              <a:t>Project Delivery System</a:t>
            </a:r>
          </a:p>
          <a:p>
            <a:pPr lvl="1"/>
            <a:r>
              <a:rPr lang="en-US" u="sng" dirty="0"/>
              <a:t>Procurement Method</a:t>
            </a:r>
          </a:p>
          <a:p>
            <a:pPr lvl="1"/>
            <a:r>
              <a:rPr lang="en-US" u="sng" dirty="0"/>
              <a:t>Contracting Approach</a:t>
            </a:r>
          </a:p>
          <a:p>
            <a:r>
              <a:rPr lang="en-US" dirty="0"/>
              <a:t>Each project is unique so </a:t>
            </a:r>
            <a:r>
              <a:rPr lang="en-US" u="sng" dirty="0"/>
              <a:t>make informed choices</a:t>
            </a:r>
          </a:p>
        </p:txBody>
      </p:sp>
      <p:sp>
        <p:nvSpPr>
          <p:cNvPr id="3" name="Title 2"/>
          <p:cNvSpPr>
            <a:spLocks noGrp="1"/>
          </p:cNvSpPr>
          <p:nvPr>
            <p:ph type="title"/>
          </p:nvPr>
        </p:nvSpPr>
        <p:spPr/>
        <p:txBody>
          <a:bodyPr>
            <a:noAutofit/>
          </a:bodyPr>
          <a:lstStyle/>
          <a:p>
            <a:r>
              <a:rPr lang="en-US" dirty="0"/>
              <a:t>Make sure you have the right Acquisition Strategy</a:t>
            </a:r>
          </a:p>
        </p:txBody>
      </p:sp>
      <p:sp>
        <p:nvSpPr>
          <p:cNvPr id="2" name="Slide Number Placeholder 1"/>
          <p:cNvSpPr>
            <a:spLocks noGrp="1"/>
          </p:cNvSpPr>
          <p:nvPr>
            <p:ph type="sldNum" sz="quarter" idx="4"/>
          </p:nvPr>
        </p:nvSpPr>
        <p:spPr/>
        <p:txBody>
          <a:bodyPr/>
          <a:lstStyle/>
          <a:p>
            <a:pPr>
              <a:defRPr/>
            </a:pPr>
            <a:fld id="{618A1F5F-6283-4733-8EC8-D763616B3426}" type="slidenum">
              <a:rPr lang="en-US" smtClean="0"/>
              <a:pPr>
                <a:defRPr/>
              </a:pPr>
              <a:t>2</a:t>
            </a:fld>
            <a:endParaRPr lang="en-US" dirty="0"/>
          </a:p>
        </p:txBody>
      </p:sp>
      <p:pic>
        <p:nvPicPr>
          <p:cNvPr id="10" name="Content Placeholder 9"/>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274094"/>
            <a:ext cx="5181600" cy="3454400"/>
          </a:xfrm>
        </p:spPr>
      </p:pic>
    </p:spTree>
    <p:extLst>
      <p:ext uri="{BB962C8B-B14F-4D97-AF65-F5344CB8AC3E}">
        <p14:creationId xmlns:p14="http://schemas.microsoft.com/office/powerpoint/2010/main" val="1451685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39BDCF2-1C2F-4D9E-9575-DFEAA1B73DB8}"/>
              </a:ext>
            </a:extLst>
          </p:cNvPr>
          <p:cNvSpPr>
            <a:spLocks noGrp="1"/>
          </p:cNvSpPr>
          <p:nvPr>
            <p:ph type="title"/>
          </p:nvPr>
        </p:nvSpPr>
        <p:spPr>
          <a:xfrm>
            <a:off x="0" y="485776"/>
            <a:ext cx="12192000" cy="666750"/>
          </a:xfrm>
        </p:spPr>
        <p:txBody>
          <a:bodyPr>
            <a:normAutofit/>
          </a:bodyPr>
          <a:lstStyle/>
          <a:p>
            <a:r>
              <a:rPr lang="en-US" dirty="0"/>
              <a:t>Desirable traits For Team members</a:t>
            </a:r>
          </a:p>
        </p:txBody>
      </p:sp>
      <p:graphicFrame>
        <p:nvGraphicFramePr>
          <p:cNvPr id="10" name="Content Placeholder 9">
            <a:extLst>
              <a:ext uri="{FF2B5EF4-FFF2-40B4-BE49-F238E27FC236}">
                <a16:creationId xmlns:a16="http://schemas.microsoft.com/office/drawing/2014/main" id="{EF605EBA-D0EA-4C42-B145-F8E7AA138DF7}"/>
              </a:ext>
            </a:extLst>
          </p:cNvPr>
          <p:cNvGraphicFramePr>
            <a:graphicFrameLocks noGrp="1"/>
          </p:cNvGraphicFramePr>
          <p:nvPr>
            <p:ph idx="1"/>
            <p:extLst>
              <p:ext uri="{D42A27DB-BD31-4B8C-83A1-F6EECF244321}">
                <p14:modId xmlns:p14="http://schemas.microsoft.com/office/powerpoint/2010/main" val="1475966409"/>
              </p:ext>
            </p:extLst>
          </p:nvPr>
        </p:nvGraphicFramePr>
        <p:xfrm>
          <a:off x="1485900" y="1319212"/>
          <a:ext cx="9105900" cy="5402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a:extLst>
              <a:ext uri="{FF2B5EF4-FFF2-40B4-BE49-F238E27FC236}">
                <a16:creationId xmlns:a16="http://schemas.microsoft.com/office/drawing/2014/main" id="{DD89F1AA-DD22-4F58-BEA5-D6CA9BABA72C}"/>
              </a:ext>
            </a:extLst>
          </p:cNvPr>
          <p:cNvSpPr>
            <a:spLocks noGrp="1"/>
          </p:cNvSpPr>
          <p:nvPr>
            <p:ph type="sldNum" sz="quarter" idx="4"/>
          </p:nvPr>
        </p:nvSpPr>
        <p:spPr/>
        <p:txBody>
          <a:bodyPr/>
          <a:lstStyle/>
          <a:p>
            <a:pPr>
              <a:defRPr/>
            </a:pPr>
            <a:fld id="{618A1F5F-6283-4733-8EC8-D763616B3426}" type="slidenum">
              <a:rPr lang="en-US" smtClean="0"/>
              <a:pPr>
                <a:defRPr/>
              </a:pPr>
              <a:t>20</a:t>
            </a:fld>
            <a:endParaRPr lang="en-US" dirty="0"/>
          </a:p>
        </p:txBody>
      </p:sp>
    </p:spTree>
    <p:extLst>
      <p:ext uri="{BB962C8B-B14F-4D97-AF65-F5344CB8AC3E}">
        <p14:creationId xmlns:p14="http://schemas.microsoft.com/office/powerpoint/2010/main" val="4261861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2801D82-52D1-4180-A368-66799EE3914B}"/>
              </a:ext>
            </a:extLst>
          </p:cNvPr>
          <p:cNvSpPr>
            <a:spLocks noGrp="1"/>
          </p:cNvSpPr>
          <p:nvPr>
            <p:ph type="title"/>
          </p:nvPr>
        </p:nvSpPr>
        <p:spPr/>
        <p:txBody>
          <a:bodyPr/>
          <a:lstStyle/>
          <a:p>
            <a:r>
              <a:rPr lang="en-US" dirty="0"/>
              <a:t>Think Like a Design-Builder</a:t>
            </a:r>
          </a:p>
        </p:txBody>
      </p:sp>
      <p:sp>
        <p:nvSpPr>
          <p:cNvPr id="7" name="Slide Number Placeholder 6">
            <a:extLst>
              <a:ext uri="{FF2B5EF4-FFF2-40B4-BE49-F238E27FC236}">
                <a16:creationId xmlns:a16="http://schemas.microsoft.com/office/drawing/2014/main" id="{D4E15EB2-B144-4430-80A5-BCFB557CD36D}"/>
              </a:ext>
            </a:extLst>
          </p:cNvPr>
          <p:cNvSpPr>
            <a:spLocks noGrp="1"/>
          </p:cNvSpPr>
          <p:nvPr>
            <p:ph type="sldNum" sz="quarter" idx="4"/>
          </p:nvPr>
        </p:nvSpPr>
        <p:spPr/>
        <p:txBody>
          <a:bodyPr/>
          <a:lstStyle/>
          <a:p>
            <a:pPr>
              <a:defRPr/>
            </a:pPr>
            <a:fld id="{618A1F5F-6283-4733-8EC8-D763616B3426}" type="slidenum">
              <a:rPr lang="en-US" smtClean="0"/>
              <a:pPr>
                <a:defRPr/>
              </a:pPr>
              <a:t>21</a:t>
            </a:fld>
            <a:endParaRPr lang="en-US" dirty="0"/>
          </a:p>
        </p:txBody>
      </p:sp>
      <p:pic>
        <p:nvPicPr>
          <p:cNvPr id="49" name="Picture 48">
            <a:extLst>
              <a:ext uri="{FF2B5EF4-FFF2-40B4-BE49-F238E27FC236}">
                <a16:creationId xmlns:a16="http://schemas.microsoft.com/office/drawing/2014/main" id="{0348E3DC-0215-414F-A7D2-27C75CD333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7844" y="1325697"/>
            <a:ext cx="11849056" cy="5532303"/>
          </a:xfrm>
          <a:prstGeom prst="rect">
            <a:avLst/>
          </a:prstGeom>
        </p:spPr>
      </p:pic>
    </p:spTree>
    <p:extLst>
      <p:ext uri="{BB962C8B-B14F-4D97-AF65-F5344CB8AC3E}">
        <p14:creationId xmlns:p14="http://schemas.microsoft.com/office/powerpoint/2010/main" val="3146215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838200" y="1825625"/>
            <a:ext cx="5181600" cy="4351338"/>
          </a:xfrm>
        </p:spPr>
        <p:txBody>
          <a:bodyPr>
            <a:normAutofit fontScale="85000" lnSpcReduction="10000"/>
          </a:bodyPr>
          <a:lstStyle/>
          <a:p>
            <a:r>
              <a:rPr lang="en-US" dirty="0"/>
              <a:t>Fully engaged from </a:t>
            </a:r>
            <a:r>
              <a:rPr lang="en-US" u="sng" dirty="0"/>
              <a:t>Day 1</a:t>
            </a:r>
          </a:p>
          <a:p>
            <a:r>
              <a:rPr lang="en-US" dirty="0"/>
              <a:t>Listen for what serves the project</a:t>
            </a:r>
          </a:p>
          <a:p>
            <a:r>
              <a:rPr lang="en-US" dirty="0"/>
              <a:t>Facilitative leadership</a:t>
            </a:r>
          </a:p>
          <a:p>
            <a:r>
              <a:rPr lang="en-US" dirty="0"/>
              <a:t>Engage in healthy debate/conflict that </a:t>
            </a:r>
            <a:br>
              <a:rPr lang="en-US" dirty="0"/>
            </a:br>
            <a:r>
              <a:rPr lang="en-US" dirty="0"/>
              <a:t>leads to commitment</a:t>
            </a:r>
          </a:p>
          <a:p>
            <a:r>
              <a:rPr lang="en-US" dirty="0"/>
              <a:t>Operate in an environment of TRUST</a:t>
            </a:r>
          </a:p>
          <a:p>
            <a:r>
              <a:rPr lang="en-US" dirty="0"/>
              <a:t>Exemplary communication </a:t>
            </a:r>
            <a:br>
              <a:rPr lang="en-US" dirty="0"/>
            </a:br>
            <a:r>
              <a:rPr lang="en-US" dirty="0"/>
              <a:t>with full disclosure and transparency</a:t>
            </a:r>
          </a:p>
          <a:p>
            <a:r>
              <a:rPr lang="en-US" dirty="0"/>
              <a:t>Possess interdisciplinary fluency</a:t>
            </a:r>
          </a:p>
          <a:p>
            <a:r>
              <a:rPr lang="en-US" u="sng" dirty="0"/>
              <a:t>Focus on solving the problem rather than protecting your position</a:t>
            </a:r>
          </a:p>
          <a:p>
            <a:endParaRPr lang="en-US" dirty="0"/>
          </a:p>
          <a:p>
            <a:endParaRPr lang="en-US" dirty="0"/>
          </a:p>
        </p:txBody>
      </p:sp>
      <p:sp>
        <p:nvSpPr>
          <p:cNvPr id="3" name="Title 2"/>
          <p:cNvSpPr>
            <a:spLocks noGrp="1"/>
          </p:cNvSpPr>
          <p:nvPr>
            <p:ph type="title"/>
          </p:nvPr>
        </p:nvSpPr>
        <p:spPr>
          <a:xfrm>
            <a:off x="838201" y="485776"/>
            <a:ext cx="10515600" cy="666750"/>
          </a:xfrm>
        </p:spPr>
        <p:txBody>
          <a:bodyPr/>
          <a:lstStyle/>
          <a:p>
            <a:r>
              <a:rPr lang="en-US" dirty="0"/>
              <a:t>Integrated Design-Build Teams</a:t>
            </a:r>
          </a:p>
        </p:txBody>
      </p:sp>
      <p:sp>
        <p:nvSpPr>
          <p:cNvPr id="2" name="Slide Number Placeholder 1">
            <a:extLst>
              <a:ext uri="{FF2B5EF4-FFF2-40B4-BE49-F238E27FC236}">
                <a16:creationId xmlns:a16="http://schemas.microsoft.com/office/drawing/2014/main" id="{2BCCFE14-5014-40EA-8E32-EAA9CAA641CE}"/>
              </a:ext>
            </a:extLst>
          </p:cNvPr>
          <p:cNvSpPr>
            <a:spLocks noGrp="1"/>
          </p:cNvSpPr>
          <p:nvPr>
            <p:ph type="sldNum" sz="quarter" idx="4"/>
          </p:nvPr>
        </p:nvSpPr>
        <p:spPr/>
        <p:txBody>
          <a:bodyPr/>
          <a:lstStyle/>
          <a:p>
            <a:pPr>
              <a:defRPr/>
            </a:pPr>
            <a:fld id="{618A1F5F-6283-4733-8EC8-D763616B3426}" type="slidenum">
              <a:rPr lang="en-US" smtClean="0"/>
              <a:pPr>
                <a:defRPr/>
              </a:pPr>
              <a:t>22</a:t>
            </a:fld>
            <a:endParaRPr lang="en-US" dirty="0"/>
          </a:p>
        </p:txBody>
      </p:sp>
      <p:pic>
        <p:nvPicPr>
          <p:cNvPr id="8" name="Content Placeholder 7">
            <a:extLst>
              <a:ext uri="{FF2B5EF4-FFF2-40B4-BE49-F238E27FC236}">
                <a16:creationId xmlns:a16="http://schemas.microsoft.com/office/drawing/2014/main" id="{E9AFC14D-86AA-43E9-8A3E-7CA8B08DEE48}"/>
              </a:ext>
            </a:extLst>
          </p:cNvPr>
          <p:cNvPicPr>
            <a:picLocks noGrp="1" noChangeAspect="1"/>
          </p:cNvPicPr>
          <p:nvPr>
            <p:ph sz="half" idx="2"/>
          </p:nvPr>
        </p:nvPicPr>
        <p:blipFill rotWithShape="1">
          <a:blip r:embed="rId3"/>
          <a:srcRect l="42914" t="11548" r="9760" b="10305"/>
          <a:stretch/>
        </p:blipFill>
        <p:spPr>
          <a:xfrm>
            <a:off x="6537007" y="2092756"/>
            <a:ext cx="4816794" cy="3653417"/>
          </a:xfrm>
          <a:prstGeom prst="rect">
            <a:avLst/>
          </a:prstGeom>
        </p:spPr>
      </p:pic>
    </p:spTree>
    <p:extLst>
      <p:ext uri="{BB962C8B-B14F-4D97-AF65-F5344CB8AC3E}">
        <p14:creationId xmlns:p14="http://schemas.microsoft.com/office/powerpoint/2010/main" val="645590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003642" y="1042169"/>
            <a:ext cx="184731" cy="384721"/>
          </a:xfrm>
          <a:prstGeom prst="rect">
            <a:avLst/>
          </a:prstGeom>
          <a:noFill/>
        </p:spPr>
        <p:txBody>
          <a:bodyPr wrap="none" rtlCol="0">
            <a:spAutoFit/>
          </a:bodyPr>
          <a:lstStyle/>
          <a:p>
            <a:pPr algn="ctr"/>
            <a:endParaRPr lang="en-US" sz="1900" spc="600"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4495800" y="1528953"/>
            <a:ext cx="313372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itle 2"/>
          <p:cNvSpPr txBox="1">
            <a:spLocks/>
          </p:cNvSpPr>
          <p:nvPr/>
        </p:nvSpPr>
        <p:spPr>
          <a:xfrm>
            <a:off x="-640" y="1042169"/>
            <a:ext cx="12192640" cy="502652"/>
          </a:xfrm>
          <a:prstGeom prst="rect">
            <a:avLst/>
          </a:prstGeom>
        </p:spPr>
        <p:txBody>
          <a:bodyPr/>
          <a:lstStyle>
            <a:lvl1pPr algn="ctr" defTabSz="1828800" rtl="0" eaLnBrk="1" latinLnBrk="0" hangingPunct="1">
              <a:lnSpc>
                <a:spcPct val="90000"/>
              </a:lnSpc>
              <a:spcBef>
                <a:spcPct val="0"/>
              </a:spcBef>
              <a:buNone/>
              <a:defRPr sz="8800" kern="1200" cap="all" spc="1200" baseline="0">
                <a:solidFill>
                  <a:schemeClr val="tx1"/>
                </a:solidFill>
                <a:latin typeface="+mj-lt"/>
                <a:ea typeface="+mj-ea"/>
                <a:cs typeface="+mj-cs"/>
              </a:defRPr>
            </a:lvl1pPr>
          </a:lstStyle>
          <a:p>
            <a:pPr defTabSz="914400"/>
            <a:r>
              <a:rPr lang="en-US" sz="2700" spc="600" dirty="0">
                <a:solidFill>
                  <a:prstClr val="black"/>
                </a:solidFill>
                <a:latin typeface="Calibri" panose="020F0502020204030204" pitchFamily="34" charset="0"/>
                <a:cs typeface="Calibri" panose="020F0502020204030204" pitchFamily="34" charset="0"/>
              </a:rPr>
              <a:t>Why do Teams Fail?</a:t>
            </a:r>
          </a:p>
        </p:txBody>
      </p:sp>
      <p:sp>
        <p:nvSpPr>
          <p:cNvPr id="2" name="Slide Number Placeholder 1"/>
          <p:cNvSpPr>
            <a:spLocks noGrp="1"/>
          </p:cNvSpPr>
          <p:nvPr>
            <p:ph type="sldNum" sz="quarter" idx="4"/>
          </p:nvPr>
        </p:nvSpPr>
        <p:spPr/>
        <p:txBody>
          <a:bodyPr/>
          <a:lstStyle/>
          <a:p>
            <a:pPr>
              <a:defRPr/>
            </a:pPr>
            <a:fld id="{618A1F5F-6283-4733-8EC8-D763616B3426}" type="slidenum">
              <a:rPr lang="en-US" smtClean="0"/>
              <a:pPr>
                <a:defRPr/>
              </a:pPr>
              <a:t>23</a:t>
            </a:fld>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0" y="1862567"/>
            <a:ext cx="12192000" cy="3829050"/>
          </a:xfrm>
          <a:prstGeom prst="rect">
            <a:avLst/>
          </a:prstGeom>
        </p:spPr>
      </p:pic>
    </p:spTree>
    <p:extLst>
      <p:ext uri="{BB962C8B-B14F-4D97-AF65-F5344CB8AC3E}">
        <p14:creationId xmlns:p14="http://schemas.microsoft.com/office/powerpoint/2010/main" val="4230414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84849" cy="6858000"/>
          </a:xfrm>
          <a:prstGeom prst="rect">
            <a:avLst/>
          </a:prstGeom>
        </p:spPr>
      </p:pic>
      <p:sp>
        <p:nvSpPr>
          <p:cNvPr id="3" name="Rectangle: Rounded Corners 2"/>
          <p:cNvSpPr/>
          <p:nvPr/>
        </p:nvSpPr>
        <p:spPr>
          <a:xfrm>
            <a:off x="1012584" y="2153919"/>
            <a:ext cx="10120185" cy="2785797"/>
          </a:xfrm>
          <a:prstGeom prst="roundRect">
            <a:avLst/>
          </a:prstGeom>
          <a:solidFill>
            <a:schemeClr val="lt1">
              <a:alpha val="87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prstClr val="black"/>
              </a:solidFill>
              <a:latin typeface="Open Sans"/>
            </a:endParaRPr>
          </a:p>
        </p:txBody>
      </p:sp>
      <p:sp>
        <p:nvSpPr>
          <p:cNvPr id="10" name="TextBox 9"/>
          <p:cNvSpPr txBox="1"/>
          <p:nvPr/>
        </p:nvSpPr>
        <p:spPr>
          <a:xfrm>
            <a:off x="1062161" y="2328954"/>
            <a:ext cx="9887066" cy="553998"/>
          </a:xfrm>
          <a:prstGeom prst="rect">
            <a:avLst/>
          </a:prstGeom>
          <a:noFill/>
        </p:spPr>
        <p:txBody>
          <a:bodyPr wrap="none" rtlCol="0">
            <a:spAutoFit/>
          </a:bodyPr>
          <a:lstStyle/>
          <a:p>
            <a:pPr algn="ctr"/>
            <a:r>
              <a:rPr lang="en-US" sz="3000" spc="600" dirty="0">
                <a:solidFill>
                  <a:prstClr val="black"/>
                </a:solidFill>
                <a:latin typeface="Calibri" panose="020F0502020204030204" pitchFamily="34" charset="0"/>
                <a:ea typeface="Open Sans" panose="020B0606030504020204" pitchFamily="34" charset="0"/>
                <a:cs typeface="Open Sans" panose="020B0606030504020204" pitchFamily="34" charset="0"/>
              </a:rPr>
              <a:t>KEY FACTORS ENABLING TEAM ALIGNMENT</a:t>
            </a:r>
          </a:p>
        </p:txBody>
      </p:sp>
      <p:sp>
        <p:nvSpPr>
          <p:cNvPr id="11" name="TextBox 10"/>
          <p:cNvSpPr txBox="1"/>
          <p:nvPr/>
        </p:nvSpPr>
        <p:spPr>
          <a:xfrm>
            <a:off x="3542264" y="3123835"/>
            <a:ext cx="5879138" cy="1815882"/>
          </a:xfrm>
          <a:prstGeom prst="rect">
            <a:avLst/>
          </a:prstGeom>
          <a:noFill/>
        </p:spPr>
        <p:txBody>
          <a:bodyPr wrap="square" rtlCol="0">
            <a:spAutoFit/>
          </a:bodyPr>
          <a:lstStyle/>
          <a:p>
            <a:pPr marL="514350" indent="-514350" fontAlgn="base">
              <a:buFont typeface="+mj-lt"/>
              <a:buAutoNum type="arabicPeriod"/>
            </a:pPr>
            <a:r>
              <a:rPr lang="en-US" sz="2800" dirty="0">
                <a:latin typeface="Calibri Light" panose="020F0302020204030204" pitchFamily="34" charset="0"/>
                <a:cs typeface="Calibri Light" panose="020F0302020204030204" pitchFamily="34" charset="0"/>
              </a:rPr>
              <a:t>Early Involvement </a:t>
            </a:r>
          </a:p>
          <a:p>
            <a:pPr marL="514350" indent="-514350" fontAlgn="base">
              <a:buFont typeface="+mj-lt"/>
              <a:buAutoNum type="arabicPeriod"/>
            </a:pPr>
            <a:r>
              <a:rPr lang="en-US" sz="2800" dirty="0">
                <a:latin typeface="Calibri Light" panose="020F0302020204030204" pitchFamily="34" charset="0"/>
                <a:cs typeface="Calibri Light" panose="020F0302020204030204" pitchFamily="34" charset="0"/>
              </a:rPr>
              <a:t>Qualifications-Based Selection </a:t>
            </a:r>
          </a:p>
          <a:p>
            <a:pPr marL="514350" indent="-514350" fontAlgn="base">
              <a:buFont typeface="+mj-lt"/>
              <a:buAutoNum type="arabicPeriod"/>
            </a:pPr>
            <a:r>
              <a:rPr lang="en-US" sz="2800" dirty="0">
                <a:latin typeface="Calibri Light" panose="020F0302020204030204" pitchFamily="34" charset="0"/>
                <a:cs typeface="Calibri Light" panose="020F0302020204030204" pitchFamily="34" charset="0"/>
              </a:rPr>
              <a:t>Cost Transparency</a:t>
            </a:r>
          </a:p>
          <a:p>
            <a:pPr marL="514350" indent="-514350" fontAlgn="base">
              <a:buFont typeface="+mj-lt"/>
              <a:buAutoNum type="arabicPeriod"/>
            </a:pPr>
            <a:r>
              <a:rPr lang="en-US" sz="2800" dirty="0">
                <a:latin typeface="Calibri Light" panose="020F0302020204030204" pitchFamily="34" charset="0"/>
                <a:cs typeface="Calibri Light" panose="020F0302020204030204" pitchFamily="34" charset="0"/>
              </a:rPr>
              <a:t>Fostering an Environment of </a:t>
            </a:r>
            <a:r>
              <a:rPr lang="en-US" sz="2800" b="1" i="1" u="sng" dirty="0">
                <a:latin typeface="Calibri Light" panose="020F0302020204030204" pitchFamily="34" charset="0"/>
                <a:cs typeface="Calibri Light" panose="020F0302020204030204" pitchFamily="34" charset="0"/>
              </a:rPr>
              <a:t>Trust</a:t>
            </a:r>
          </a:p>
        </p:txBody>
      </p:sp>
      <p:cxnSp>
        <p:nvCxnSpPr>
          <p:cNvPr id="6" name="Straight Connector 5"/>
          <p:cNvCxnSpPr/>
          <p:nvPr/>
        </p:nvCxnSpPr>
        <p:spPr>
          <a:xfrm>
            <a:off x="4458016" y="3004805"/>
            <a:ext cx="31337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
          </p:nvPr>
        </p:nvSpPr>
        <p:spPr/>
        <p:txBody>
          <a:bodyPr/>
          <a:lstStyle/>
          <a:p>
            <a:pPr>
              <a:defRPr/>
            </a:pPr>
            <a:fld id="{618A1F5F-6283-4733-8EC8-D763616B3426}" type="slidenum">
              <a:rPr lang="en-US" smtClean="0">
                <a:solidFill>
                  <a:schemeClr val="bg1"/>
                </a:solidFill>
              </a:rPr>
              <a:pPr>
                <a:defRPr/>
              </a:pPr>
              <a:t>24</a:t>
            </a:fld>
            <a:endParaRPr lang="en-US" dirty="0">
              <a:solidFill>
                <a:schemeClr val="bg1"/>
              </a:solidFill>
            </a:endParaRPr>
          </a:p>
        </p:txBody>
      </p:sp>
    </p:spTree>
    <p:extLst>
      <p:ext uri="{BB962C8B-B14F-4D97-AF65-F5344CB8AC3E}">
        <p14:creationId xmlns:p14="http://schemas.microsoft.com/office/powerpoint/2010/main" val="3502606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2B942-4DA2-44B3-A75D-F3FD5DC2DCAF}"/>
              </a:ext>
            </a:extLst>
          </p:cNvPr>
          <p:cNvSpPr>
            <a:spLocks noGrp="1"/>
          </p:cNvSpPr>
          <p:nvPr>
            <p:ph type="title"/>
          </p:nvPr>
        </p:nvSpPr>
        <p:spPr>
          <a:xfrm>
            <a:off x="0" y="568459"/>
            <a:ext cx="12192000" cy="584068"/>
          </a:xfrm>
        </p:spPr>
        <p:txBody>
          <a:bodyPr>
            <a:normAutofit/>
          </a:bodyPr>
          <a:lstStyle/>
          <a:p>
            <a:r>
              <a:rPr lang="en-US" dirty="0"/>
              <a:t>Designing And Constructing To Budget</a:t>
            </a:r>
          </a:p>
        </p:txBody>
      </p:sp>
      <p:sp>
        <p:nvSpPr>
          <p:cNvPr id="4" name="Slide Number Placeholder 3">
            <a:extLst>
              <a:ext uri="{FF2B5EF4-FFF2-40B4-BE49-F238E27FC236}">
                <a16:creationId xmlns:a16="http://schemas.microsoft.com/office/drawing/2014/main" id="{E797548B-6055-4F91-8389-4E3DF4877E0C}"/>
              </a:ext>
            </a:extLst>
          </p:cNvPr>
          <p:cNvSpPr>
            <a:spLocks noGrp="1"/>
          </p:cNvSpPr>
          <p:nvPr>
            <p:ph type="sldNum" sz="quarter" idx="4"/>
          </p:nvPr>
        </p:nvSpPr>
        <p:spPr/>
        <p:txBody>
          <a:bodyPr/>
          <a:lstStyle/>
          <a:p>
            <a:pPr>
              <a:defRPr/>
            </a:pPr>
            <a:fld id="{618A1F5F-6283-4733-8EC8-D763616B3426}" type="slidenum">
              <a:rPr lang="en-US" smtClean="0"/>
              <a:pPr>
                <a:defRPr/>
              </a:pPr>
              <a:t>25</a:t>
            </a:fld>
            <a:endParaRPr lang="en-US" dirty="0"/>
          </a:p>
        </p:txBody>
      </p:sp>
      <p:sp>
        <p:nvSpPr>
          <p:cNvPr id="5" name="Line 3">
            <a:extLst>
              <a:ext uri="{FF2B5EF4-FFF2-40B4-BE49-F238E27FC236}">
                <a16:creationId xmlns:a16="http://schemas.microsoft.com/office/drawing/2014/main" id="{B12269C4-1C7A-45B2-B07E-80C96B1F8DEE}"/>
              </a:ext>
            </a:extLst>
          </p:cNvPr>
          <p:cNvSpPr>
            <a:spLocks noChangeShapeType="1"/>
          </p:cNvSpPr>
          <p:nvPr/>
        </p:nvSpPr>
        <p:spPr bwMode="auto">
          <a:xfrm>
            <a:off x="1213803" y="3490840"/>
            <a:ext cx="8580437" cy="17279"/>
          </a:xfrm>
          <a:prstGeom prst="line">
            <a:avLst/>
          </a:prstGeom>
          <a:noFill/>
          <a:ln w="76200">
            <a:solidFill>
              <a:schemeClr val="tx1"/>
            </a:solidFill>
            <a:round/>
            <a:headEnd/>
            <a:tailEnd/>
          </a:ln>
        </p:spPr>
        <p:txBody>
          <a:bodyPr lIns="84951" tIns="42476" rIns="84951" bIns="42476"/>
          <a:lstStyle/>
          <a:p>
            <a:endParaRPr lang="en-US" dirty="0"/>
          </a:p>
        </p:txBody>
      </p:sp>
      <p:sp>
        <p:nvSpPr>
          <p:cNvPr id="8" name="Text Box 10">
            <a:extLst>
              <a:ext uri="{FF2B5EF4-FFF2-40B4-BE49-F238E27FC236}">
                <a16:creationId xmlns:a16="http://schemas.microsoft.com/office/drawing/2014/main" id="{E61CD1CD-357A-4426-B47C-7C5A9E9361B3}"/>
              </a:ext>
            </a:extLst>
          </p:cNvPr>
          <p:cNvSpPr txBox="1">
            <a:spLocks noChangeArrowheads="1"/>
          </p:cNvSpPr>
          <p:nvPr/>
        </p:nvSpPr>
        <p:spPr bwMode="auto">
          <a:xfrm rot="16200000">
            <a:off x="-714357" y="3052052"/>
            <a:ext cx="2999067" cy="947556"/>
          </a:xfrm>
          <a:prstGeom prst="rect">
            <a:avLst/>
          </a:prstGeom>
          <a:noFill/>
          <a:ln w="9525">
            <a:noFill/>
            <a:miter lim="800000"/>
            <a:headEnd/>
            <a:tailEnd/>
          </a:ln>
        </p:spPr>
        <p:txBody>
          <a:bodyPr wrap="square" lIns="84951" tIns="42476" rIns="84951" bIns="42476">
            <a:spAutoFit/>
          </a:bodyPr>
          <a:lstStyle/>
          <a:p>
            <a:pPr algn="ctr" eaLnBrk="0" hangingPunct="0">
              <a:spcBef>
                <a:spcPct val="50000"/>
              </a:spcBef>
            </a:pPr>
            <a:r>
              <a:rPr lang="en-US" sz="2800" dirty="0">
                <a:latin typeface="Calibri" panose="020F0502020204030204" pitchFamily="34" charset="0"/>
                <a:cs typeface="Calibri" panose="020F0502020204030204" pitchFamily="34" charset="0"/>
              </a:rPr>
              <a:t>Cost/Range of Design</a:t>
            </a:r>
          </a:p>
        </p:txBody>
      </p:sp>
      <p:sp>
        <p:nvSpPr>
          <p:cNvPr id="9" name="Line 11">
            <a:extLst>
              <a:ext uri="{FF2B5EF4-FFF2-40B4-BE49-F238E27FC236}">
                <a16:creationId xmlns:a16="http://schemas.microsoft.com/office/drawing/2014/main" id="{938DA34B-2721-4C3D-A1CE-17EC3BD0B4AB}"/>
              </a:ext>
            </a:extLst>
          </p:cNvPr>
          <p:cNvSpPr>
            <a:spLocks noChangeShapeType="1"/>
          </p:cNvSpPr>
          <p:nvPr/>
        </p:nvSpPr>
        <p:spPr bwMode="auto">
          <a:xfrm>
            <a:off x="1213801" y="2061236"/>
            <a:ext cx="8580439" cy="41884"/>
          </a:xfrm>
          <a:prstGeom prst="line">
            <a:avLst/>
          </a:prstGeom>
          <a:noFill/>
          <a:ln w="38100">
            <a:solidFill>
              <a:schemeClr val="tx1"/>
            </a:solidFill>
            <a:prstDash val="sysDot"/>
            <a:round/>
            <a:headEnd/>
            <a:tailEnd/>
          </a:ln>
        </p:spPr>
        <p:txBody>
          <a:bodyPr lIns="84951" tIns="42476" rIns="84951" bIns="42476"/>
          <a:lstStyle/>
          <a:p>
            <a:endParaRPr lang="en-US" dirty="0"/>
          </a:p>
        </p:txBody>
      </p:sp>
      <p:sp>
        <p:nvSpPr>
          <p:cNvPr id="10" name="Line 12">
            <a:extLst>
              <a:ext uri="{FF2B5EF4-FFF2-40B4-BE49-F238E27FC236}">
                <a16:creationId xmlns:a16="http://schemas.microsoft.com/office/drawing/2014/main" id="{55558738-134F-4461-B529-9A01CBB4307E}"/>
              </a:ext>
            </a:extLst>
          </p:cNvPr>
          <p:cNvSpPr>
            <a:spLocks noChangeShapeType="1"/>
          </p:cNvSpPr>
          <p:nvPr/>
        </p:nvSpPr>
        <p:spPr bwMode="auto">
          <a:xfrm flipV="1">
            <a:off x="1310956" y="4955384"/>
            <a:ext cx="8483284" cy="20320"/>
          </a:xfrm>
          <a:prstGeom prst="line">
            <a:avLst/>
          </a:prstGeom>
          <a:noFill/>
          <a:ln w="38100">
            <a:solidFill>
              <a:schemeClr val="tx1"/>
            </a:solidFill>
            <a:prstDash val="sysDot"/>
            <a:round/>
            <a:headEnd/>
            <a:tailEnd/>
          </a:ln>
        </p:spPr>
        <p:txBody>
          <a:bodyPr lIns="84951" tIns="42476" rIns="84951" bIns="42476"/>
          <a:lstStyle/>
          <a:p>
            <a:endParaRPr lang="en-US" dirty="0"/>
          </a:p>
        </p:txBody>
      </p:sp>
      <p:sp>
        <p:nvSpPr>
          <p:cNvPr id="11" name="Freeform 4">
            <a:extLst>
              <a:ext uri="{FF2B5EF4-FFF2-40B4-BE49-F238E27FC236}">
                <a16:creationId xmlns:a16="http://schemas.microsoft.com/office/drawing/2014/main" id="{EFFFA9FF-FD4B-4B7D-AC79-A18DAF356783}"/>
              </a:ext>
            </a:extLst>
          </p:cNvPr>
          <p:cNvSpPr>
            <a:spLocks/>
          </p:cNvSpPr>
          <p:nvPr/>
        </p:nvSpPr>
        <p:spPr bwMode="auto">
          <a:xfrm>
            <a:off x="1213803" y="2212380"/>
            <a:ext cx="8580437" cy="2440899"/>
          </a:xfrm>
          <a:custGeom>
            <a:avLst/>
            <a:gdLst>
              <a:gd name="T0" fmla="*/ 0 w 3168"/>
              <a:gd name="T1" fmla="*/ 504 h 952"/>
              <a:gd name="T2" fmla="*/ 288 w 3168"/>
              <a:gd name="T3" fmla="*/ 72 h 952"/>
              <a:gd name="T4" fmla="*/ 624 w 3168"/>
              <a:gd name="T5" fmla="*/ 936 h 952"/>
              <a:gd name="T6" fmla="*/ 960 w 3168"/>
              <a:gd name="T7" fmla="*/ 168 h 952"/>
              <a:gd name="T8" fmla="*/ 1248 w 3168"/>
              <a:gd name="T9" fmla="*/ 792 h 952"/>
              <a:gd name="T10" fmla="*/ 1488 w 3168"/>
              <a:gd name="T11" fmla="*/ 264 h 952"/>
              <a:gd name="T12" fmla="*/ 1680 w 3168"/>
              <a:gd name="T13" fmla="*/ 696 h 952"/>
              <a:gd name="T14" fmla="*/ 1872 w 3168"/>
              <a:gd name="T15" fmla="*/ 312 h 952"/>
              <a:gd name="T16" fmla="*/ 2016 w 3168"/>
              <a:gd name="T17" fmla="*/ 648 h 952"/>
              <a:gd name="T18" fmla="*/ 2208 w 3168"/>
              <a:gd name="T19" fmla="*/ 408 h 952"/>
              <a:gd name="T20" fmla="*/ 2352 w 3168"/>
              <a:gd name="T21" fmla="*/ 600 h 952"/>
              <a:gd name="T22" fmla="*/ 2544 w 3168"/>
              <a:gd name="T23" fmla="*/ 456 h 952"/>
              <a:gd name="T24" fmla="*/ 2640 w 3168"/>
              <a:gd name="T25" fmla="*/ 552 h 952"/>
              <a:gd name="T26" fmla="*/ 2736 w 3168"/>
              <a:gd name="T27" fmla="*/ 504 h 952"/>
              <a:gd name="T28" fmla="*/ 3168 w 3168"/>
              <a:gd name="T29" fmla="*/ 504 h 9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68"/>
              <a:gd name="T46" fmla="*/ 0 h 952"/>
              <a:gd name="T47" fmla="*/ 3168 w 3168"/>
              <a:gd name="T48" fmla="*/ 952 h 9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68" h="952">
                <a:moveTo>
                  <a:pt x="0" y="504"/>
                </a:moveTo>
                <a:cubicBezTo>
                  <a:pt x="92" y="252"/>
                  <a:pt x="184" y="0"/>
                  <a:pt x="288" y="72"/>
                </a:cubicBezTo>
                <a:cubicBezTo>
                  <a:pt x="392" y="144"/>
                  <a:pt x="512" y="920"/>
                  <a:pt x="624" y="936"/>
                </a:cubicBezTo>
                <a:cubicBezTo>
                  <a:pt x="736" y="952"/>
                  <a:pt x="856" y="192"/>
                  <a:pt x="960" y="168"/>
                </a:cubicBezTo>
                <a:cubicBezTo>
                  <a:pt x="1064" y="144"/>
                  <a:pt x="1160" y="776"/>
                  <a:pt x="1248" y="792"/>
                </a:cubicBezTo>
                <a:cubicBezTo>
                  <a:pt x="1336" y="808"/>
                  <a:pt x="1416" y="280"/>
                  <a:pt x="1488" y="264"/>
                </a:cubicBezTo>
                <a:cubicBezTo>
                  <a:pt x="1560" y="248"/>
                  <a:pt x="1616" y="688"/>
                  <a:pt x="1680" y="696"/>
                </a:cubicBezTo>
                <a:cubicBezTo>
                  <a:pt x="1744" y="704"/>
                  <a:pt x="1816" y="320"/>
                  <a:pt x="1872" y="312"/>
                </a:cubicBezTo>
                <a:cubicBezTo>
                  <a:pt x="1928" y="304"/>
                  <a:pt x="1960" y="632"/>
                  <a:pt x="2016" y="648"/>
                </a:cubicBezTo>
                <a:cubicBezTo>
                  <a:pt x="2072" y="664"/>
                  <a:pt x="2152" y="416"/>
                  <a:pt x="2208" y="408"/>
                </a:cubicBezTo>
                <a:cubicBezTo>
                  <a:pt x="2264" y="400"/>
                  <a:pt x="2296" y="592"/>
                  <a:pt x="2352" y="600"/>
                </a:cubicBezTo>
                <a:cubicBezTo>
                  <a:pt x="2408" y="608"/>
                  <a:pt x="2496" y="464"/>
                  <a:pt x="2544" y="456"/>
                </a:cubicBezTo>
                <a:cubicBezTo>
                  <a:pt x="2592" y="448"/>
                  <a:pt x="2608" y="544"/>
                  <a:pt x="2640" y="552"/>
                </a:cubicBezTo>
                <a:cubicBezTo>
                  <a:pt x="2672" y="560"/>
                  <a:pt x="2648" y="512"/>
                  <a:pt x="2736" y="504"/>
                </a:cubicBezTo>
                <a:cubicBezTo>
                  <a:pt x="2824" y="496"/>
                  <a:pt x="3104" y="504"/>
                  <a:pt x="3168" y="504"/>
                </a:cubicBezTo>
              </a:path>
            </a:pathLst>
          </a:custGeom>
          <a:noFill/>
          <a:ln w="76200">
            <a:solidFill>
              <a:srgbClr val="FFFF00"/>
            </a:solidFill>
            <a:round/>
            <a:headEnd/>
            <a:tailEnd/>
          </a:ln>
        </p:spPr>
        <p:txBody>
          <a:bodyPr lIns="84951" tIns="42476" rIns="84951" bIns="42476"/>
          <a:lstStyle/>
          <a:p>
            <a:pPr>
              <a:defRPr/>
            </a:pPr>
            <a:endParaRPr lang="en-US" dirty="0">
              <a:solidFill>
                <a:schemeClr val="accent4">
                  <a:lumMod val="75000"/>
                  <a:lumOff val="25000"/>
                </a:schemeClr>
              </a:solidFill>
              <a:ea typeface="+mn-ea"/>
              <a:cs typeface="+mn-cs"/>
            </a:endParaRPr>
          </a:p>
        </p:txBody>
      </p:sp>
      <p:sp>
        <p:nvSpPr>
          <p:cNvPr id="14" name="Line 2">
            <a:extLst>
              <a:ext uri="{FF2B5EF4-FFF2-40B4-BE49-F238E27FC236}">
                <a16:creationId xmlns:a16="http://schemas.microsoft.com/office/drawing/2014/main" id="{8A11A8FD-E859-4D62-9AD0-CA2C8EB6E734}"/>
              </a:ext>
            </a:extLst>
          </p:cNvPr>
          <p:cNvSpPr>
            <a:spLocks noChangeShapeType="1"/>
          </p:cNvSpPr>
          <p:nvPr/>
        </p:nvSpPr>
        <p:spPr bwMode="auto">
          <a:xfrm flipH="1">
            <a:off x="1213801" y="2026298"/>
            <a:ext cx="1" cy="2999066"/>
          </a:xfrm>
          <a:prstGeom prst="line">
            <a:avLst/>
          </a:prstGeom>
          <a:noFill/>
          <a:ln w="76200">
            <a:solidFill>
              <a:schemeClr val="tx1"/>
            </a:solidFill>
            <a:round/>
            <a:headEnd/>
            <a:tailEnd/>
          </a:ln>
        </p:spPr>
        <p:txBody>
          <a:bodyPr lIns="84951" tIns="42476" rIns="84951" bIns="42476"/>
          <a:lstStyle/>
          <a:p>
            <a:endParaRPr lang="en-US" dirty="0"/>
          </a:p>
        </p:txBody>
      </p:sp>
      <p:sp>
        <p:nvSpPr>
          <p:cNvPr id="17" name="Text Box 9">
            <a:extLst>
              <a:ext uri="{FF2B5EF4-FFF2-40B4-BE49-F238E27FC236}">
                <a16:creationId xmlns:a16="http://schemas.microsoft.com/office/drawing/2014/main" id="{16EE9FA2-F5BE-4EA8-815B-0BD98BCBC15E}"/>
              </a:ext>
            </a:extLst>
          </p:cNvPr>
          <p:cNvSpPr txBox="1">
            <a:spLocks noChangeArrowheads="1"/>
          </p:cNvSpPr>
          <p:nvPr/>
        </p:nvSpPr>
        <p:spPr bwMode="auto">
          <a:xfrm>
            <a:off x="1310956" y="5242517"/>
            <a:ext cx="9707564" cy="1378443"/>
          </a:xfrm>
          <a:prstGeom prst="rect">
            <a:avLst/>
          </a:prstGeom>
          <a:noFill/>
          <a:ln w="9525">
            <a:noFill/>
            <a:miter lim="800000"/>
            <a:headEnd/>
            <a:tailEnd/>
          </a:ln>
        </p:spPr>
        <p:txBody>
          <a:bodyPr wrap="square" lIns="84951" tIns="42476" rIns="84951" bIns="42476">
            <a:spAutoFit/>
          </a:bodyPr>
          <a:lstStyle/>
          <a:p>
            <a:pPr eaLnBrk="0" hangingPunct="0">
              <a:spcBef>
                <a:spcPct val="50000"/>
              </a:spcBef>
            </a:pPr>
            <a:r>
              <a:rPr lang="en-US" sz="2800" b="1" dirty="0">
                <a:latin typeface="Calibri Light" panose="020F0302020204030204" pitchFamily="34" charset="0"/>
                <a:cs typeface="Calibri Light" panose="020F0302020204030204" pitchFamily="34" charset="0"/>
              </a:rPr>
              <a:t>Price and performance are FIXED. This is critical for all parties to understand the difference between design “evolution” trending versus “changes”</a:t>
            </a:r>
          </a:p>
        </p:txBody>
      </p:sp>
      <p:sp>
        <p:nvSpPr>
          <p:cNvPr id="18" name="TextBox 17">
            <a:extLst>
              <a:ext uri="{FF2B5EF4-FFF2-40B4-BE49-F238E27FC236}">
                <a16:creationId xmlns:a16="http://schemas.microsoft.com/office/drawing/2014/main" id="{9404D874-CB75-4304-9001-5D50A439B011}"/>
              </a:ext>
            </a:extLst>
          </p:cNvPr>
          <p:cNvSpPr txBox="1"/>
          <p:nvPr/>
        </p:nvSpPr>
        <p:spPr>
          <a:xfrm>
            <a:off x="4404518" y="2405225"/>
            <a:ext cx="2296160" cy="369332"/>
          </a:xfrm>
          <a:prstGeom prst="rect">
            <a:avLst/>
          </a:prstGeom>
          <a:noFill/>
        </p:spPr>
        <p:txBody>
          <a:bodyPr wrap="square" rtlCol="0">
            <a:spAutoFit/>
          </a:bodyPr>
          <a:lstStyle/>
          <a:p>
            <a:r>
              <a:rPr lang="en-US" dirty="0"/>
              <a:t>Details of the design</a:t>
            </a:r>
          </a:p>
        </p:txBody>
      </p:sp>
      <p:cxnSp>
        <p:nvCxnSpPr>
          <p:cNvPr id="20" name="Straight Arrow Connector 19">
            <a:extLst>
              <a:ext uri="{FF2B5EF4-FFF2-40B4-BE49-F238E27FC236}">
                <a16:creationId xmlns:a16="http://schemas.microsoft.com/office/drawing/2014/main" id="{18F51E32-81FB-4E55-955A-761BAF411AE8}"/>
              </a:ext>
            </a:extLst>
          </p:cNvPr>
          <p:cNvCxnSpPr>
            <a:cxnSpLocks/>
          </p:cNvCxnSpPr>
          <p:nvPr/>
        </p:nvCxnSpPr>
        <p:spPr>
          <a:xfrm flipH="1">
            <a:off x="4163107" y="2688946"/>
            <a:ext cx="286973" cy="153397"/>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941BED7-5BB1-4DFE-AE48-479D762D5FBE}"/>
              </a:ext>
            </a:extLst>
          </p:cNvPr>
          <p:cNvCxnSpPr>
            <a:cxnSpLocks/>
          </p:cNvCxnSpPr>
          <p:nvPr/>
        </p:nvCxnSpPr>
        <p:spPr>
          <a:xfrm>
            <a:off x="6583521" y="2693004"/>
            <a:ext cx="497999" cy="484349"/>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34B81B9-762C-455A-A23F-9214B6A4ABE6}"/>
              </a:ext>
            </a:extLst>
          </p:cNvPr>
          <p:cNvSpPr txBox="1"/>
          <p:nvPr/>
        </p:nvSpPr>
        <p:spPr>
          <a:xfrm>
            <a:off x="6257290" y="4393012"/>
            <a:ext cx="3749040"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Define design commitment </a:t>
            </a:r>
          </a:p>
        </p:txBody>
      </p:sp>
      <p:sp>
        <p:nvSpPr>
          <p:cNvPr id="6" name="TextBox 5">
            <a:extLst>
              <a:ext uri="{FF2B5EF4-FFF2-40B4-BE49-F238E27FC236}">
                <a16:creationId xmlns:a16="http://schemas.microsoft.com/office/drawing/2014/main" id="{D7BA3C22-1723-4134-9D33-13E25EABEB89}"/>
              </a:ext>
            </a:extLst>
          </p:cNvPr>
          <p:cNvSpPr txBox="1"/>
          <p:nvPr/>
        </p:nvSpPr>
        <p:spPr>
          <a:xfrm>
            <a:off x="2686720" y="1294144"/>
            <a:ext cx="6818559" cy="523220"/>
          </a:xfrm>
          <a:prstGeom prst="rect">
            <a:avLst/>
          </a:prstGeom>
          <a:noFill/>
        </p:spPr>
        <p:txBody>
          <a:bodyPr wrap="square" rtlCol="0">
            <a:spAutoFit/>
          </a:bodyPr>
          <a:lstStyle/>
          <a:p>
            <a:pPr algn="ctr"/>
            <a:r>
              <a:rPr lang="en-US" sz="2800" dirty="0">
                <a:latin typeface="Calibri Light" panose="020F0302020204030204" pitchFamily="34" charset="0"/>
                <a:cs typeface="Calibri Light" panose="020F0302020204030204" pitchFamily="34" charset="0"/>
              </a:rPr>
              <a:t>Design cost relationship in design-build</a:t>
            </a:r>
          </a:p>
        </p:txBody>
      </p:sp>
      <p:sp>
        <p:nvSpPr>
          <p:cNvPr id="24" name="Rectangle 23">
            <a:extLst>
              <a:ext uri="{FF2B5EF4-FFF2-40B4-BE49-F238E27FC236}">
                <a16:creationId xmlns:a16="http://schemas.microsoft.com/office/drawing/2014/main" id="{340EC39A-BD6A-47CD-B348-D329FEFB5F6B}"/>
              </a:ext>
            </a:extLst>
          </p:cNvPr>
          <p:cNvSpPr/>
          <p:nvPr/>
        </p:nvSpPr>
        <p:spPr>
          <a:xfrm>
            <a:off x="9868894" y="3064164"/>
            <a:ext cx="582211" cy="923330"/>
          </a:xfrm>
          <a:prstGeom prst="rect">
            <a:avLst/>
          </a:prstGeom>
          <a:noFill/>
        </p:spPr>
        <p:txBody>
          <a:bodyPr wrap="none" lIns="91440" tIns="45720" rIns="91440" bIns="45720">
            <a:spAutoFit/>
          </a:bodyPr>
          <a:lstStyle/>
          <a:p>
            <a:pPr algn="ctr"/>
            <a:r>
              <a:rPr lang="en-US" sz="5400" b="1" cap="none" spc="0" dirty="0">
                <a:ln w="0"/>
                <a:solidFill>
                  <a:srgbClr val="008000"/>
                </a:solidFill>
              </a:rPr>
              <a:t>$</a:t>
            </a:r>
          </a:p>
        </p:txBody>
      </p:sp>
      <p:sp>
        <p:nvSpPr>
          <p:cNvPr id="7" name="TextBox 6">
            <a:extLst>
              <a:ext uri="{FF2B5EF4-FFF2-40B4-BE49-F238E27FC236}">
                <a16:creationId xmlns:a16="http://schemas.microsoft.com/office/drawing/2014/main" id="{E219CC4C-7761-4F0F-8669-A6A66E0C22E6}"/>
              </a:ext>
            </a:extLst>
          </p:cNvPr>
          <p:cNvSpPr txBox="1"/>
          <p:nvPr/>
        </p:nvSpPr>
        <p:spPr>
          <a:xfrm>
            <a:off x="389744" y="1294144"/>
            <a:ext cx="2428404" cy="646331"/>
          </a:xfrm>
          <a:prstGeom prst="rect">
            <a:avLst/>
          </a:prstGeom>
          <a:noFill/>
        </p:spPr>
        <p:txBody>
          <a:bodyPr wrap="square" rtlCol="0">
            <a:spAutoFit/>
          </a:bodyPr>
          <a:lstStyle/>
          <a:p>
            <a:r>
              <a:rPr lang="en-US" b="1" dirty="0">
                <a:solidFill>
                  <a:srgbClr val="FF0000"/>
                </a:solidFill>
              </a:rPr>
              <a:t>“Trust the process here!</a:t>
            </a:r>
          </a:p>
        </p:txBody>
      </p:sp>
      <p:cxnSp>
        <p:nvCxnSpPr>
          <p:cNvPr id="21" name="Straight Arrow Connector 20">
            <a:extLst>
              <a:ext uri="{FF2B5EF4-FFF2-40B4-BE49-F238E27FC236}">
                <a16:creationId xmlns:a16="http://schemas.microsoft.com/office/drawing/2014/main" id="{F9FAC65F-0B4A-4D6F-ACF0-ED5DE644A4EE}"/>
              </a:ext>
            </a:extLst>
          </p:cNvPr>
          <p:cNvCxnSpPr/>
          <p:nvPr/>
        </p:nvCxnSpPr>
        <p:spPr>
          <a:xfrm>
            <a:off x="1310956" y="1689151"/>
            <a:ext cx="502854" cy="65652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F2FA733-1CBE-46E1-BD8F-7710EE670D26}"/>
              </a:ext>
            </a:extLst>
          </p:cNvPr>
          <p:cNvSpPr txBox="1"/>
          <p:nvPr/>
        </p:nvSpPr>
        <p:spPr>
          <a:xfrm>
            <a:off x="3603471" y="4258699"/>
            <a:ext cx="2492528" cy="646331"/>
          </a:xfrm>
          <a:prstGeom prst="rect">
            <a:avLst/>
          </a:prstGeom>
          <a:noFill/>
        </p:spPr>
        <p:txBody>
          <a:bodyPr wrap="square" rtlCol="0">
            <a:spAutoFit/>
          </a:bodyPr>
          <a:lstStyle/>
          <a:p>
            <a:r>
              <a:rPr lang="en-US" b="1" dirty="0">
                <a:solidFill>
                  <a:srgbClr val="FF0000"/>
                </a:solidFill>
              </a:rPr>
              <a:t>They are heroes here!</a:t>
            </a:r>
          </a:p>
        </p:txBody>
      </p:sp>
      <p:pic>
        <p:nvPicPr>
          <p:cNvPr id="25" name="Picture 24">
            <a:extLst>
              <a:ext uri="{FF2B5EF4-FFF2-40B4-BE49-F238E27FC236}">
                <a16:creationId xmlns:a16="http://schemas.microsoft.com/office/drawing/2014/main" id="{18E1DE11-22D0-4106-96FC-07E52216B4DF}"/>
              </a:ext>
            </a:extLst>
          </p:cNvPr>
          <p:cNvPicPr>
            <a:picLocks noChangeAspect="1"/>
          </p:cNvPicPr>
          <p:nvPr/>
        </p:nvPicPr>
        <p:blipFill>
          <a:blip r:embed="rId3"/>
          <a:stretch>
            <a:fillRect/>
          </a:stretch>
        </p:blipFill>
        <p:spPr>
          <a:xfrm rot="7792847">
            <a:off x="3032742" y="4356254"/>
            <a:ext cx="441457" cy="543332"/>
          </a:xfrm>
          <a:prstGeom prst="rect">
            <a:avLst/>
          </a:prstGeom>
        </p:spPr>
      </p:pic>
      <p:sp>
        <p:nvSpPr>
          <p:cNvPr id="26" name="TextBox 25">
            <a:extLst>
              <a:ext uri="{FF2B5EF4-FFF2-40B4-BE49-F238E27FC236}">
                <a16:creationId xmlns:a16="http://schemas.microsoft.com/office/drawing/2014/main" id="{3407A54A-2675-43C3-9C41-00C5CB8E98AB}"/>
              </a:ext>
            </a:extLst>
          </p:cNvPr>
          <p:cNvSpPr txBox="1"/>
          <p:nvPr/>
        </p:nvSpPr>
        <p:spPr>
          <a:xfrm>
            <a:off x="9075122" y="2164881"/>
            <a:ext cx="2844800" cy="646331"/>
          </a:xfrm>
          <a:prstGeom prst="rect">
            <a:avLst/>
          </a:prstGeom>
          <a:noFill/>
        </p:spPr>
        <p:txBody>
          <a:bodyPr wrap="square" rtlCol="0">
            <a:spAutoFit/>
          </a:bodyPr>
          <a:lstStyle/>
          <a:p>
            <a:r>
              <a:rPr lang="en-US" b="1" dirty="0">
                <a:solidFill>
                  <a:srgbClr val="FF0000"/>
                </a:solidFill>
              </a:rPr>
              <a:t>Here is your goal.  Cost and design alignment</a:t>
            </a:r>
            <a:r>
              <a:rPr lang="en-US" dirty="0"/>
              <a:t>.</a:t>
            </a:r>
          </a:p>
        </p:txBody>
      </p:sp>
      <p:pic>
        <p:nvPicPr>
          <p:cNvPr id="27" name="Picture 26">
            <a:extLst>
              <a:ext uri="{FF2B5EF4-FFF2-40B4-BE49-F238E27FC236}">
                <a16:creationId xmlns:a16="http://schemas.microsoft.com/office/drawing/2014/main" id="{5D4EE0A2-C240-422F-8BDF-FE4D1F1F7D22}"/>
              </a:ext>
            </a:extLst>
          </p:cNvPr>
          <p:cNvPicPr>
            <a:picLocks noChangeAspect="1"/>
          </p:cNvPicPr>
          <p:nvPr/>
        </p:nvPicPr>
        <p:blipFill>
          <a:blip r:embed="rId3"/>
          <a:stretch>
            <a:fillRect/>
          </a:stretch>
        </p:blipFill>
        <p:spPr>
          <a:xfrm rot="3483070">
            <a:off x="9590645" y="2811078"/>
            <a:ext cx="578924" cy="712522"/>
          </a:xfrm>
          <a:prstGeom prst="rect">
            <a:avLst/>
          </a:prstGeom>
        </p:spPr>
      </p:pic>
    </p:spTree>
    <p:extLst>
      <p:ext uri="{BB962C8B-B14F-4D97-AF65-F5344CB8AC3E}">
        <p14:creationId xmlns:p14="http://schemas.microsoft.com/office/powerpoint/2010/main" val="1424874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7743AA4-0531-4B58-8A76-D3A3AE0CB354}"/>
              </a:ext>
            </a:extLst>
          </p:cNvPr>
          <p:cNvSpPr>
            <a:spLocks noGrp="1"/>
          </p:cNvSpPr>
          <p:nvPr>
            <p:ph type="sldNum" sz="quarter" idx="4"/>
          </p:nvPr>
        </p:nvSpPr>
        <p:spPr/>
        <p:txBody>
          <a:bodyPr/>
          <a:lstStyle/>
          <a:p>
            <a:pPr>
              <a:defRPr/>
            </a:pPr>
            <a:fld id="{618A1F5F-6283-4733-8EC8-D763616B3426}" type="slidenum">
              <a:rPr lang="en-US" smtClean="0"/>
              <a:pPr>
                <a:defRPr/>
              </a:pPr>
              <a:t>26</a:t>
            </a:fld>
            <a:endParaRPr lang="en-US" dirty="0"/>
          </a:p>
        </p:txBody>
      </p:sp>
      <p:pic>
        <p:nvPicPr>
          <p:cNvPr id="9" name="Content Placeholder 8">
            <a:extLst>
              <a:ext uri="{FF2B5EF4-FFF2-40B4-BE49-F238E27FC236}">
                <a16:creationId xmlns:a16="http://schemas.microsoft.com/office/drawing/2014/main" id="{844FEDDD-8D47-4D16-A403-6FF3B95345F9}"/>
              </a:ext>
            </a:extLst>
          </p:cNvPr>
          <p:cNvPicPr>
            <a:picLocks noGrp="1" noChangeAspect="1"/>
          </p:cNvPicPr>
          <p:nvPr>
            <p:ph idx="1"/>
          </p:nvPr>
        </p:nvPicPr>
        <p:blipFill>
          <a:blip r:embed="rId3"/>
          <a:stretch>
            <a:fillRect/>
          </a:stretch>
        </p:blipFill>
        <p:spPr>
          <a:xfrm>
            <a:off x="838200" y="3117844"/>
            <a:ext cx="10515600" cy="1230325"/>
          </a:xfrm>
          <a:prstGeom prst="rect">
            <a:avLst/>
          </a:prstGeom>
          <a:solidFill>
            <a:schemeClr val="bg1"/>
          </a:solidFill>
        </p:spPr>
      </p:pic>
      <p:sp>
        <p:nvSpPr>
          <p:cNvPr id="8" name="Title 7">
            <a:extLst>
              <a:ext uri="{FF2B5EF4-FFF2-40B4-BE49-F238E27FC236}">
                <a16:creationId xmlns:a16="http://schemas.microsoft.com/office/drawing/2014/main" id="{0ABB69D5-4DAF-4D83-BAE7-3D0F233CCD75}"/>
              </a:ext>
            </a:extLst>
          </p:cNvPr>
          <p:cNvSpPr>
            <a:spLocks noGrp="1"/>
          </p:cNvSpPr>
          <p:nvPr>
            <p:ph type="title"/>
          </p:nvPr>
        </p:nvSpPr>
        <p:spPr/>
        <p:txBody>
          <a:bodyPr/>
          <a:lstStyle/>
          <a:p>
            <a:r>
              <a:rPr lang="en-US" dirty="0"/>
              <a:t>Thank you!</a:t>
            </a:r>
          </a:p>
        </p:txBody>
      </p:sp>
      <p:sp>
        <p:nvSpPr>
          <p:cNvPr id="2" name="TextBox 1">
            <a:extLst>
              <a:ext uri="{FF2B5EF4-FFF2-40B4-BE49-F238E27FC236}">
                <a16:creationId xmlns:a16="http://schemas.microsoft.com/office/drawing/2014/main" id="{1AB63F89-34D7-4692-B0FC-88167B9F9E65}"/>
              </a:ext>
            </a:extLst>
          </p:cNvPr>
          <p:cNvSpPr txBox="1"/>
          <p:nvPr/>
        </p:nvSpPr>
        <p:spPr>
          <a:xfrm>
            <a:off x="2498360" y="4966528"/>
            <a:ext cx="7195279" cy="369332"/>
          </a:xfrm>
          <a:prstGeom prst="rect">
            <a:avLst/>
          </a:prstGeom>
          <a:noFill/>
        </p:spPr>
        <p:txBody>
          <a:bodyPr wrap="square" rtlCol="0">
            <a:spAutoFit/>
          </a:bodyPr>
          <a:lstStyle/>
          <a:p>
            <a:pPr algn="ctr"/>
            <a:r>
              <a:rPr lang="en-US" dirty="0"/>
              <a:t>Feel free to email me questions at: bamitchell@ucdavis.edu</a:t>
            </a:r>
          </a:p>
        </p:txBody>
      </p:sp>
    </p:spTree>
    <p:extLst>
      <p:ext uri="{BB962C8B-B14F-4D97-AF65-F5344CB8AC3E}">
        <p14:creationId xmlns:p14="http://schemas.microsoft.com/office/powerpoint/2010/main" val="3026151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207" y="436341"/>
            <a:ext cx="6887207" cy="1015663"/>
          </a:xfrm>
          <a:prstGeom prst="rect">
            <a:avLst/>
          </a:prstGeom>
          <a:noFill/>
        </p:spPr>
        <p:txBody>
          <a:bodyPr wrap="square" rtlCol="0">
            <a:spAutoFit/>
          </a:bodyPr>
          <a:lstStyle/>
          <a:p>
            <a:pPr algn="ctr"/>
            <a:r>
              <a:rPr lang="en-US" sz="3000" dirty="0">
                <a:latin typeface="Calibri" panose="020F0502020204030204" pitchFamily="34" charset="0"/>
                <a:cs typeface="Calibri" panose="020F0502020204030204" pitchFamily="34" charset="0"/>
              </a:rPr>
              <a:t>PROCUREMENT </a:t>
            </a:r>
          </a:p>
          <a:p>
            <a:pPr algn="ctr"/>
            <a:r>
              <a:rPr lang="en-US" sz="3000" dirty="0">
                <a:latin typeface="Calibri" panose="020F0502020204030204" pitchFamily="34" charset="0"/>
                <a:cs typeface="Calibri" panose="020F0502020204030204" pitchFamily="34" charset="0"/>
              </a:rPr>
              <a:t>BEST PRACTICE NO. 1</a:t>
            </a:r>
            <a:endParaRPr lang="en-US" sz="3000" spc="600" dirty="0">
              <a:latin typeface="Calibri" panose="020F0502020204030204" pitchFamily="34" charset="0"/>
              <a:ea typeface="Open Sans" panose="020B0606030504020204" pitchFamily="34" charset="0"/>
              <a:cs typeface="Calibri" panose="020F0502020204030204" pitchFamily="34" charset="0"/>
            </a:endParaRPr>
          </a:p>
        </p:txBody>
      </p:sp>
      <p:cxnSp>
        <p:nvCxnSpPr>
          <p:cNvPr id="8" name="Straight Connector 7"/>
          <p:cNvCxnSpPr/>
          <p:nvPr/>
        </p:nvCxnSpPr>
        <p:spPr>
          <a:xfrm>
            <a:off x="1847533" y="1535131"/>
            <a:ext cx="313372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28320" y="1882467"/>
            <a:ext cx="5892800" cy="2246769"/>
          </a:xfrm>
          <a:prstGeom prst="rect">
            <a:avLst/>
          </a:prstGeom>
        </p:spPr>
        <p:txBody>
          <a:bodyPr wrap="square">
            <a:spAutoFit/>
          </a:bodyPr>
          <a:lstStyle/>
          <a:p>
            <a:pPr>
              <a:spcBef>
                <a:spcPts val="0"/>
              </a:spcBef>
            </a:pPr>
            <a:r>
              <a:rPr lang="en-US" sz="2800" dirty="0">
                <a:latin typeface="Calibri Light" panose="020F0302020204030204" pitchFamily="34" charset="0"/>
                <a:cs typeface="Calibri Light" panose="020F0302020204030204" pitchFamily="34" charset="0"/>
              </a:rPr>
              <a:t>An Owner should conduct a </a:t>
            </a:r>
            <a:r>
              <a:rPr lang="en-US" sz="2800" u="sng" dirty="0">
                <a:latin typeface="Calibri Light" panose="020F0302020204030204" pitchFamily="34" charset="0"/>
                <a:cs typeface="Calibri Light" panose="020F0302020204030204" pitchFamily="34" charset="0"/>
              </a:rPr>
              <a:t>proactive and objective assessment </a:t>
            </a:r>
            <a:r>
              <a:rPr lang="en-US" sz="2800" dirty="0">
                <a:latin typeface="Calibri Light" panose="020F0302020204030204" pitchFamily="34" charset="0"/>
                <a:cs typeface="Calibri Light" panose="020F0302020204030204" pitchFamily="34" charset="0"/>
              </a:rPr>
              <a:t>of the </a:t>
            </a:r>
            <a:r>
              <a:rPr lang="en-US" sz="2800" u="sng" dirty="0">
                <a:latin typeface="Calibri Light" panose="020F0302020204030204" pitchFamily="34" charset="0"/>
                <a:cs typeface="Calibri Light" panose="020F0302020204030204" pitchFamily="34" charset="0"/>
              </a:rPr>
              <a:t>unique characteristics of its program/project and its organization </a:t>
            </a:r>
            <a:r>
              <a:rPr lang="en-US" sz="2800" dirty="0">
                <a:latin typeface="Calibri Light" panose="020F0302020204030204" pitchFamily="34" charset="0"/>
                <a:cs typeface="Calibri Light" panose="020F0302020204030204" pitchFamily="34" charset="0"/>
              </a:rPr>
              <a:t>before deciding to use design-build.</a:t>
            </a:r>
          </a:p>
        </p:txBody>
      </p:sp>
      <p:pic>
        <p:nvPicPr>
          <p:cNvPr id="7" name="Content Placeholder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1"/>
            <a:ext cx="5334000" cy="6943981"/>
          </a:xfrm>
          <a:prstGeom prst="rect">
            <a:avLst/>
          </a:prstGeom>
        </p:spPr>
      </p:pic>
      <p:sp>
        <p:nvSpPr>
          <p:cNvPr id="2" name="Slide Number Placeholder 1">
            <a:extLst>
              <a:ext uri="{FF2B5EF4-FFF2-40B4-BE49-F238E27FC236}">
                <a16:creationId xmlns:a16="http://schemas.microsoft.com/office/drawing/2014/main" id="{589BA94A-0AD2-44CA-B716-41042F405F1D}"/>
              </a:ext>
            </a:extLst>
          </p:cNvPr>
          <p:cNvSpPr>
            <a:spLocks noGrp="1"/>
          </p:cNvSpPr>
          <p:nvPr>
            <p:ph type="sldNum" sz="quarter" idx="4"/>
          </p:nvPr>
        </p:nvSpPr>
        <p:spPr/>
        <p:txBody>
          <a:bodyPr/>
          <a:lstStyle/>
          <a:p>
            <a:pPr>
              <a:defRPr/>
            </a:pPr>
            <a:fld id="{618A1F5F-6283-4733-8EC8-D763616B3426}" type="slidenum">
              <a:rPr lang="en-US" smtClean="0"/>
              <a:pPr>
                <a:defRPr/>
              </a:pPr>
              <a:t>3</a:t>
            </a:fld>
            <a:endParaRPr lang="en-US" dirty="0"/>
          </a:p>
        </p:txBody>
      </p:sp>
    </p:spTree>
    <p:extLst>
      <p:ext uri="{BB962C8B-B14F-4D97-AF65-F5344CB8AC3E}">
        <p14:creationId xmlns:p14="http://schemas.microsoft.com/office/powerpoint/2010/main" val="104640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729257" y="1875503"/>
            <a:ext cx="5288988" cy="3587958"/>
          </a:xfrm>
        </p:spPr>
      </p:pic>
      <p:sp>
        <p:nvSpPr>
          <p:cNvPr id="2" name="Content Placeholder 1"/>
          <p:cNvSpPr>
            <a:spLocks noGrp="1"/>
          </p:cNvSpPr>
          <p:nvPr>
            <p:ph sz="half" idx="2"/>
          </p:nvPr>
        </p:nvSpPr>
        <p:spPr/>
        <p:txBody>
          <a:bodyPr/>
          <a:lstStyle/>
          <a:p>
            <a:r>
              <a:rPr lang="en-US" altLang="en-US" dirty="0"/>
              <a:t>Factors to consider</a:t>
            </a:r>
          </a:p>
          <a:p>
            <a:pPr lvl="1"/>
            <a:r>
              <a:rPr lang="en-US" altLang="en-US" dirty="0"/>
              <a:t>Owner objectives</a:t>
            </a:r>
          </a:p>
          <a:p>
            <a:pPr lvl="1"/>
            <a:r>
              <a:rPr lang="en-US" altLang="en-US" dirty="0"/>
              <a:t>Unique project considerations</a:t>
            </a:r>
          </a:p>
          <a:p>
            <a:pPr lvl="1"/>
            <a:r>
              <a:rPr lang="en-US" altLang="en-US" b="1" u="sng" dirty="0"/>
              <a:t>Owner profile and personality</a:t>
            </a:r>
          </a:p>
          <a:p>
            <a:pPr lvl="1"/>
            <a:r>
              <a:rPr lang="en-US" altLang="en-US" dirty="0"/>
              <a:t>Marketplace considerations</a:t>
            </a:r>
          </a:p>
          <a:p>
            <a:endParaRPr lang="en-US" dirty="0"/>
          </a:p>
        </p:txBody>
      </p:sp>
      <p:sp>
        <p:nvSpPr>
          <p:cNvPr id="84994" name="Rectangle 2"/>
          <p:cNvSpPr>
            <a:spLocks noGrp="1" noChangeArrowheads="1"/>
          </p:cNvSpPr>
          <p:nvPr>
            <p:ph type="title"/>
          </p:nvPr>
        </p:nvSpPr>
        <p:spPr/>
        <p:txBody>
          <a:bodyPr>
            <a:noAutofit/>
          </a:bodyPr>
          <a:lstStyle/>
          <a:p>
            <a:r>
              <a:rPr lang="en-US" altLang="en-US" dirty="0"/>
              <a:t>Developing Acquisition Strategies  </a:t>
            </a:r>
          </a:p>
        </p:txBody>
      </p:sp>
      <p:sp>
        <p:nvSpPr>
          <p:cNvPr id="3" name="Slide Number Placeholder 2">
            <a:extLst>
              <a:ext uri="{FF2B5EF4-FFF2-40B4-BE49-F238E27FC236}">
                <a16:creationId xmlns:a16="http://schemas.microsoft.com/office/drawing/2014/main" id="{6C3F6E46-587F-4383-AC3B-BC9FCCDB1286}"/>
              </a:ext>
            </a:extLst>
          </p:cNvPr>
          <p:cNvSpPr>
            <a:spLocks noGrp="1"/>
          </p:cNvSpPr>
          <p:nvPr>
            <p:ph type="sldNum" sz="quarter" idx="4"/>
          </p:nvPr>
        </p:nvSpPr>
        <p:spPr/>
        <p:txBody>
          <a:bodyPr/>
          <a:lstStyle/>
          <a:p>
            <a:pPr>
              <a:defRPr/>
            </a:pPr>
            <a:fld id="{618A1F5F-6283-4733-8EC8-D763616B3426}" type="slidenum">
              <a:rPr lang="en-US" smtClean="0"/>
              <a:pPr>
                <a:defRPr/>
              </a:pPr>
              <a:t>4</a:t>
            </a:fld>
            <a:endParaRPr lang="en-US" dirty="0"/>
          </a:p>
        </p:txBody>
      </p:sp>
    </p:spTree>
    <p:extLst>
      <p:ext uri="{BB962C8B-B14F-4D97-AF65-F5344CB8AC3E}">
        <p14:creationId xmlns:p14="http://schemas.microsoft.com/office/powerpoint/2010/main" val="1559540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6" name="Content Placeholder 5">
            <a:extLst>
              <a:ext uri="{FF2B5EF4-FFF2-40B4-BE49-F238E27FC236}">
                <a16:creationId xmlns:a16="http://schemas.microsoft.com/office/drawing/2014/main" id="{59C14526-BBB6-489C-BD32-566D04A5BA34}"/>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4639056" y="10"/>
            <a:ext cx="7552944" cy="6857990"/>
          </a:xfrm>
          <a:prstGeom prst="rect">
            <a:avLst/>
          </a:prstGeom>
          <a:effectLst/>
        </p:spPr>
      </p:pic>
      <p:sp>
        <p:nvSpPr>
          <p:cNvPr id="4" name="Content Placeholder 3">
            <a:extLst>
              <a:ext uri="{FF2B5EF4-FFF2-40B4-BE49-F238E27FC236}">
                <a16:creationId xmlns:a16="http://schemas.microsoft.com/office/drawing/2014/main" id="{875E647F-8C36-471D-9253-37428EFA13D4}"/>
              </a:ext>
            </a:extLst>
          </p:cNvPr>
          <p:cNvSpPr>
            <a:spLocks noGrp="1"/>
          </p:cNvSpPr>
          <p:nvPr>
            <p:ph sz="half" idx="1"/>
          </p:nvPr>
        </p:nvSpPr>
        <p:spPr>
          <a:xfrm>
            <a:off x="274320" y="1930400"/>
            <a:ext cx="4135120" cy="4612639"/>
          </a:xfrm>
        </p:spPr>
        <p:txBody>
          <a:bodyPr vert="horz" lIns="91440" tIns="45720" rIns="91440" bIns="45720" rtlCol="0">
            <a:normAutofit lnSpcReduction="10000"/>
          </a:bodyPr>
          <a:lstStyle/>
          <a:p>
            <a:r>
              <a:rPr lang="en-US" sz="2400" dirty="0"/>
              <a:t>In-house expertise and resources to procure and manage the project</a:t>
            </a:r>
          </a:p>
          <a:p>
            <a:r>
              <a:rPr lang="en-US" sz="2400" dirty="0"/>
              <a:t>In-house or reliance on consultants</a:t>
            </a:r>
          </a:p>
          <a:p>
            <a:r>
              <a:rPr lang="en-US" sz="2400" dirty="0"/>
              <a:t>Decision-making process and ability </a:t>
            </a:r>
          </a:p>
          <a:p>
            <a:r>
              <a:rPr lang="en-US" sz="2400" dirty="0"/>
              <a:t>Interdepartmental relationships (e.g., facility, procurement and legal)</a:t>
            </a:r>
          </a:p>
          <a:p>
            <a:r>
              <a:rPr lang="en-US" sz="2400" dirty="0"/>
              <a:t>Culture and reputation (e.g., innovative, risk tolerance, adversarial or fair)</a:t>
            </a:r>
          </a:p>
        </p:txBody>
      </p:sp>
      <p:sp>
        <p:nvSpPr>
          <p:cNvPr id="3" name="Title 2">
            <a:extLst>
              <a:ext uri="{FF2B5EF4-FFF2-40B4-BE49-F238E27FC236}">
                <a16:creationId xmlns:a16="http://schemas.microsoft.com/office/drawing/2014/main" id="{278BEC0C-8D66-44F8-84EE-2DF98842B72B}"/>
              </a:ext>
            </a:extLst>
          </p:cNvPr>
          <p:cNvSpPr>
            <a:spLocks noGrp="1"/>
          </p:cNvSpPr>
          <p:nvPr>
            <p:ph type="title"/>
          </p:nvPr>
        </p:nvSpPr>
        <p:spPr>
          <a:xfrm>
            <a:off x="274320" y="182226"/>
            <a:ext cx="4026077" cy="1676603"/>
          </a:xfrm>
        </p:spPr>
        <p:txBody>
          <a:bodyPr vert="horz" lIns="91440" tIns="45720" rIns="91440" bIns="45720" rtlCol="0" anchor="ctr">
            <a:normAutofit/>
          </a:bodyPr>
          <a:lstStyle/>
          <a:p>
            <a:pPr algn="l"/>
            <a:r>
              <a:rPr lang="en-US" dirty="0"/>
              <a:t>Owner’s Profile and Personality </a:t>
            </a:r>
          </a:p>
        </p:txBody>
      </p:sp>
      <p:sp>
        <p:nvSpPr>
          <p:cNvPr id="2" name="Slide Number Placeholder 1">
            <a:extLst>
              <a:ext uri="{FF2B5EF4-FFF2-40B4-BE49-F238E27FC236}">
                <a16:creationId xmlns:a16="http://schemas.microsoft.com/office/drawing/2014/main" id="{6D8CE74A-F868-4A39-8E62-902BC0DFA07E}"/>
              </a:ext>
            </a:extLst>
          </p:cNvPr>
          <p:cNvSpPr>
            <a:spLocks noGrp="1"/>
          </p:cNvSpPr>
          <p:nvPr>
            <p:ph type="sldNum" sz="quarter" idx="4"/>
          </p:nvPr>
        </p:nvSpPr>
        <p:spPr>
          <a:xfrm>
            <a:off x="10853928" y="6356350"/>
            <a:ext cx="685800" cy="365125"/>
          </a:xfrm>
        </p:spPr>
        <p:txBody>
          <a:bodyPr vert="horz" lIns="91440" tIns="45720" rIns="91440" bIns="45720" rtlCol="0" anchor="ctr">
            <a:normAutofit/>
          </a:bodyPr>
          <a:lstStyle/>
          <a:p>
            <a:pPr algn="l">
              <a:spcAft>
                <a:spcPts val="600"/>
              </a:spcAft>
              <a:defRPr/>
            </a:pPr>
            <a:fld id="{618A1F5F-6283-4733-8EC8-D763616B3426}" type="slidenum">
              <a:rPr lang="en-US" sz="1200">
                <a:latin typeface="Calibri" panose="020F0502020204030204"/>
                <a:cs typeface="+mn-cs"/>
              </a:rPr>
              <a:pPr algn="l">
                <a:spcAft>
                  <a:spcPts val="600"/>
                </a:spcAft>
                <a:defRPr/>
              </a:pPr>
              <a:t>5</a:t>
            </a:fld>
            <a:endParaRPr lang="en-US" sz="1200" dirty="0">
              <a:latin typeface="Calibri" panose="020F0502020204030204"/>
              <a:cs typeface="+mn-cs"/>
            </a:endParaRPr>
          </a:p>
        </p:txBody>
      </p:sp>
      <p:cxnSp>
        <p:nvCxnSpPr>
          <p:cNvPr id="8" name="Straight Connector 7">
            <a:extLst>
              <a:ext uri="{FF2B5EF4-FFF2-40B4-BE49-F238E27FC236}">
                <a16:creationId xmlns:a16="http://schemas.microsoft.com/office/drawing/2014/main" id="{688682A2-EB2D-4F9D-9158-24438F3F081A}"/>
              </a:ext>
            </a:extLst>
          </p:cNvPr>
          <p:cNvCxnSpPr>
            <a:cxnSpLocks/>
          </p:cNvCxnSpPr>
          <p:nvPr/>
        </p:nvCxnSpPr>
        <p:spPr>
          <a:xfrm>
            <a:off x="375920" y="1798320"/>
            <a:ext cx="36880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9352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Project Delivery</a:t>
            </a:r>
          </a:p>
        </p:txBody>
      </p:sp>
      <p:sp>
        <p:nvSpPr>
          <p:cNvPr id="4" name="Slide Number Placeholder 3"/>
          <p:cNvSpPr>
            <a:spLocks noGrp="1"/>
          </p:cNvSpPr>
          <p:nvPr>
            <p:ph type="sldNum" sz="quarter" idx="4"/>
          </p:nvPr>
        </p:nvSpPr>
        <p:spPr/>
        <p:txBody>
          <a:bodyPr/>
          <a:lstStyle/>
          <a:p>
            <a:pPr>
              <a:defRPr/>
            </a:pPr>
            <a:fld id="{618A1F5F-6283-4733-8EC8-D763616B3426}" type="slidenum">
              <a:rPr lang="en-US" smtClean="0">
                <a:latin typeface="Calibri" panose="020F0502020204030204" pitchFamily="34" charset="0"/>
                <a:cs typeface="Calibri" panose="020F0502020204030204" pitchFamily="34" charset="0"/>
              </a:rPr>
              <a:pPr>
                <a:defRPr/>
              </a:pPr>
              <a:t>6</a:t>
            </a:fld>
            <a:endParaRPr lang="en-US" dirty="0">
              <a:latin typeface="Calibri" panose="020F0502020204030204" pitchFamily="34" charset="0"/>
              <a:cs typeface="Calibri" panose="020F0502020204030204" pitchFamily="34" charset="0"/>
            </a:endParaRPr>
          </a:p>
        </p:txBody>
      </p:sp>
      <p:sp>
        <p:nvSpPr>
          <p:cNvPr id="5" name="Cube 4"/>
          <p:cNvSpPr/>
          <p:nvPr/>
        </p:nvSpPr>
        <p:spPr>
          <a:xfrm>
            <a:off x="180877" y="5285582"/>
            <a:ext cx="2971800" cy="622300"/>
          </a:xfrm>
          <a:prstGeom prst="cube">
            <a:avLst>
              <a:gd name="adj" fmla="val 27041"/>
            </a:avLst>
          </a:prstGeom>
          <a:solidFill>
            <a:srgbClr val="1E57A3"/>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000" dirty="0">
                <a:latin typeface="Calibri" panose="020F0502020204030204" pitchFamily="34" charset="0"/>
                <a:cs typeface="Calibri" panose="020F0502020204030204" pitchFamily="34" charset="0"/>
              </a:rPr>
              <a:t>Age of the Master Builder</a:t>
            </a:r>
          </a:p>
        </p:txBody>
      </p:sp>
      <p:sp>
        <p:nvSpPr>
          <p:cNvPr id="6" name="Cube 5"/>
          <p:cNvSpPr/>
          <p:nvPr/>
        </p:nvSpPr>
        <p:spPr>
          <a:xfrm>
            <a:off x="2990295" y="5285582"/>
            <a:ext cx="3708217" cy="622300"/>
          </a:xfrm>
          <a:prstGeom prst="cube">
            <a:avLst>
              <a:gd name="adj" fmla="val 27041"/>
            </a:avLst>
          </a:prstGeom>
          <a:solidFill>
            <a:srgbClr val="3C73B5"/>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000" dirty="0">
                <a:latin typeface="Calibri" panose="020F0502020204030204" pitchFamily="34" charset="0"/>
                <a:cs typeface="Calibri" panose="020F0502020204030204" pitchFamily="34" charset="0"/>
              </a:rPr>
              <a:t>Segregation of Services</a:t>
            </a:r>
          </a:p>
        </p:txBody>
      </p:sp>
      <p:sp>
        <p:nvSpPr>
          <p:cNvPr id="7" name="Cube 6"/>
          <p:cNvSpPr/>
          <p:nvPr/>
        </p:nvSpPr>
        <p:spPr>
          <a:xfrm>
            <a:off x="6517759" y="5285582"/>
            <a:ext cx="5067716" cy="622300"/>
          </a:xfrm>
          <a:prstGeom prst="cube">
            <a:avLst>
              <a:gd name="adj" fmla="val 27041"/>
            </a:avLst>
          </a:prstGeom>
          <a:solidFill>
            <a:srgbClr val="1E57A3"/>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000" dirty="0">
                <a:latin typeface="Calibri" panose="020F0502020204030204" pitchFamily="34" charset="0"/>
                <a:cs typeface="Calibri" panose="020F0502020204030204" pitchFamily="34" charset="0"/>
              </a:rPr>
              <a:t>Return of Integration</a:t>
            </a:r>
          </a:p>
        </p:txBody>
      </p:sp>
      <p:grpSp>
        <p:nvGrpSpPr>
          <p:cNvPr id="8" name="Group 7"/>
          <p:cNvGrpSpPr/>
          <p:nvPr/>
        </p:nvGrpSpPr>
        <p:grpSpPr>
          <a:xfrm>
            <a:off x="352208" y="4993482"/>
            <a:ext cx="11217208" cy="292100"/>
            <a:chOff x="582612" y="2908300"/>
            <a:chExt cx="11164888" cy="292100"/>
          </a:xfrm>
          <a:gradFill flip="none" rotWithShape="1">
            <a:gsLst>
              <a:gs pos="0">
                <a:srgbClr val="FFFF00">
                  <a:shade val="30000"/>
                  <a:satMod val="115000"/>
                </a:srgbClr>
              </a:gs>
              <a:gs pos="43000">
                <a:srgbClr val="FFFF00">
                  <a:shade val="67500"/>
                  <a:satMod val="115000"/>
                </a:srgbClr>
              </a:gs>
              <a:gs pos="100000">
                <a:srgbClr val="FFFF00">
                  <a:shade val="100000"/>
                  <a:satMod val="115000"/>
                </a:srgbClr>
              </a:gs>
            </a:gsLst>
            <a:lin ang="0" scaled="1"/>
            <a:tileRect/>
          </a:gradFill>
        </p:grpSpPr>
        <p:sp>
          <p:nvSpPr>
            <p:cNvPr id="9" name="TextBox 8"/>
            <p:cNvSpPr txBox="1"/>
            <p:nvPr/>
          </p:nvSpPr>
          <p:spPr>
            <a:xfrm>
              <a:off x="582612" y="2908300"/>
              <a:ext cx="687388" cy="292100"/>
            </a:xfrm>
            <a:prstGeom prst="rect">
              <a:avLst/>
            </a:prstGeom>
            <a:grpFill/>
            <a:effectLst/>
          </p:spPr>
          <p:txBody>
            <a:bodyPr wrap="square" lIns="0" tIns="0" rIns="0" bIns="0" rtlCol="0" anchor="ctr" anchorCtr="1">
              <a:noAutofit/>
            </a:bodyPr>
            <a:lstStyle/>
            <a:p>
              <a:pPr algn="ctr">
                <a:lnSpc>
                  <a:spcPct val="85000"/>
                </a:lnSpc>
              </a:pPr>
              <a:r>
                <a:rPr lang="en-US" sz="1400" dirty="0">
                  <a:latin typeface="Calibri" panose="020F0502020204030204" pitchFamily="34" charset="0"/>
                  <a:cs typeface="Calibri" panose="020F0502020204030204" pitchFamily="34" charset="0"/>
                </a:rPr>
                <a:t>1795 BC</a:t>
              </a:r>
            </a:p>
          </p:txBody>
        </p:sp>
        <p:sp>
          <p:nvSpPr>
            <p:cNvPr id="10" name="TextBox 9"/>
            <p:cNvSpPr txBox="1"/>
            <p:nvPr/>
          </p:nvSpPr>
          <p:spPr>
            <a:xfrm>
              <a:off x="1281112" y="2908300"/>
              <a:ext cx="687388" cy="292100"/>
            </a:xfrm>
            <a:prstGeom prst="rect">
              <a:avLst/>
            </a:prstGeom>
            <a:grpFill/>
            <a:effectLst/>
          </p:spPr>
          <p:txBody>
            <a:bodyPr wrap="square" lIns="0" tIns="0" rIns="0" bIns="0" rtlCol="0" anchor="ctr" anchorCtr="1">
              <a:noAutofit/>
            </a:bodyPr>
            <a:lstStyle/>
            <a:p>
              <a:pPr algn="ctr">
                <a:lnSpc>
                  <a:spcPct val="85000"/>
                </a:lnSpc>
              </a:pPr>
              <a:r>
                <a:rPr lang="en-US" sz="1400" dirty="0">
                  <a:latin typeface="Calibri" panose="020F0502020204030204" pitchFamily="34" charset="0"/>
                  <a:cs typeface="Calibri" panose="020F0502020204030204" pitchFamily="34" charset="0"/>
                </a:rPr>
                <a:t>40 BC</a:t>
              </a:r>
            </a:p>
          </p:txBody>
        </p:sp>
        <p:sp>
          <p:nvSpPr>
            <p:cNvPr id="11" name="TextBox 10"/>
            <p:cNvSpPr txBox="1"/>
            <p:nvPr/>
          </p:nvSpPr>
          <p:spPr>
            <a:xfrm>
              <a:off x="1979612" y="2908300"/>
              <a:ext cx="687388" cy="292100"/>
            </a:xfrm>
            <a:prstGeom prst="rect">
              <a:avLst/>
            </a:prstGeom>
            <a:grpFill/>
            <a:effectLst/>
          </p:spPr>
          <p:txBody>
            <a:bodyPr wrap="square" lIns="0" tIns="0" rIns="0" bIns="0" rtlCol="0" anchor="ctr" anchorCtr="1">
              <a:noAutofit/>
            </a:bodyPr>
            <a:lstStyle/>
            <a:p>
              <a:pPr algn="ctr">
                <a:lnSpc>
                  <a:spcPct val="85000"/>
                </a:lnSpc>
              </a:pPr>
              <a:r>
                <a:rPr lang="en-US" sz="1400" dirty="0">
                  <a:latin typeface="Calibri" panose="020F0502020204030204" pitchFamily="34" charset="0"/>
                  <a:cs typeface="Calibri" panose="020F0502020204030204" pitchFamily="34" charset="0"/>
                </a:rPr>
                <a:t>1412 CE</a:t>
              </a:r>
            </a:p>
          </p:txBody>
        </p:sp>
        <p:sp>
          <p:nvSpPr>
            <p:cNvPr id="12" name="TextBox 11"/>
            <p:cNvSpPr txBox="1"/>
            <p:nvPr/>
          </p:nvSpPr>
          <p:spPr>
            <a:xfrm>
              <a:off x="2678112" y="2908300"/>
              <a:ext cx="687388" cy="292100"/>
            </a:xfrm>
            <a:prstGeom prst="rect">
              <a:avLst/>
            </a:prstGeom>
            <a:grpFill/>
            <a:effectLst/>
          </p:spPr>
          <p:txBody>
            <a:bodyPr wrap="square" lIns="0" tIns="0" rIns="0" bIns="0" rtlCol="0" anchor="ctr" anchorCtr="1">
              <a:noAutofit/>
            </a:bodyPr>
            <a:lstStyle/>
            <a:p>
              <a:pPr algn="ctr">
                <a:lnSpc>
                  <a:spcPct val="85000"/>
                </a:lnSpc>
              </a:pPr>
              <a:r>
                <a:rPr lang="en-US" sz="1400" dirty="0">
                  <a:latin typeface="Calibri" panose="020F0502020204030204" pitchFamily="34" charset="0"/>
                  <a:cs typeface="Calibri" panose="020F0502020204030204" pitchFamily="34" charset="0"/>
                </a:rPr>
                <a:t>1456</a:t>
              </a:r>
            </a:p>
          </p:txBody>
        </p:sp>
        <p:sp>
          <p:nvSpPr>
            <p:cNvPr id="13" name="TextBox 12"/>
            <p:cNvSpPr txBox="1"/>
            <p:nvPr/>
          </p:nvSpPr>
          <p:spPr>
            <a:xfrm>
              <a:off x="3376612" y="2908300"/>
              <a:ext cx="687388" cy="292100"/>
            </a:xfrm>
            <a:prstGeom prst="rect">
              <a:avLst/>
            </a:prstGeom>
            <a:grpFill/>
            <a:effectLst/>
          </p:spPr>
          <p:txBody>
            <a:bodyPr wrap="square" lIns="0" tIns="0" rIns="0" bIns="0" rtlCol="0" anchor="ctr" anchorCtr="1">
              <a:noAutofit/>
            </a:bodyPr>
            <a:lstStyle/>
            <a:p>
              <a:pPr algn="ctr">
                <a:lnSpc>
                  <a:spcPct val="85000"/>
                </a:lnSpc>
              </a:pPr>
              <a:r>
                <a:rPr lang="en-US" sz="1400" dirty="0">
                  <a:latin typeface="Calibri" panose="020F0502020204030204" pitchFamily="34" charset="0"/>
                  <a:cs typeface="Calibri" panose="020F0502020204030204" pitchFamily="34" charset="0"/>
                </a:rPr>
                <a:t>1850s</a:t>
              </a:r>
            </a:p>
          </p:txBody>
        </p:sp>
        <p:sp>
          <p:nvSpPr>
            <p:cNvPr id="14" name="TextBox 13"/>
            <p:cNvSpPr txBox="1"/>
            <p:nvPr/>
          </p:nvSpPr>
          <p:spPr>
            <a:xfrm>
              <a:off x="4075112" y="2908300"/>
              <a:ext cx="687388" cy="292100"/>
            </a:xfrm>
            <a:prstGeom prst="rect">
              <a:avLst/>
            </a:prstGeom>
            <a:grpFill/>
            <a:effectLst/>
          </p:spPr>
          <p:txBody>
            <a:bodyPr wrap="square" lIns="0" tIns="0" rIns="0" bIns="0" rtlCol="0" anchor="ctr" anchorCtr="1">
              <a:noAutofit/>
            </a:bodyPr>
            <a:lstStyle/>
            <a:p>
              <a:pPr algn="ctr">
                <a:lnSpc>
                  <a:spcPct val="85000"/>
                </a:lnSpc>
              </a:pPr>
              <a:r>
                <a:rPr lang="en-US" sz="1400" dirty="0">
                  <a:latin typeface="Calibri" panose="020F0502020204030204" pitchFamily="34" charset="0"/>
                  <a:cs typeface="Calibri" panose="020F0502020204030204" pitchFamily="34" charset="0"/>
                </a:rPr>
                <a:t>1935</a:t>
              </a:r>
            </a:p>
          </p:txBody>
        </p:sp>
        <p:sp>
          <p:nvSpPr>
            <p:cNvPr id="15" name="TextBox 14"/>
            <p:cNvSpPr txBox="1"/>
            <p:nvPr/>
          </p:nvSpPr>
          <p:spPr>
            <a:xfrm>
              <a:off x="4773612" y="2908300"/>
              <a:ext cx="687388" cy="292100"/>
            </a:xfrm>
            <a:prstGeom prst="rect">
              <a:avLst/>
            </a:prstGeom>
            <a:grpFill/>
            <a:effectLst/>
          </p:spPr>
          <p:txBody>
            <a:bodyPr wrap="square" lIns="0" tIns="0" rIns="0" bIns="0" rtlCol="0" anchor="ctr" anchorCtr="1">
              <a:noAutofit/>
            </a:bodyPr>
            <a:lstStyle/>
            <a:p>
              <a:pPr algn="ctr">
                <a:lnSpc>
                  <a:spcPct val="85000"/>
                </a:lnSpc>
              </a:pPr>
              <a:r>
                <a:rPr lang="en-US" sz="1400" dirty="0">
                  <a:latin typeface="Calibri" panose="020F0502020204030204" pitchFamily="34" charset="0"/>
                  <a:cs typeface="Calibri" panose="020F0502020204030204" pitchFamily="34" charset="0"/>
                </a:rPr>
                <a:t>1960s</a:t>
              </a:r>
            </a:p>
          </p:txBody>
        </p:sp>
        <p:sp>
          <p:nvSpPr>
            <p:cNvPr id="16" name="TextBox 15"/>
            <p:cNvSpPr txBox="1"/>
            <p:nvPr/>
          </p:nvSpPr>
          <p:spPr>
            <a:xfrm>
              <a:off x="5472112" y="2908300"/>
              <a:ext cx="687388" cy="292100"/>
            </a:xfrm>
            <a:prstGeom prst="rect">
              <a:avLst/>
            </a:prstGeom>
            <a:grpFill/>
            <a:effectLst/>
          </p:spPr>
          <p:txBody>
            <a:bodyPr wrap="square" lIns="0" tIns="0" rIns="0" bIns="0" rtlCol="0" anchor="ctr" anchorCtr="1">
              <a:noAutofit/>
            </a:bodyPr>
            <a:lstStyle/>
            <a:p>
              <a:pPr algn="ctr">
                <a:lnSpc>
                  <a:spcPct val="85000"/>
                </a:lnSpc>
              </a:pPr>
              <a:r>
                <a:rPr lang="en-US" sz="1400" dirty="0">
                  <a:latin typeface="Calibri" panose="020F0502020204030204" pitchFamily="34" charset="0"/>
                  <a:cs typeface="Calibri" panose="020F0502020204030204" pitchFamily="34" charset="0"/>
                </a:rPr>
                <a:t>1972</a:t>
              </a:r>
            </a:p>
          </p:txBody>
        </p:sp>
        <p:sp>
          <p:nvSpPr>
            <p:cNvPr id="17" name="TextBox 16"/>
            <p:cNvSpPr txBox="1"/>
            <p:nvPr/>
          </p:nvSpPr>
          <p:spPr>
            <a:xfrm>
              <a:off x="6170612" y="2908300"/>
              <a:ext cx="687388" cy="292100"/>
            </a:xfrm>
            <a:prstGeom prst="rect">
              <a:avLst/>
            </a:prstGeom>
            <a:grpFill/>
            <a:effectLst/>
          </p:spPr>
          <p:txBody>
            <a:bodyPr wrap="square" lIns="0" tIns="0" rIns="0" bIns="0" rtlCol="0" anchor="ctr" anchorCtr="1">
              <a:noAutofit/>
            </a:bodyPr>
            <a:lstStyle/>
            <a:p>
              <a:pPr algn="ctr">
                <a:lnSpc>
                  <a:spcPct val="85000"/>
                </a:lnSpc>
              </a:pPr>
              <a:r>
                <a:rPr lang="en-US" sz="1400" dirty="0">
                  <a:latin typeface="Calibri" panose="020F0502020204030204" pitchFamily="34" charset="0"/>
                  <a:cs typeface="Calibri" panose="020F0502020204030204" pitchFamily="34" charset="0"/>
                </a:rPr>
                <a:t>1975</a:t>
              </a:r>
            </a:p>
          </p:txBody>
        </p:sp>
        <p:sp>
          <p:nvSpPr>
            <p:cNvPr id="18" name="TextBox 17"/>
            <p:cNvSpPr txBox="1"/>
            <p:nvPr/>
          </p:nvSpPr>
          <p:spPr>
            <a:xfrm>
              <a:off x="6869112" y="2908300"/>
              <a:ext cx="687388" cy="292100"/>
            </a:xfrm>
            <a:prstGeom prst="rect">
              <a:avLst/>
            </a:prstGeom>
            <a:grpFill/>
            <a:effectLst/>
          </p:spPr>
          <p:txBody>
            <a:bodyPr wrap="square" lIns="0" tIns="0" rIns="0" bIns="0" rtlCol="0" anchor="ctr" anchorCtr="1">
              <a:noAutofit/>
            </a:bodyPr>
            <a:lstStyle/>
            <a:p>
              <a:pPr algn="ctr">
                <a:lnSpc>
                  <a:spcPct val="85000"/>
                </a:lnSpc>
              </a:pPr>
              <a:r>
                <a:rPr lang="en-US" sz="1400" dirty="0">
                  <a:latin typeface="Calibri" panose="020F0502020204030204" pitchFamily="34" charset="0"/>
                  <a:cs typeface="Calibri" panose="020F0502020204030204" pitchFamily="34" charset="0"/>
                </a:rPr>
                <a:t>1980s</a:t>
              </a:r>
            </a:p>
          </p:txBody>
        </p:sp>
        <p:sp>
          <p:nvSpPr>
            <p:cNvPr id="19" name="TextBox 18"/>
            <p:cNvSpPr txBox="1"/>
            <p:nvPr/>
          </p:nvSpPr>
          <p:spPr>
            <a:xfrm>
              <a:off x="7567612" y="2908300"/>
              <a:ext cx="687388" cy="292100"/>
            </a:xfrm>
            <a:prstGeom prst="rect">
              <a:avLst/>
            </a:prstGeom>
            <a:grpFill/>
            <a:effectLst/>
          </p:spPr>
          <p:txBody>
            <a:bodyPr wrap="square" lIns="0" tIns="0" rIns="0" bIns="0" rtlCol="0" anchor="ctr" anchorCtr="1">
              <a:noAutofit/>
            </a:bodyPr>
            <a:lstStyle/>
            <a:p>
              <a:pPr algn="ctr">
                <a:lnSpc>
                  <a:spcPct val="85000"/>
                </a:lnSpc>
              </a:pPr>
              <a:r>
                <a:rPr lang="en-US" sz="1400" dirty="0">
                  <a:latin typeface="Calibri" panose="020F0502020204030204" pitchFamily="34" charset="0"/>
                  <a:cs typeface="Calibri" panose="020F0502020204030204" pitchFamily="34" charset="0"/>
                </a:rPr>
                <a:t>1993</a:t>
              </a:r>
            </a:p>
          </p:txBody>
        </p:sp>
        <p:sp>
          <p:nvSpPr>
            <p:cNvPr id="20" name="TextBox 19"/>
            <p:cNvSpPr txBox="1"/>
            <p:nvPr/>
          </p:nvSpPr>
          <p:spPr>
            <a:xfrm>
              <a:off x="8266112" y="2908300"/>
              <a:ext cx="687388" cy="292100"/>
            </a:xfrm>
            <a:prstGeom prst="rect">
              <a:avLst/>
            </a:prstGeom>
            <a:grpFill/>
            <a:effectLst/>
          </p:spPr>
          <p:txBody>
            <a:bodyPr wrap="square" lIns="0" tIns="0" rIns="0" bIns="0" rtlCol="0" anchor="ctr" anchorCtr="1">
              <a:noAutofit/>
            </a:bodyPr>
            <a:lstStyle/>
            <a:p>
              <a:pPr algn="ctr">
                <a:lnSpc>
                  <a:spcPct val="85000"/>
                </a:lnSpc>
              </a:pPr>
              <a:r>
                <a:rPr lang="en-US" sz="1400" dirty="0">
                  <a:latin typeface="Calibri" panose="020F0502020204030204" pitchFamily="34" charset="0"/>
                  <a:cs typeface="Calibri" panose="020F0502020204030204" pitchFamily="34" charset="0"/>
                </a:rPr>
                <a:t>1996</a:t>
              </a:r>
            </a:p>
          </p:txBody>
        </p:sp>
        <p:sp>
          <p:nvSpPr>
            <p:cNvPr id="21" name="TextBox 20"/>
            <p:cNvSpPr txBox="1"/>
            <p:nvPr/>
          </p:nvSpPr>
          <p:spPr>
            <a:xfrm>
              <a:off x="8964612" y="2908300"/>
              <a:ext cx="687388" cy="292100"/>
            </a:xfrm>
            <a:prstGeom prst="rect">
              <a:avLst/>
            </a:prstGeom>
            <a:grpFill/>
            <a:effectLst/>
          </p:spPr>
          <p:txBody>
            <a:bodyPr wrap="square" lIns="0" tIns="0" rIns="0" bIns="0" rtlCol="0" anchor="ctr" anchorCtr="1">
              <a:noAutofit/>
            </a:bodyPr>
            <a:lstStyle/>
            <a:p>
              <a:pPr algn="ctr">
                <a:lnSpc>
                  <a:spcPct val="85000"/>
                </a:lnSpc>
              </a:pPr>
              <a:r>
                <a:rPr lang="en-US" sz="1400" dirty="0">
                  <a:latin typeface="Calibri" panose="020F0502020204030204" pitchFamily="34" charset="0"/>
                  <a:cs typeface="Calibri" panose="020F0502020204030204" pitchFamily="34" charset="0"/>
                </a:rPr>
                <a:t>2000s</a:t>
              </a:r>
            </a:p>
          </p:txBody>
        </p:sp>
        <p:sp>
          <p:nvSpPr>
            <p:cNvPr id="22" name="TextBox 21"/>
            <p:cNvSpPr txBox="1"/>
            <p:nvPr/>
          </p:nvSpPr>
          <p:spPr>
            <a:xfrm>
              <a:off x="9663112" y="2908300"/>
              <a:ext cx="687388" cy="292100"/>
            </a:xfrm>
            <a:prstGeom prst="rect">
              <a:avLst/>
            </a:prstGeom>
            <a:grpFill/>
            <a:effectLst/>
          </p:spPr>
          <p:txBody>
            <a:bodyPr wrap="square" lIns="0" tIns="0" rIns="0" bIns="0" rtlCol="0" anchor="ctr" anchorCtr="1">
              <a:noAutofit/>
            </a:bodyPr>
            <a:lstStyle/>
            <a:p>
              <a:pPr algn="ctr">
                <a:lnSpc>
                  <a:spcPct val="85000"/>
                </a:lnSpc>
              </a:pPr>
              <a:r>
                <a:rPr lang="en-US" sz="1400" dirty="0">
                  <a:latin typeface="Calibri" panose="020F0502020204030204" pitchFamily="34" charset="0"/>
                  <a:cs typeface="Calibri" panose="020F0502020204030204" pitchFamily="34" charset="0"/>
                </a:rPr>
                <a:t>2014</a:t>
              </a:r>
            </a:p>
          </p:txBody>
        </p:sp>
        <p:sp>
          <p:nvSpPr>
            <p:cNvPr id="23" name="TextBox 22"/>
            <p:cNvSpPr txBox="1"/>
            <p:nvPr/>
          </p:nvSpPr>
          <p:spPr>
            <a:xfrm>
              <a:off x="10361612" y="2908300"/>
              <a:ext cx="687388" cy="292100"/>
            </a:xfrm>
            <a:prstGeom prst="rect">
              <a:avLst/>
            </a:prstGeom>
            <a:grpFill/>
            <a:effectLst/>
          </p:spPr>
          <p:txBody>
            <a:bodyPr wrap="square" lIns="0" tIns="0" rIns="0" bIns="0" rtlCol="0" anchor="ctr" anchorCtr="1">
              <a:noAutofit/>
            </a:bodyPr>
            <a:lstStyle/>
            <a:p>
              <a:pPr algn="ctr">
                <a:lnSpc>
                  <a:spcPct val="85000"/>
                </a:lnSpc>
              </a:pPr>
              <a:r>
                <a:rPr lang="en-US" sz="1400" dirty="0">
                  <a:latin typeface="Calibri" panose="020F0502020204030204" pitchFamily="34" charset="0"/>
                  <a:cs typeface="Calibri" panose="020F0502020204030204" pitchFamily="34" charset="0"/>
                </a:rPr>
                <a:t>2016</a:t>
              </a:r>
            </a:p>
          </p:txBody>
        </p:sp>
        <p:sp>
          <p:nvSpPr>
            <p:cNvPr id="24" name="TextBox 23"/>
            <p:cNvSpPr txBox="1"/>
            <p:nvPr/>
          </p:nvSpPr>
          <p:spPr>
            <a:xfrm>
              <a:off x="11060112" y="2908300"/>
              <a:ext cx="687388" cy="292100"/>
            </a:xfrm>
            <a:prstGeom prst="rect">
              <a:avLst/>
            </a:prstGeom>
            <a:grpFill/>
            <a:effectLst/>
          </p:spPr>
          <p:txBody>
            <a:bodyPr wrap="square" lIns="0" tIns="0" rIns="0" bIns="0" rtlCol="0" anchor="ctr" anchorCtr="1">
              <a:noAutofit/>
            </a:bodyPr>
            <a:lstStyle/>
            <a:p>
              <a:pPr algn="ctr">
                <a:lnSpc>
                  <a:spcPct val="85000"/>
                </a:lnSpc>
              </a:pPr>
              <a:r>
                <a:rPr lang="en-US" sz="1400" dirty="0">
                  <a:latin typeface="Calibri" panose="020F0502020204030204" pitchFamily="34" charset="0"/>
                  <a:cs typeface="Calibri" panose="020F0502020204030204" pitchFamily="34" charset="0"/>
                </a:rPr>
                <a:t>2022</a:t>
              </a:r>
            </a:p>
          </p:txBody>
        </p:sp>
      </p:grpSp>
      <p:sp>
        <p:nvSpPr>
          <p:cNvPr id="25" name="TextBox 24"/>
          <p:cNvSpPr txBox="1"/>
          <p:nvPr/>
        </p:nvSpPr>
        <p:spPr>
          <a:xfrm rot="17848328">
            <a:off x="168264" y="3010236"/>
            <a:ext cx="2772303" cy="242374"/>
          </a:xfrm>
          <a:prstGeom prst="rect">
            <a:avLst/>
          </a:prstGeom>
          <a:noFill/>
          <a:effectLst/>
        </p:spPr>
        <p:txBody>
          <a:bodyPr wrap="square" lIns="0" tIns="0" rIns="0" bIns="0" rtlCol="0">
            <a:spAutoFit/>
          </a:bodyPr>
          <a:lstStyle/>
          <a:p>
            <a:pPr>
              <a:lnSpc>
                <a:spcPct val="85000"/>
              </a:lnSpc>
              <a:spcBef>
                <a:spcPts val="200"/>
              </a:spcBef>
            </a:pPr>
            <a:r>
              <a:rPr lang="en-US" sz="1800" b="1" dirty="0">
                <a:latin typeface="Calibri" panose="020F0502020204030204" pitchFamily="34" charset="0"/>
                <a:cs typeface="Calibri" panose="020F0502020204030204" pitchFamily="34" charset="0"/>
              </a:rPr>
              <a:t>Code of Hammurabi</a:t>
            </a:r>
          </a:p>
        </p:txBody>
      </p:sp>
      <p:sp>
        <p:nvSpPr>
          <p:cNvPr id="26" name="TextBox 25"/>
          <p:cNvSpPr txBox="1"/>
          <p:nvPr/>
        </p:nvSpPr>
        <p:spPr>
          <a:xfrm>
            <a:off x="357192" y="4752182"/>
            <a:ext cx="2816414" cy="232794"/>
          </a:xfrm>
          <a:prstGeom prst="rect">
            <a:avLst/>
          </a:prstGeom>
          <a:solidFill>
            <a:srgbClr val="4A78B5"/>
          </a:solidFill>
          <a:ln w="3175" cmpd="sng">
            <a:solidFill>
              <a:srgbClr val="949494"/>
            </a:solidFill>
          </a:ln>
          <a:effectLst/>
        </p:spPr>
        <p:txBody>
          <a:bodyPr wrap="square" lIns="0" tIns="0" rIns="0" bIns="0" rtlCol="0" anchor="ctr" anchorCtr="1">
            <a:noAutofit/>
          </a:bodyPr>
          <a:lstStyle/>
          <a:p>
            <a:pPr algn="ctr">
              <a:lnSpc>
                <a:spcPct val="85000"/>
              </a:lnSpc>
            </a:pPr>
            <a:r>
              <a:rPr lang="en-US" sz="1400" dirty="0">
                <a:latin typeface="Calibri" panose="020F0502020204030204" pitchFamily="34" charset="0"/>
                <a:cs typeface="Calibri" panose="020F0502020204030204" pitchFamily="34" charset="0"/>
              </a:rPr>
              <a:t>Renaissance</a:t>
            </a:r>
          </a:p>
        </p:txBody>
      </p:sp>
      <p:sp>
        <p:nvSpPr>
          <p:cNvPr id="27" name="TextBox 26"/>
          <p:cNvSpPr txBox="1"/>
          <p:nvPr/>
        </p:nvSpPr>
        <p:spPr>
          <a:xfrm>
            <a:off x="6652108" y="4752182"/>
            <a:ext cx="4917308" cy="227111"/>
          </a:xfrm>
          <a:prstGeom prst="rect">
            <a:avLst/>
          </a:prstGeom>
          <a:solidFill>
            <a:srgbClr val="4A78B5"/>
          </a:solidFill>
          <a:ln w="3175" cmpd="sng">
            <a:solidFill>
              <a:srgbClr val="949494"/>
            </a:solidFill>
          </a:ln>
          <a:effectLst/>
        </p:spPr>
        <p:txBody>
          <a:bodyPr wrap="square" lIns="0" tIns="0" rIns="0" bIns="0" rtlCol="0" anchor="ctr" anchorCtr="1">
            <a:noAutofit/>
          </a:bodyPr>
          <a:lstStyle/>
          <a:p>
            <a:pPr algn="ctr">
              <a:lnSpc>
                <a:spcPct val="85000"/>
              </a:lnSpc>
            </a:pPr>
            <a:r>
              <a:rPr lang="en-US" sz="1400" dirty="0">
                <a:latin typeface="Calibri" panose="020F0502020204030204" pitchFamily="34" charset="0"/>
                <a:cs typeface="Calibri" panose="020F0502020204030204" pitchFamily="34" charset="0"/>
              </a:rPr>
              <a:t>Information Age</a:t>
            </a:r>
          </a:p>
        </p:txBody>
      </p:sp>
      <p:cxnSp>
        <p:nvCxnSpPr>
          <p:cNvPr id="28" name="Straight Connector 27"/>
          <p:cNvCxnSpPr/>
          <p:nvPr/>
        </p:nvCxnSpPr>
        <p:spPr>
          <a:xfrm flipH="1">
            <a:off x="663848" y="4472779"/>
            <a:ext cx="143591" cy="272827"/>
          </a:xfrm>
          <a:prstGeom prst="line">
            <a:avLst/>
          </a:prstGeom>
          <a:solidFill>
            <a:srgbClr val="538FD8"/>
          </a:solidFill>
          <a:ln w="3175" cap="rnd" cmpd="sng">
            <a:solidFill>
              <a:srgbClr val="3B3B3B"/>
            </a:solidFill>
            <a:headEnd type="oval"/>
          </a:ln>
          <a:effectLst/>
        </p:spPr>
        <p:style>
          <a:lnRef idx="1">
            <a:schemeClr val="accent1"/>
          </a:lnRef>
          <a:fillRef idx="3">
            <a:schemeClr val="accent1"/>
          </a:fillRef>
          <a:effectRef idx="2">
            <a:schemeClr val="accent1"/>
          </a:effectRef>
          <a:fontRef idx="minor">
            <a:schemeClr val="lt1"/>
          </a:fontRef>
        </p:style>
      </p:cxnSp>
      <p:sp>
        <p:nvSpPr>
          <p:cNvPr id="29" name="TextBox 28"/>
          <p:cNvSpPr txBox="1"/>
          <p:nvPr/>
        </p:nvSpPr>
        <p:spPr>
          <a:xfrm rot="17848328">
            <a:off x="748892" y="2987554"/>
            <a:ext cx="2772303" cy="404983"/>
          </a:xfrm>
          <a:prstGeom prst="rect">
            <a:avLst/>
          </a:prstGeom>
          <a:noFill/>
          <a:effectLst/>
        </p:spPr>
        <p:txBody>
          <a:bodyPr wrap="square" lIns="0" tIns="0" rIns="0" bIns="0" rtlCol="0">
            <a:spAutoFit/>
          </a:bodyPr>
          <a:lstStyle/>
          <a:p>
            <a:pPr>
              <a:lnSpc>
                <a:spcPct val="85000"/>
              </a:lnSpc>
              <a:spcBef>
                <a:spcPts val="200"/>
              </a:spcBef>
            </a:pPr>
            <a:r>
              <a:rPr lang="en-US" sz="1800" b="1" dirty="0">
                <a:latin typeface="Calibri" panose="020F0502020204030204" pitchFamily="34" charset="0"/>
                <a:cs typeface="Calibri" panose="020F0502020204030204" pitchFamily="34" charset="0"/>
              </a:rPr>
              <a:t>Vitruvius</a:t>
            </a:r>
            <a:r>
              <a:rPr lang="en-US" sz="1800" dirty="0">
                <a:latin typeface="Calibri" panose="020F0502020204030204" pitchFamily="34" charset="0"/>
                <a:cs typeface="Calibri" panose="020F0502020204030204" pitchFamily="34" charset="0"/>
              </a:rPr>
              <a:t> </a:t>
            </a:r>
          </a:p>
          <a:p>
            <a:pPr>
              <a:lnSpc>
                <a:spcPct val="85000"/>
              </a:lnSpc>
              <a:spcBef>
                <a:spcPts val="200"/>
              </a:spcBef>
            </a:pPr>
            <a:r>
              <a:rPr lang="en-US" sz="1100" dirty="0">
                <a:latin typeface="Calibri" panose="020F0502020204030204" pitchFamily="34" charset="0"/>
                <a:cs typeface="Calibri" panose="020F0502020204030204" pitchFamily="34" charset="0"/>
              </a:rPr>
              <a:t>1</a:t>
            </a:r>
            <a:r>
              <a:rPr lang="en-US" sz="1100" baseline="30000" dirty="0">
                <a:latin typeface="Calibri" panose="020F0502020204030204" pitchFamily="34" charset="0"/>
                <a:cs typeface="Calibri" panose="020F0502020204030204" pitchFamily="34" charset="0"/>
              </a:rPr>
              <a:t>st</a:t>
            </a:r>
            <a:r>
              <a:rPr lang="en-US" sz="1100" dirty="0">
                <a:latin typeface="Calibri" panose="020F0502020204030204" pitchFamily="34" charset="0"/>
                <a:cs typeface="Calibri" panose="020F0502020204030204" pitchFamily="34" charset="0"/>
              </a:rPr>
              <a:t> Documentation of Design and Construction</a:t>
            </a:r>
          </a:p>
        </p:txBody>
      </p:sp>
      <p:cxnSp>
        <p:nvCxnSpPr>
          <p:cNvPr id="30" name="Straight Connector 29"/>
          <p:cNvCxnSpPr/>
          <p:nvPr/>
        </p:nvCxnSpPr>
        <p:spPr>
          <a:xfrm flipH="1">
            <a:off x="1278039" y="4480392"/>
            <a:ext cx="143591" cy="272827"/>
          </a:xfrm>
          <a:prstGeom prst="line">
            <a:avLst/>
          </a:prstGeom>
          <a:solidFill>
            <a:srgbClr val="538FD8"/>
          </a:solidFill>
          <a:ln w="3175" cap="rnd" cmpd="sng">
            <a:solidFill>
              <a:srgbClr val="3B3B3B"/>
            </a:solidFill>
            <a:headEnd type="oval"/>
          </a:ln>
          <a:effectLst/>
        </p:spPr>
        <p:style>
          <a:lnRef idx="1">
            <a:schemeClr val="accent1"/>
          </a:lnRef>
          <a:fillRef idx="3">
            <a:schemeClr val="accent1"/>
          </a:fillRef>
          <a:effectRef idx="2">
            <a:schemeClr val="accent1"/>
          </a:effectRef>
          <a:fontRef idx="minor">
            <a:schemeClr val="lt1"/>
          </a:fontRef>
        </p:style>
      </p:cxnSp>
      <p:sp>
        <p:nvSpPr>
          <p:cNvPr id="31" name="TextBox 30"/>
          <p:cNvSpPr txBox="1"/>
          <p:nvPr/>
        </p:nvSpPr>
        <p:spPr>
          <a:xfrm rot="17848328">
            <a:off x="1483497" y="2979544"/>
            <a:ext cx="2772303" cy="418063"/>
          </a:xfrm>
          <a:prstGeom prst="rect">
            <a:avLst/>
          </a:prstGeom>
          <a:noFill/>
          <a:effectLst/>
        </p:spPr>
        <p:txBody>
          <a:bodyPr wrap="square" lIns="0" tIns="0" rIns="0" bIns="0" rtlCol="0">
            <a:spAutoFit/>
          </a:bodyPr>
          <a:lstStyle/>
          <a:p>
            <a:pPr>
              <a:lnSpc>
                <a:spcPct val="85000"/>
              </a:lnSpc>
              <a:spcBef>
                <a:spcPts val="200"/>
              </a:spcBef>
            </a:pPr>
            <a:r>
              <a:rPr lang="en-US" sz="1800" b="1" dirty="0">
                <a:latin typeface="Calibri" panose="020F0502020204030204" pitchFamily="34" charset="0"/>
                <a:cs typeface="Calibri" panose="020F0502020204030204" pitchFamily="34" charset="0"/>
              </a:rPr>
              <a:t>Brunelleschi </a:t>
            </a:r>
          </a:p>
          <a:p>
            <a:pPr>
              <a:lnSpc>
                <a:spcPct val="85000"/>
              </a:lnSpc>
              <a:spcBef>
                <a:spcPts val="200"/>
              </a:spcBef>
            </a:pPr>
            <a:r>
              <a:rPr lang="en-US" sz="1100" dirty="0">
                <a:latin typeface="Calibri" panose="020F0502020204030204" pitchFamily="34" charset="0"/>
                <a:cs typeface="Calibri" panose="020F0502020204030204" pitchFamily="34" charset="0"/>
              </a:rPr>
              <a:t>Quintessential Design-Builder</a:t>
            </a:r>
          </a:p>
        </p:txBody>
      </p:sp>
      <p:cxnSp>
        <p:nvCxnSpPr>
          <p:cNvPr id="32" name="Straight Connector 31"/>
          <p:cNvCxnSpPr/>
          <p:nvPr/>
        </p:nvCxnSpPr>
        <p:spPr>
          <a:xfrm flipH="1">
            <a:off x="2036497" y="4471634"/>
            <a:ext cx="143591" cy="272827"/>
          </a:xfrm>
          <a:prstGeom prst="line">
            <a:avLst/>
          </a:prstGeom>
          <a:solidFill>
            <a:srgbClr val="538FD8"/>
          </a:solidFill>
          <a:ln w="3175" cap="rnd" cmpd="sng">
            <a:solidFill>
              <a:srgbClr val="3B3B3B"/>
            </a:solidFill>
            <a:headEnd type="oval"/>
          </a:ln>
          <a:effectLst/>
        </p:spPr>
        <p:style>
          <a:lnRef idx="1">
            <a:schemeClr val="accent1"/>
          </a:lnRef>
          <a:fillRef idx="3">
            <a:schemeClr val="accent1"/>
          </a:fillRef>
          <a:effectRef idx="2">
            <a:schemeClr val="accent1"/>
          </a:effectRef>
          <a:fontRef idx="minor">
            <a:schemeClr val="lt1"/>
          </a:fontRef>
        </p:style>
      </p:cxnSp>
      <p:sp>
        <p:nvSpPr>
          <p:cNvPr id="33" name="TextBox 32"/>
          <p:cNvSpPr txBox="1"/>
          <p:nvPr/>
        </p:nvSpPr>
        <p:spPr>
          <a:xfrm rot="17848328">
            <a:off x="2134151" y="2924474"/>
            <a:ext cx="2772303" cy="446276"/>
          </a:xfrm>
          <a:prstGeom prst="rect">
            <a:avLst/>
          </a:prstGeom>
          <a:noFill/>
          <a:effectLst/>
        </p:spPr>
        <p:txBody>
          <a:bodyPr wrap="square" lIns="0" tIns="0" rIns="0" bIns="0" rtlCol="0">
            <a:spAutoFit/>
          </a:bodyPr>
          <a:lstStyle/>
          <a:p>
            <a:r>
              <a:rPr lang="en-US" sz="1800" b="1" dirty="0">
                <a:latin typeface="Calibri" panose="020F0502020204030204" pitchFamily="34" charset="0"/>
                <a:cs typeface="Calibri" panose="020F0502020204030204" pitchFamily="34" charset="0"/>
              </a:rPr>
              <a:t>Alberti</a:t>
            </a:r>
          </a:p>
          <a:p>
            <a:r>
              <a:rPr lang="en-US" sz="1100" dirty="0">
                <a:latin typeface="Calibri" panose="020F0502020204030204" pitchFamily="34" charset="0"/>
                <a:cs typeface="Calibri" panose="020F0502020204030204" pitchFamily="34" charset="0"/>
              </a:rPr>
              <a:t>1</a:t>
            </a:r>
            <a:r>
              <a:rPr lang="en-US" sz="1100" baseline="30000" dirty="0">
                <a:latin typeface="Calibri" panose="020F0502020204030204" pitchFamily="34" charset="0"/>
                <a:cs typeface="Calibri" panose="020F0502020204030204" pitchFamily="34" charset="0"/>
              </a:rPr>
              <a:t>st</a:t>
            </a:r>
            <a:r>
              <a:rPr lang="en-US" sz="1100" dirty="0">
                <a:latin typeface="Calibri" panose="020F0502020204030204" pitchFamily="34" charset="0"/>
                <a:cs typeface="Calibri" panose="020F0502020204030204" pitchFamily="34" charset="0"/>
              </a:rPr>
              <a:t> Modern Day Architect</a:t>
            </a:r>
          </a:p>
        </p:txBody>
      </p:sp>
      <p:cxnSp>
        <p:nvCxnSpPr>
          <p:cNvPr id="34" name="Straight Connector 33"/>
          <p:cNvCxnSpPr/>
          <p:nvPr/>
        </p:nvCxnSpPr>
        <p:spPr>
          <a:xfrm flipH="1">
            <a:off x="2729292" y="4462865"/>
            <a:ext cx="143591" cy="272827"/>
          </a:xfrm>
          <a:prstGeom prst="line">
            <a:avLst/>
          </a:prstGeom>
          <a:solidFill>
            <a:srgbClr val="538FD8"/>
          </a:solidFill>
          <a:ln w="3175" cap="rnd" cmpd="sng">
            <a:solidFill>
              <a:srgbClr val="3B3B3B"/>
            </a:solidFill>
            <a:headEnd type="oval"/>
          </a:ln>
          <a:effectLst/>
        </p:spPr>
        <p:style>
          <a:lnRef idx="1">
            <a:schemeClr val="accent1"/>
          </a:lnRef>
          <a:fillRef idx="3">
            <a:schemeClr val="accent1"/>
          </a:fillRef>
          <a:effectRef idx="2">
            <a:schemeClr val="accent1"/>
          </a:effectRef>
          <a:fontRef idx="minor">
            <a:schemeClr val="lt1"/>
          </a:fontRef>
        </p:style>
      </p:cxnSp>
      <p:sp>
        <p:nvSpPr>
          <p:cNvPr id="35" name="TextBox 34"/>
          <p:cNvSpPr txBox="1"/>
          <p:nvPr/>
        </p:nvSpPr>
        <p:spPr>
          <a:xfrm rot="17848328">
            <a:off x="2854945" y="3027455"/>
            <a:ext cx="2772303" cy="276999"/>
          </a:xfrm>
          <a:prstGeom prst="rect">
            <a:avLst/>
          </a:prstGeom>
          <a:noFill/>
          <a:effectLst/>
        </p:spPr>
        <p:txBody>
          <a:bodyPr wrap="square" lIns="0" tIns="0" rIns="0" bIns="0" rtlCol="0">
            <a:spAutoFit/>
          </a:bodyPr>
          <a:lstStyle/>
          <a:p>
            <a:r>
              <a:rPr lang="en-US" sz="1800" b="1" dirty="0">
                <a:latin typeface="Calibri" panose="020F0502020204030204" pitchFamily="34" charset="0"/>
                <a:cs typeface="Calibri" panose="020F0502020204030204" pitchFamily="34" charset="0"/>
              </a:rPr>
              <a:t>Rise of Professional Societies</a:t>
            </a:r>
          </a:p>
        </p:txBody>
      </p:sp>
      <p:cxnSp>
        <p:nvCxnSpPr>
          <p:cNvPr id="36" name="Straight Connector 35"/>
          <p:cNvCxnSpPr/>
          <p:nvPr/>
        </p:nvCxnSpPr>
        <p:spPr>
          <a:xfrm flipH="1">
            <a:off x="3372492" y="4490683"/>
            <a:ext cx="143591" cy="272827"/>
          </a:xfrm>
          <a:prstGeom prst="line">
            <a:avLst/>
          </a:prstGeom>
          <a:solidFill>
            <a:srgbClr val="538FD8"/>
          </a:solidFill>
          <a:ln w="3175" cap="rnd" cmpd="sng">
            <a:solidFill>
              <a:srgbClr val="3B3B3B"/>
            </a:solidFill>
            <a:headEnd type="oval"/>
          </a:ln>
          <a:effectLst/>
        </p:spPr>
        <p:style>
          <a:lnRef idx="1">
            <a:schemeClr val="accent1"/>
          </a:lnRef>
          <a:fillRef idx="3">
            <a:schemeClr val="accent1"/>
          </a:fillRef>
          <a:effectRef idx="2">
            <a:schemeClr val="accent1"/>
          </a:effectRef>
          <a:fontRef idx="minor">
            <a:schemeClr val="lt1"/>
          </a:fontRef>
        </p:style>
      </p:cxnSp>
      <p:sp>
        <p:nvSpPr>
          <p:cNvPr id="37" name="TextBox 36"/>
          <p:cNvSpPr txBox="1"/>
          <p:nvPr/>
        </p:nvSpPr>
        <p:spPr>
          <a:xfrm rot="17848328">
            <a:off x="3518875" y="2853945"/>
            <a:ext cx="2871925" cy="446276"/>
          </a:xfrm>
          <a:prstGeom prst="rect">
            <a:avLst/>
          </a:prstGeom>
          <a:noFill/>
          <a:effectLst/>
        </p:spPr>
        <p:txBody>
          <a:bodyPr wrap="square" lIns="0" tIns="0" rIns="0" bIns="0" rtlCol="0">
            <a:spAutoFit/>
          </a:bodyPr>
          <a:lstStyle/>
          <a:p>
            <a:r>
              <a:rPr lang="en-US" sz="1800" b="1" dirty="0">
                <a:latin typeface="Calibri" panose="020F0502020204030204" pitchFamily="34" charset="0"/>
                <a:cs typeface="Calibri" panose="020F0502020204030204" pitchFamily="34" charset="0"/>
              </a:rPr>
              <a:t>Miller Act</a:t>
            </a:r>
          </a:p>
          <a:p>
            <a:r>
              <a:rPr lang="en-US" sz="1100" dirty="0">
                <a:latin typeface="Calibri" panose="020F0502020204030204" pitchFamily="34" charset="0"/>
                <a:cs typeface="Calibri" panose="020F0502020204030204" pitchFamily="34" charset="0"/>
              </a:rPr>
              <a:t>Bonds Required for Federal Construction Projects </a:t>
            </a:r>
          </a:p>
        </p:txBody>
      </p:sp>
      <p:cxnSp>
        <p:nvCxnSpPr>
          <p:cNvPr id="38" name="Straight Connector 37"/>
          <p:cNvCxnSpPr/>
          <p:nvPr/>
        </p:nvCxnSpPr>
        <p:spPr>
          <a:xfrm flipH="1">
            <a:off x="4087265" y="4472779"/>
            <a:ext cx="143591" cy="272827"/>
          </a:xfrm>
          <a:prstGeom prst="line">
            <a:avLst/>
          </a:prstGeom>
          <a:solidFill>
            <a:srgbClr val="538FD8"/>
          </a:solidFill>
          <a:ln w="3175" cap="rnd" cmpd="sng">
            <a:solidFill>
              <a:srgbClr val="3B3B3B"/>
            </a:solidFill>
            <a:headEnd type="oval"/>
          </a:ln>
          <a:effectLst/>
        </p:spPr>
        <p:style>
          <a:lnRef idx="1">
            <a:schemeClr val="accent1"/>
          </a:lnRef>
          <a:fillRef idx="3">
            <a:schemeClr val="accent1"/>
          </a:fillRef>
          <a:effectRef idx="2">
            <a:schemeClr val="accent1"/>
          </a:effectRef>
          <a:fontRef idx="minor">
            <a:schemeClr val="lt1"/>
          </a:fontRef>
        </p:style>
      </p:cxnSp>
      <p:sp>
        <p:nvSpPr>
          <p:cNvPr id="39" name="TextBox 38"/>
          <p:cNvSpPr txBox="1"/>
          <p:nvPr/>
        </p:nvSpPr>
        <p:spPr>
          <a:xfrm rot="17848328">
            <a:off x="4163208" y="3125176"/>
            <a:ext cx="2772303" cy="276999"/>
          </a:xfrm>
          <a:prstGeom prst="rect">
            <a:avLst/>
          </a:prstGeom>
          <a:noFill/>
          <a:effectLst/>
        </p:spPr>
        <p:txBody>
          <a:bodyPr wrap="square" lIns="0" tIns="0" rIns="0" bIns="0" rtlCol="0">
            <a:spAutoFit/>
          </a:bodyPr>
          <a:lstStyle/>
          <a:p>
            <a:pPr algn="ctr"/>
            <a:r>
              <a:rPr lang="en-US" sz="1800" b="1" dirty="0">
                <a:latin typeface="Calibri" panose="020F0502020204030204" pitchFamily="34" charset="0"/>
                <a:cs typeface="Calibri" panose="020F0502020204030204" pitchFamily="34" charset="0"/>
              </a:rPr>
              <a:t>Private Sector Design-Build</a:t>
            </a:r>
          </a:p>
        </p:txBody>
      </p:sp>
      <p:cxnSp>
        <p:nvCxnSpPr>
          <p:cNvPr id="40" name="Straight Connector 39"/>
          <p:cNvCxnSpPr/>
          <p:nvPr/>
        </p:nvCxnSpPr>
        <p:spPr>
          <a:xfrm flipH="1">
            <a:off x="4757863" y="4479874"/>
            <a:ext cx="143591" cy="272827"/>
          </a:xfrm>
          <a:prstGeom prst="line">
            <a:avLst/>
          </a:prstGeom>
          <a:solidFill>
            <a:srgbClr val="538FD8"/>
          </a:solidFill>
          <a:ln w="3175" cap="rnd" cmpd="sng">
            <a:solidFill>
              <a:srgbClr val="3B3B3B"/>
            </a:solidFill>
            <a:headEnd type="oval"/>
          </a:ln>
          <a:effectLst/>
        </p:spPr>
        <p:style>
          <a:lnRef idx="1">
            <a:schemeClr val="accent1"/>
          </a:lnRef>
          <a:fillRef idx="3">
            <a:schemeClr val="accent1"/>
          </a:fillRef>
          <a:effectRef idx="2">
            <a:schemeClr val="accent1"/>
          </a:effectRef>
          <a:fontRef idx="minor">
            <a:schemeClr val="lt1"/>
          </a:fontRef>
        </p:style>
      </p:cxnSp>
      <p:sp>
        <p:nvSpPr>
          <p:cNvPr id="41" name="TextBox 40"/>
          <p:cNvSpPr txBox="1"/>
          <p:nvPr/>
        </p:nvSpPr>
        <p:spPr>
          <a:xfrm rot="17848328">
            <a:off x="4780680" y="2712698"/>
            <a:ext cx="3325862" cy="446276"/>
          </a:xfrm>
          <a:prstGeom prst="rect">
            <a:avLst/>
          </a:prstGeom>
          <a:noFill/>
          <a:effectLst/>
        </p:spPr>
        <p:txBody>
          <a:bodyPr wrap="square" lIns="0" tIns="0" rIns="0" bIns="0" rtlCol="0">
            <a:spAutoFit/>
          </a:bodyPr>
          <a:lstStyle/>
          <a:p>
            <a:r>
              <a:rPr lang="en-US" sz="1800" b="1" dirty="0">
                <a:latin typeface="Calibri" panose="020F0502020204030204" pitchFamily="34" charset="0"/>
                <a:cs typeface="Calibri" panose="020F0502020204030204" pitchFamily="34" charset="0"/>
              </a:rPr>
              <a:t>Brooks Act</a:t>
            </a:r>
          </a:p>
          <a:p>
            <a:r>
              <a:rPr lang="en-US" sz="1100" dirty="0">
                <a:latin typeface="Calibri" panose="020F0502020204030204" pitchFamily="34" charset="0"/>
                <a:cs typeface="Calibri" panose="020F0502020204030204" pitchFamily="34" charset="0"/>
              </a:rPr>
              <a:t>Qualifications Based Procurement of Professional Services</a:t>
            </a:r>
          </a:p>
        </p:txBody>
      </p:sp>
      <p:cxnSp>
        <p:nvCxnSpPr>
          <p:cNvPr id="42" name="Straight Connector 41"/>
          <p:cNvCxnSpPr/>
          <p:nvPr/>
        </p:nvCxnSpPr>
        <p:spPr>
          <a:xfrm flipH="1">
            <a:off x="5507358" y="4462609"/>
            <a:ext cx="143591" cy="272827"/>
          </a:xfrm>
          <a:prstGeom prst="line">
            <a:avLst/>
          </a:prstGeom>
          <a:solidFill>
            <a:srgbClr val="538FD8"/>
          </a:solidFill>
          <a:ln w="3175" cap="rnd" cmpd="sng">
            <a:solidFill>
              <a:srgbClr val="3B3B3B"/>
            </a:solidFill>
            <a:headEnd type="oval"/>
          </a:ln>
          <a:effectLst/>
        </p:spPr>
        <p:style>
          <a:lnRef idx="1">
            <a:schemeClr val="accent1"/>
          </a:lnRef>
          <a:fillRef idx="3">
            <a:schemeClr val="accent1"/>
          </a:fillRef>
          <a:effectRef idx="2">
            <a:schemeClr val="accent1"/>
          </a:effectRef>
          <a:fontRef idx="minor">
            <a:schemeClr val="lt1"/>
          </a:fontRef>
        </p:style>
      </p:cxnSp>
      <p:sp>
        <p:nvSpPr>
          <p:cNvPr id="43" name="TextBox 42"/>
          <p:cNvSpPr txBox="1"/>
          <p:nvPr/>
        </p:nvSpPr>
        <p:spPr>
          <a:xfrm rot="17848328">
            <a:off x="5592524" y="2845605"/>
            <a:ext cx="3234014" cy="276999"/>
          </a:xfrm>
          <a:prstGeom prst="rect">
            <a:avLst/>
          </a:prstGeom>
          <a:noFill/>
          <a:effectLst/>
        </p:spPr>
        <p:txBody>
          <a:bodyPr wrap="square" lIns="0" tIns="0" rIns="0" bIns="0" rtlCol="0">
            <a:spAutoFit/>
          </a:bodyPr>
          <a:lstStyle/>
          <a:p>
            <a:r>
              <a:rPr lang="en-US" sz="1800" b="1" dirty="0">
                <a:latin typeface="Calibri" panose="020F0502020204030204" pitchFamily="34" charset="0"/>
                <a:cs typeface="Calibri" panose="020F0502020204030204" pitchFamily="34" charset="0"/>
              </a:rPr>
              <a:t>Professional Construction Mgmt.</a:t>
            </a:r>
          </a:p>
        </p:txBody>
      </p:sp>
      <p:cxnSp>
        <p:nvCxnSpPr>
          <p:cNvPr id="44" name="Straight Connector 43"/>
          <p:cNvCxnSpPr/>
          <p:nvPr/>
        </p:nvCxnSpPr>
        <p:spPr>
          <a:xfrm flipH="1">
            <a:off x="6271187" y="4462609"/>
            <a:ext cx="143591" cy="272827"/>
          </a:xfrm>
          <a:prstGeom prst="line">
            <a:avLst/>
          </a:prstGeom>
          <a:solidFill>
            <a:srgbClr val="538FD8"/>
          </a:solidFill>
          <a:ln w="3175" cap="rnd" cmpd="sng">
            <a:solidFill>
              <a:srgbClr val="3B3B3B"/>
            </a:solidFill>
            <a:headEnd type="oval"/>
          </a:ln>
          <a:effectLst/>
        </p:spPr>
        <p:style>
          <a:lnRef idx="1">
            <a:schemeClr val="accent1"/>
          </a:lnRef>
          <a:fillRef idx="3">
            <a:schemeClr val="accent1"/>
          </a:fillRef>
          <a:effectRef idx="2">
            <a:schemeClr val="accent1"/>
          </a:effectRef>
          <a:fontRef idx="minor">
            <a:schemeClr val="lt1"/>
          </a:fontRef>
        </p:style>
      </p:cxnSp>
      <p:sp>
        <p:nvSpPr>
          <p:cNvPr id="45" name="TextBox 44"/>
          <p:cNvSpPr txBox="1"/>
          <p:nvPr/>
        </p:nvSpPr>
        <p:spPr>
          <a:xfrm rot="17848328">
            <a:off x="6463424" y="2927830"/>
            <a:ext cx="2772303" cy="553998"/>
          </a:xfrm>
          <a:prstGeom prst="rect">
            <a:avLst/>
          </a:prstGeom>
          <a:noFill/>
          <a:effectLst/>
        </p:spPr>
        <p:txBody>
          <a:bodyPr wrap="square" lIns="0" tIns="0" rIns="0" bIns="0" rtlCol="0">
            <a:spAutoFit/>
          </a:bodyPr>
          <a:lstStyle/>
          <a:p>
            <a:r>
              <a:rPr lang="en-US" sz="1800" b="1" dirty="0">
                <a:latin typeface="Calibri" panose="020F0502020204030204" pitchFamily="34" charset="0"/>
                <a:cs typeface="Calibri" panose="020F0502020204030204" pitchFamily="34" charset="0"/>
              </a:rPr>
              <a:t>Public Sector </a:t>
            </a:r>
            <a:r>
              <a:rPr lang="en-US" b="1" dirty="0">
                <a:latin typeface="Calibri" panose="020F0502020204030204" pitchFamily="34" charset="0"/>
                <a:cs typeface="Calibri" panose="020F0502020204030204" pitchFamily="34" charset="0"/>
              </a:rPr>
              <a:t>Design-Build and </a:t>
            </a:r>
            <a:r>
              <a:rPr lang="en-US" sz="1800" b="1" dirty="0">
                <a:latin typeface="Calibri" panose="020F0502020204030204" pitchFamily="34" charset="0"/>
                <a:cs typeface="Calibri" panose="020F0502020204030204" pitchFamily="34" charset="0"/>
              </a:rPr>
              <a:t>Private Sector </a:t>
            </a:r>
            <a:r>
              <a:rPr lang="en-US" b="1" dirty="0">
                <a:latin typeface="Calibri" panose="020F0502020204030204" pitchFamily="34" charset="0"/>
                <a:cs typeface="Calibri" panose="020F0502020204030204" pitchFamily="34" charset="0"/>
              </a:rPr>
              <a:t>CMAR</a:t>
            </a:r>
            <a:endParaRPr lang="en-US" sz="1100" b="1" dirty="0">
              <a:latin typeface="Calibri" panose="020F0502020204030204" pitchFamily="34" charset="0"/>
              <a:cs typeface="Calibri" panose="020F0502020204030204" pitchFamily="34" charset="0"/>
            </a:endParaRPr>
          </a:p>
        </p:txBody>
      </p:sp>
      <p:cxnSp>
        <p:nvCxnSpPr>
          <p:cNvPr id="46" name="Straight Connector 45"/>
          <p:cNvCxnSpPr/>
          <p:nvPr/>
        </p:nvCxnSpPr>
        <p:spPr>
          <a:xfrm flipH="1">
            <a:off x="7005772" y="4479873"/>
            <a:ext cx="143591" cy="272827"/>
          </a:xfrm>
          <a:prstGeom prst="line">
            <a:avLst/>
          </a:prstGeom>
          <a:solidFill>
            <a:srgbClr val="538FD8"/>
          </a:solidFill>
          <a:ln w="3175" cap="rnd" cmpd="sng">
            <a:solidFill>
              <a:srgbClr val="3B3B3B"/>
            </a:solidFill>
            <a:headEnd type="oval"/>
          </a:ln>
          <a:effectLst/>
        </p:spPr>
        <p:style>
          <a:lnRef idx="1">
            <a:schemeClr val="accent1"/>
          </a:lnRef>
          <a:fillRef idx="3">
            <a:schemeClr val="accent1"/>
          </a:fillRef>
          <a:effectRef idx="2">
            <a:schemeClr val="accent1"/>
          </a:effectRef>
          <a:fontRef idx="minor">
            <a:schemeClr val="lt1"/>
          </a:fontRef>
        </p:style>
      </p:cxnSp>
      <p:sp>
        <p:nvSpPr>
          <p:cNvPr id="47" name="TextBox 46"/>
          <p:cNvSpPr txBox="1"/>
          <p:nvPr/>
        </p:nvSpPr>
        <p:spPr>
          <a:xfrm rot="17848328">
            <a:off x="7239646" y="2942815"/>
            <a:ext cx="2772303" cy="446276"/>
          </a:xfrm>
          <a:prstGeom prst="rect">
            <a:avLst/>
          </a:prstGeom>
          <a:noFill/>
          <a:effectLst/>
        </p:spPr>
        <p:txBody>
          <a:bodyPr wrap="square" lIns="0" tIns="0" rIns="0" bIns="0" rtlCol="0">
            <a:spAutoFit/>
          </a:bodyPr>
          <a:lstStyle/>
          <a:p>
            <a:r>
              <a:rPr lang="en-US" sz="1800" b="1" dirty="0">
                <a:latin typeface="Calibri" panose="020F0502020204030204" pitchFamily="34" charset="0"/>
                <a:cs typeface="Calibri" panose="020F0502020204030204" pitchFamily="34" charset="0"/>
              </a:rPr>
              <a:t>DBIA Established; </a:t>
            </a:r>
          </a:p>
          <a:p>
            <a:r>
              <a:rPr lang="en-US" sz="1100" dirty="0">
                <a:latin typeface="Calibri" panose="020F0502020204030204" pitchFamily="34" charset="0"/>
                <a:cs typeface="Calibri" panose="020F0502020204030204" pitchFamily="34" charset="0"/>
              </a:rPr>
              <a:t>2 states with limited DB authority</a:t>
            </a:r>
          </a:p>
        </p:txBody>
      </p:sp>
      <p:cxnSp>
        <p:nvCxnSpPr>
          <p:cNvPr id="48" name="Straight Connector 47"/>
          <p:cNvCxnSpPr/>
          <p:nvPr/>
        </p:nvCxnSpPr>
        <p:spPr>
          <a:xfrm flipH="1">
            <a:off x="7776663" y="4471634"/>
            <a:ext cx="143591" cy="272827"/>
          </a:xfrm>
          <a:prstGeom prst="line">
            <a:avLst/>
          </a:prstGeom>
          <a:solidFill>
            <a:srgbClr val="538FD8"/>
          </a:solidFill>
          <a:ln w="3175" cap="rnd" cmpd="sng">
            <a:solidFill>
              <a:srgbClr val="3B3B3B"/>
            </a:solidFill>
            <a:headEnd type="oval"/>
          </a:ln>
          <a:effectLst/>
        </p:spPr>
        <p:style>
          <a:lnRef idx="1">
            <a:schemeClr val="accent1"/>
          </a:lnRef>
          <a:fillRef idx="3">
            <a:schemeClr val="accent1"/>
          </a:fillRef>
          <a:effectRef idx="2">
            <a:schemeClr val="accent1"/>
          </a:effectRef>
          <a:fontRef idx="minor">
            <a:schemeClr val="lt1"/>
          </a:fontRef>
        </p:style>
      </p:cxnSp>
      <p:sp>
        <p:nvSpPr>
          <p:cNvPr id="49" name="TextBox 48"/>
          <p:cNvSpPr txBox="1"/>
          <p:nvPr/>
        </p:nvSpPr>
        <p:spPr>
          <a:xfrm>
            <a:off x="3173606" y="4752182"/>
            <a:ext cx="3464909" cy="229358"/>
          </a:xfrm>
          <a:prstGeom prst="rect">
            <a:avLst/>
          </a:prstGeom>
          <a:solidFill>
            <a:srgbClr val="628EC4"/>
          </a:solidFill>
          <a:ln w="3175" cmpd="sng">
            <a:solidFill>
              <a:srgbClr val="949494"/>
            </a:solidFill>
          </a:ln>
          <a:effectLst/>
        </p:spPr>
        <p:txBody>
          <a:bodyPr wrap="square" lIns="0" tIns="0" rIns="0" bIns="0" rtlCol="0" anchor="ctr" anchorCtr="1">
            <a:noAutofit/>
          </a:bodyPr>
          <a:lstStyle/>
          <a:p>
            <a:pPr algn="ctr">
              <a:lnSpc>
                <a:spcPct val="85000"/>
              </a:lnSpc>
            </a:pPr>
            <a:r>
              <a:rPr lang="en-US" sz="1400" dirty="0">
                <a:latin typeface="Calibri" panose="020F0502020204030204" pitchFamily="34" charset="0"/>
                <a:cs typeface="Calibri" panose="020F0502020204030204" pitchFamily="34" charset="0"/>
              </a:rPr>
              <a:t>Industrial Revolution</a:t>
            </a:r>
          </a:p>
        </p:txBody>
      </p:sp>
      <p:cxnSp>
        <p:nvCxnSpPr>
          <p:cNvPr id="50" name="Straight Connector 49"/>
          <p:cNvCxnSpPr/>
          <p:nvPr/>
        </p:nvCxnSpPr>
        <p:spPr>
          <a:xfrm flipH="1">
            <a:off x="9050345" y="4466189"/>
            <a:ext cx="143591" cy="272827"/>
          </a:xfrm>
          <a:prstGeom prst="line">
            <a:avLst/>
          </a:prstGeom>
          <a:solidFill>
            <a:srgbClr val="538FD8"/>
          </a:solidFill>
          <a:ln w="3175" cap="rnd" cmpd="sng">
            <a:solidFill>
              <a:srgbClr val="3B3B3B"/>
            </a:solidFill>
            <a:headEnd type="oval"/>
          </a:ln>
          <a:effectLst/>
        </p:spPr>
        <p:style>
          <a:lnRef idx="1">
            <a:schemeClr val="accent1"/>
          </a:lnRef>
          <a:fillRef idx="3">
            <a:schemeClr val="accent1"/>
          </a:fillRef>
          <a:effectRef idx="2">
            <a:schemeClr val="accent1"/>
          </a:effectRef>
          <a:fontRef idx="minor">
            <a:schemeClr val="lt1"/>
          </a:fontRef>
        </p:style>
      </p:cxnSp>
      <p:cxnSp>
        <p:nvCxnSpPr>
          <p:cNvPr id="52" name="Straight Connector 51"/>
          <p:cNvCxnSpPr/>
          <p:nvPr/>
        </p:nvCxnSpPr>
        <p:spPr>
          <a:xfrm flipH="1">
            <a:off x="9699278" y="4482893"/>
            <a:ext cx="143591" cy="272827"/>
          </a:xfrm>
          <a:prstGeom prst="line">
            <a:avLst/>
          </a:prstGeom>
          <a:solidFill>
            <a:srgbClr val="538FD8"/>
          </a:solidFill>
          <a:ln w="3175" cap="rnd" cmpd="sng">
            <a:solidFill>
              <a:srgbClr val="3B3B3B"/>
            </a:solidFill>
            <a:headEnd type="oval"/>
          </a:ln>
          <a:effectLst/>
        </p:spPr>
        <p:style>
          <a:lnRef idx="1">
            <a:schemeClr val="accent1"/>
          </a:lnRef>
          <a:fillRef idx="3">
            <a:schemeClr val="accent1"/>
          </a:fillRef>
          <a:effectRef idx="2">
            <a:schemeClr val="accent1"/>
          </a:effectRef>
          <a:fontRef idx="minor">
            <a:schemeClr val="lt1"/>
          </a:fontRef>
        </p:style>
      </p:cxnSp>
      <p:cxnSp>
        <p:nvCxnSpPr>
          <p:cNvPr id="53" name="Straight Connector 52"/>
          <p:cNvCxnSpPr/>
          <p:nvPr/>
        </p:nvCxnSpPr>
        <p:spPr>
          <a:xfrm flipH="1">
            <a:off x="10409518" y="4469719"/>
            <a:ext cx="143591" cy="272827"/>
          </a:xfrm>
          <a:prstGeom prst="line">
            <a:avLst/>
          </a:prstGeom>
          <a:solidFill>
            <a:srgbClr val="538FD8"/>
          </a:solidFill>
          <a:ln w="3175" cap="rnd" cmpd="sng">
            <a:solidFill>
              <a:srgbClr val="3B3B3B"/>
            </a:solidFill>
            <a:headEnd type="oval"/>
          </a:ln>
          <a:effectLst/>
        </p:spPr>
        <p:style>
          <a:lnRef idx="1">
            <a:schemeClr val="accent1"/>
          </a:lnRef>
          <a:fillRef idx="3">
            <a:schemeClr val="accent1"/>
          </a:fillRef>
          <a:effectRef idx="2">
            <a:schemeClr val="accent1"/>
          </a:effectRef>
          <a:fontRef idx="minor">
            <a:schemeClr val="lt1"/>
          </a:fontRef>
        </p:style>
      </p:cxnSp>
      <p:cxnSp>
        <p:nvCxnSpPr>
          <p:cNvPr id="54" name="Straight Connector 53"/>
          <p:cNvCxnSpPr/>
          <p:nvPr/>
        </p:nvCxnSpPr>
        <p:spPr>
          <a:xfrm flipH="1">
            <a:off x="8473502" y="4473882"/>
            <a:ext cx="143591" cy="272827"/>
          </a:xfrm>
          <a:prstGeom prst="line">
            <a:avLst/>
          </a:prstGeom>
          <a:solidFill>
            <a:srgbClr val="538FD8"/>
          </a:solidFill>
          <a:ln w="3175" cap="rnd" cmpd="sng">
            <a:solidFill>
              <a:srgbClr val="3B3B3B"/>
            </a:solidFill>
            <a:headEnd type="oval"/>
          </a:ln>
          <a:effectLst/>
        </p:spPr>
        <p:style>
          <a:lnRef idx="1">
            <a:schemeClr val="accent1"/>
          </a:lnRef>
          <a:fillRef idx="3">
            <a:schemeClr val="accent1"/>
          </a:fillRef>
          <a:effectRef idx="2">
            <a:schemeClr val="accent1"/>
          </a:effectRef>
          <a:fontRef idx="minor">
            <a:schemeClr val="lt1"/>
          </a:fontRef>
        </p:style>
      </p:cxnSp>
      <p:sp>
        <p:nvSpPr>
          <p:cNvPr id="55" name="TextBox 54"/>
          <p:cNvSpPr txBox="1"/>
          <p:nvPr/>
        </p:nvSpPr>
        <p:spPr>
          <a:xfrm rot="17848328">
            <a:off x="8471269" y="2943904"/>
            <a:ext cx="2772303" cy="276999"/>
          </a:xfrm>
          <a:prstGeom prst="rect">
            <a:avLst/>
          </a:prstGeom>
          <a:noFill/>
          <a:effectLst/>
        </p:spPr>
        <p:txBody>
          <a:bodyPr wrap="square" lIns="0" tIns="0" rIns="0" bIns="0" rtlCol="0">
            <a:spAutoFit/>
          </a:bodyPr>
          <a:lstStyle/>
          <a:p>
            <a:r>
              <a:rPr lang="en-US" sz="1800" b="1" dirty="0">
                <a:latin typeface="Calibri" panose="020F0502020204030204" pitchFamily="34" charset="0"/>
                <a:cs typeface="Calibri" panose="020F0502020204030204" pitchFamily="34" charset="0"/>
              </a:rPr>
              <a:t>P3 Legislation</a:t>
            </a:r>
          </a:p>
        </p:txBody>
      </p:sp>
      <p:sp>
        <p:nvSpPr>
          <p:cNvPr id="56" name="TextBox 55"/>
          <p:cNvSpPr txBox="1"/>
          <p:nvPr/>
        </p:nvSpPr>
        <p:spPr>
          <a:xfrm rot="17848328">
            <a:off x="7809454" y="2864080"/>
            <a:ext cx="3281566" cy="235449"/>
          </a:xfrm>
          <a:prstGeom prst="rect">
            <a:avLst/>
          </a:prstGeom>
          <a:noFill/>
          <a:effectLst/>
        </p:spPr>
        <p:txBody>
          <a:bodyPr wrap="square" lIns="0" tIns="0" rIns="0" bIns="0" rtlCol="0">
            <a:spAutoFit/>
          </a:bodyPr>
          <a:lstStyle/>
          <a:p>
            <a:pPr>
              <a:lnSpc>
                <a:spcPct val="85000"/>
              </a:lnSpc>
              <a:spcBef>
                <a:spcPts val="200"/>
              </a:spcBef>
            </a:pPr>
            <a:r>
              <a:rPr lang="en-US" sz="1800" b="1" dirty="0">
                <a:latin typeface="Calibri" panose="020F0502020204030204" pitchFamily="34" charset="0"/>
                <a:cs typeface="Calibri" panose="020F0502020204030204" pitchFamily="34" charset="0"/>
              </a:rPr>
              <a:t>Federal Acquisition Reform Act</a:t>
            </a:r>
          </a:p>
        </p:txBody>
      </p:sp>
      <p:sp>
        <p:nvSpPr>
          <p:cNvPr id="57" name="TextBox 56"/>
          <p:cNvSpPr txBox="1"/>
          <p:nvPr/>
        </p:nvSpPr>
        <p:spPr>
          <a:xfrm rot="17848328">
            <a:off x="9110862" y="3039400"/>
            <a:ext cx="2772303" cy="276999"/>
          </a:xfrm>
          <a:prstGeom prst="rect">
            <a:avLst/>
          </a:prstGeom>
          <a:noFill/>
          <a:effectLst/>
        </p:spPr>
        <p:txBody>
          <a:bodyPr wrap="square" lIns="0" tIns="0" rIns="0" bIns="0" rtlCol="0">
            <a:spAutoFit/>
          </a:bodyPr>
          <a:lstStyle/>
          <a:p>
            <a:r>
              <a:rPr lang="en-US" sz="1800" b="1" dirty="0">
                <a:latin typeface="Calibri" panose="020F0502020204030204" pitchFamily="34" charset="0"/>
                <a:cs typeface="Calibri" panose="020F0502020204030204" pitchFamily="34" charset="0"/>
              </a:rPr>
              <a:t>DBIA Best Practices</a:t>
            </a:r>
          </a:p>
        </p:txBody>
      </p:sp>
      <p:sp>
        <p:nvSpPr>
          <p:cNvPr id="59" name="TextBox 58"/>
          <p:cNvSpPr txBox="1"/>
          <p:nvPr/>
        </p:nvSpPr>
        <p:spPr>
          <a:xfrm rot="17848328">
            <a:off x="9898558" y="2965438"/>
            <a:ext cx="2772303" cy="446276"/>
          </a:xfrm>
          <a:prstGeom prst="rect">
            <a:avLst/>
          </a:prstGeom>
          <a:noFill/>
          <a:effectLst/>
        </p:spPr>
        <p:txBody>
          <a:bodyPr wrap="square" lIns="0" tIns="0" rIns="0" bIns="0" rtlCol="0">
            <a:spAutoFit/>
          </a:bodyPr>
          <a:lstStyle/>
          <a:p>
            <a:r>
              <a:rPr lang="en-US" sz="1800" b="1" dirty="0">
                <a:latin typeface="Calibri" panose="020F0502020204030204" pitchFamily="34" charset="0"/>
                <a:cs typeface="Calibri" panose="020F0502020204030204" pitchFamily="34" charset="0"/>
              </a:rPr>
              <a:t>Design-Build Authority</a:t>
            </a:r>
          </a:p>
          <a:p>
            <a:r>
              <a:rPr lang="en-US" sz="1100" dirty="0">
                <a:latin typeface="Calibri" panose="020F0502020204030204" pitchFamily="34" charset="0"/>
                <a:cs typeface="Calibri" panose="020F0502020204030204" pitchFamily="34" charset="0"/>
              </a:rPr>
              <a:t>in 95% of states</a:t>
            </a:r>
          </a:p>
        </p:txBody>
      </p:sp>
    </p:spTree>
    <p:extLst>
      <p:ext uri="{BB962C8B-B14F-4D97-AF65-F5344CB8AC3E}">
        <p14:creationId xmlns:p14="http://schemas.microsoft.com/office/powerpoint/2010/main" val="2808322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00" name="Rectangle 8499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Content Placeholder 3">
            <a:extLst>
              <a:ext uri="{FF2B5EF4-FFF2-40B4-BE49-F238E27FC236}">
                <a16:creationId xmlns:a16="http://schemas.microsoft.com/office/drawing/2014/main" id="{85B55301-E9B3-46A1-858C-4686B83EF427}"/>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20" y="10"/>
            <a:ext cx="4635571" cy="6857990"/>
          </a:xfrm>
          <a:prstGeom prst="rect">
            <a:avLst/>
          </a:prstGeom>
          <a:effectLst/>
        </p:spPr>
      </p:pic>
      <p:cxnSp>
        <p:nvCxnSpPr>
          <p:cNvPr id="74" name="Straight Connector 73">
            <a:extLst>
              <a:ext uri="{FF2B5EF4-FFF2-40B4-BE49-F238E27FC236}">
                <a16:creationId xmlns:a16="http://schemas.microsoft.com/office/drawing/2014/main" id="{A7F400EE-A8A5-48AF-B4D6-291B52C6F0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3B4C50"/>
            </a:solidFill>
          </a:ln>
        </p:spPr>
        <p:style>
          <a:lnRef idx="1">
            <a:schemeClr val="accent1"/>
          </a:lnRef>
          <a:fillRef idx="0">
            <a:schemeClr val="accent1"/>
          </a:fillRef>
          <a:effectRef idx="0">
            <a:schemeClr val="accent1"/>
          </a:effectRef>
          <a:fontRef idx="minor">
            <a:schemeClr val="tx1"/>
          </a:fontRef>
        </p:style>
      </p:cxnSp>
      <p:sp>
        <p:nvSpPr>
          <p:cNvPr id="84995" name="Rectangle 3"/>
          <p:cNvSpPr>
            <a:spLocks noGrp="1" noChangeArrowheads="1"/>
          </p:cNvSpPr>
          <p:nvPr>
            <p:ph sz="half" idx="1"/>
          </p:nvPr>
        </p:nvSpPr>
        <p:spPr>
          <a:xfrm>
            <a:off x="4965431" y="2314808"/>
            <a:ext cx="6586489" cy="4266194"/>
          </a:xfrm>
        </p:spPr>
        <p:txBody>
          <a:bodyPr vert="horz" lIns="91440" tIns="45720" rIns="91440" bIns="45720" rtlCol="0">
            <a:normAutofit/>
          </a:bodyPr>
          <a:lstStyle/>
          <a:p>
            <a:r>
              <a:rPr lang="en-US" altLang="en-US" dirty="0"/>
              <a:t>Early contractor involvement</a:t>
            </a:r>
          </a:p>
          <a:p>
            <a:r>
              <a:rPr lang="en-US" altLang="en-US" dirty="0"/>
              <a:t>Team member accountability</a:t>
            </a:r>
          </a:p>
          <a:p>
            <a:r>
              <a:rPr lang="en-US" altLang="en-US" dirty="0"/>
              <a:t>Improves relationships</a:t>
            </a:r>
          </a:p>
          <a:p>
            <a:r>
              <a:rPr lang="en-US" altLang="en-US" dirty="0"/>
              <a:t>Better project metrics and increased certainty of outcomes</a:t>
            </a:r>
          </a:p>
          <a:p>
            <a:r>
              <a:rPr lang="en-US" altLang="en-US" dirty="0"/>
              <a:t>Influence of certain fundamental concepts</a:t>
            </a:r>
          </a:p>
          <a:p>
            <a:pPr lvl="1"/>
            <a:r>
              <a:rPr lang="en-US" altLang="en-US" dirty="0"/>
              <a:t>Cost-influence curve</a:t>
            </a:r>
          </a:p>
          <a:p>
            <a:pPr lvl="1"/>
            <a:r>
              <a:rPr lang="en-US" altLang="en-US" dirty="0"/>
              <a:t>Benefits of fast tracking</a:t>
            </a:r>
          </a:p>
          <a:p>
            <a:pPr lvl="1"/>
            <a:r>
              <a:rPr lang="en-US" altLang="en-US" dirty="0" err="1"/>
              <a:t>Spearin</a:t>
            </a:r>
            <a:r>
              <a:rPr lang="en-US" altLang="en-US" dirty="0"/>
              <a:t> Doctrine</a:t>
            </a:r>
          </a:p>
        </p:txBody>
      </p:sp>
      <p:sp>
        <p:nvSpPr>
          <p:cNvPr id="84994" name="Rectangle 2"/>
          <p:cNvSpPr>
            <a:spLocks noGrp="1" noChangeArrowheads="1"/>
          </p:cNvSpPr>
          <p:nvPr>
            <p:ph type="title"/>
          </p:nvPr>
        </p:nvSpPr>
        <p:spPr>
          <a:xfrm>
            <a:off x="4965430" y="629268"/>
            <a:ext cx="6586491" cy="1286160"/>
          </a:xfrm>
        </p:spPr>
        <p:txBody>
          <a:bodyPr vert="horz" lIns="91440" tIns="45720" rIns="91440" bIns="45720" rtlCol="0" anchor="b">
            <a:normAutofit/>
          </a:bodyPr>
          <a:lstStyle/>
          <a:p>
            <a:pPr algn="l"/>
            <a:r>
              <a:rPr lang="en-US" altLang="en-US" dirty="0"/>
              <a:t>Move to Integration </a:t>
            </a:r>
          </a:p>
        </p:txBody>
      </p:sp>
      <p:sp>
        <p:nvSpPr>
          <p:cNvPr id="2" name="Slide Number Placeholder 1">
            <a:extLst>
              <a:ext uri="{FF2B5EF4-FFF2-40B4-BE49-F238E27FC236}">
                <a16:creationId xmlns:a16="http://schemas.microsoft.com/office/drawing/2014/main" id="{5AF54971-B267-4A6C-B344-899805345199}"/>
              </a:ext>
            </a:extLst>
          </p:cNvPr>
          <p:cNvSpPr>
            <a:spLocks noGrp="1"/>
          </p:cNvSpPr>
          <p:nvPr>
            <p:ph type="sldNum" sz="quarter" idx="4"/>
          </p:nvPr>
        </p:nvSpPr>
        <p:spPr>
          <a:xfrm>
            <a:off x="10167042" y="6356350"/>
            <a:ext cx="1186758" cy="365125"/>
          </a:xfrm>
        </p:spPr>
        <p:txBody>
          <a:bodyPr vert="horz" lIns="91440" tIns="45720" rIns="91440" bIns="45720" rtlCol="0" anchor="ctr">
            <a:normAutofit/>
          </a:bodyPr>
          <a:lstStyle/>
          <a:p>
            <a:pPr>
              <a:spcAft>
                <a:spcPts val="600"/>
              </a:spcAft>
              <a:defRPr/>
            </a:pPr>
            <a:fld id="{618A1F5F-6283-4733-8EC8-D763616B3426}" type="slidenum">
              <a:rPr lang="en-US" smtClean="0">
                <a:latin typeface="Calibri" panose="020F0502020204030204"/>
                <a:cs typeface="+mn-cs"/>
              </a:rPr>
              <a:pPr>
                <a:spcAft>
                  <a:spcPts val="600"/>
                </a:spcAft>
                <a:defRPr/>
              </a:pPr>
              <a:t>7</a:t>
            </a:fld>
            <a:endParaRPr lang="en-US">
              <a:latin typeface="Calibri" panose="020F0502020204030204"/>
              <a:cs typeface="+mn-cs"/>
            </a:endParaRPr>
          </a:p>
        </p:txBody>
      </p:sp>
    </p:spTree>
    <p:extLst>
      <p:ext uri="{BB962C8B-B14F-4D97-AF65-F5344CB8AC3E}">
        <p14:creationId xmlns:p14="http://schemas.microsoft.com/office/powerpoint/2010/main" val="2225980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0B02E9-B88A-412A-A745-BF136D0C2D79}"/>
              </a:ext>
            </a:extLst>
          </p:cNvPr>
          <p:cNvSpPr/>
          <p:nvPr/>
        </p:nvSpPr>
        <p:spPr>
          <a:xfrm>
            <a:off x="1524000" y="0"/>
            <a:ext cx="9144000" cy="762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 name="TextBox 6">
            <a:extLst>
              <a:ext uri="{FF2B5EF4-FFF2-40B4-BE49-F238E27FC236}">
                <a16:creationId xmlns:a16="http://schemas.microsoft.com/office/drawing/2014/main" id="{896BE1B7-5AAA-42A6-9AC4-6D11F07722F7}"/>
              </a:ext>
            </a:extLst>
          </p:cNvPr>
          <p:cNvSpPr txBox="1"/>
          <p:nvPr/>
        </p:nvSpPr>
        <p:spPr>
          <a:xfrm>
            <a:off x="1752600" y="228601"/>
            <a:ext cx="7315200" cy="523875"/>
          </a:xfrm>
          <a:prstGeom prst="rect">
            <a:avLst/>
          </a:prstGeom>
          <a:noFill/>
        </p:spPr>
        <p:txBody>
          <a:bodyPr>
            <a:spAutoFit/>
          </a:bodyPr>
          <a:lstStyle/>
          <a:p>
            <a:pPr eaLnBrk="1" hangingPunct="1">
              <a:defRPr/>
            </a:pPr>
            <a:r>
              <a:rPr lang="en-US" sz="2800" b="1" spc="300" dirty="0">
                <a:solidFill>
                  <a:schemeClr val="bg1"/>
                </a:solidFill>
                <a:latin typeface="Arial" charset="0"/>
                <a:ea typeface="ＭＳ Ｐゴシック" charset="0"/>
                <a:cs typeface="Arial" charset="0"/>
              </a:rPr>
              <a:t>PROJECT DELIVERY METHOD</a:t>
            </a:r>
          </a:p>
        </p:txBody>
      </p:sp>
      <p:sp>
        <p:nvSpPr>
          <p:cNvPr id="20484" name="TextBox 8">
            <a:extLst>
              <a:ext uri="{FF2B5EF4-FFF2-40B4-BE49-F238E27FC236}">
                <a16:creationId xmlns:a16="http://schemas.microsoft.com/office/drawing/2014/main" id="{56CC3DE4-D3BC-44C3-8637-FFDA71CC1B36}"/>
              </a:ext>
            </a:extLst>
          </p:cNvPr>
          <p:cNvSpPr txBox="1">
            <a:spLocks noChangeArrowheads="1"/>
          </p:cNvSpPr>
          <p:nvPr/>
        </p:nvSpPr>
        <p:spPr bwMode="auto">
          <a:xfrm>
            <a:off x="4343400" y="6505576"/>
            <a:ext cx="6172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1200">
                <a:solidFill>
                  <a:srgbClr val="A6A6A6"/>
                </a:solidFill>
                <a:latin typeface="Arial" panose="020B0604020202020204" pitchFamily="34" charset="0"/>
              </a:rPr>
              <a:t>Board of Directors Orientations – Design Build Institute of America</a:t>
            </a:r>
          </a:p>
        </p:txBody>
      </p:sp>
      <p:sp>
        <p:nvSpPr>
          <p:cNvPr id="10" name="TextBox 9">
            <a:extLst>
              <a:ext uri="{FF2B5EF4-FFF2-40B4-BE49-F238E27FC236}">
                <a16:creationId xmlns:a16="http://schemas.microsoft.com/office/drawing/2014/main" id="{1BA38AE1-543E-4E9F-B2FE-900FD62A971F}"/>
              </a:ext>
            </a:extLst>
          </p:cNvPr>
          <p:cNvSpPr txBox="1"/>
          <p:nvPr/>
        </p:nvSpPr>
        <p:spPr>
          <a:xfrm>
            <a:off x="1752600" y="742950"/>
            <a:ext cx="7315200" cy="400050"/>
          </a:xfrm>
          <a:prstGeom prst="rect">
            <a:avLst/>
          </a:prstGeom>
          <a:noFill/>
        </p:spPr>
        <p:txBody>
          <a:bodyPr>
            <a:spAutoFit/>
          </a:bodyPr>
          <a:lstStyle/>
          <a:p>
            <a:pPr eaLnBrk="1" hangingPunct="1">
              <a:defRPr/>
            </a:pPr>
            <a:r>
              <a:rPr lang="en-US" sz="2000" dirty="0">
                <a:solidFill>
                  <a:schemeClr val="accent3">
                    <a:lumMod val="75000"/>
                  </a:schemeClr>
                </a:solidFill>
                <a:latin typeface="Arial" charset="0"/>
                <a:ea typeface="ＭＳ Ｐゴシック" charset="0"/>
                <a:cs typeface="Arial" charset="0"/>
              </a:rPr>
              <a:t>Market Share for Non-Residential Construction</a:t>
            </a:r>
          </a:p>
        </p:txBody>
      </p:sp>
      <p:pic>
        <p:nvPicPr>
          <p:cNvPr id="20487" name="Picture 2">
            <a:extLst>
              <a:ext uri="{FF2B5EF4-FFF2-40B4-BE49-F238E27FC236}">
                <a16:creationId xmlns:a16="http://schemas.microsoft.com/office/drawing/2014/main" id="{3A0FFC27-B2CC-4AA2-A4A8-C6650DD324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1639" y="1905000"/>
            <a:ext cx="8848725"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DBF0FB-7AD5-45C2-9853-D4B8A54FC5A0}"/>
              </a:ext>
            </a:extLst>
          </p:cNvPr>
          <p:cNvSpPr/>
          <p:nvPr/>
        </p:nvSpPr>
        <p:spPr>
          <a:xfrm>
            <a:off x="1524000" y="0"/>
            <a:ext cx="9144000" cy="762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 name="TextBox 6">
            <a:extLst>
              <a:ext uri="{FF2B5EF4-FFF2-40B4-BE49-F238E27FC236}">
                <a16:creationId xmlns:a16="http://schemas.microsoft.com/office/drawing/2014/main" id="{19223DD8-0D15-49F0-A383-E875C9081D3F}"/>
              </a:ext>
            </a:extLst>
          </p:cNvPr>
          <p:cNvSpPr txBox="1"/>
          <p:nvPr/>
        </p:nvSpPr>
        <p:spPr>
          <a:xfrm>
            <a:off x="1752600" y="228601"/>
            <a:ext cx="7315200" cy="523875"/>
          </a:xfrm>
          <a:prstGeom prst="rect">
            <a:avLst/>
          </a:prstGeom>
          <a:noFill/>
        </p:spPr>
        <p:txBody>
          <a:bodyPr>
            <a:spAutoFit/>
          </a:bodyPr>
          <a:lstStyle/>
          <a:p>
            <a:pPr eaLnBrk="1" hangingPunct="1">
              <a:defRPr/>
            </a:pPr>
            <a:r>
              <a:rPr lang="en-US" sz="2800" b="1" spc="300" dirty="0">
                <a:solidFill>
                  <a:schemeClr val="bg1"/>
                </a:solidFill>
                <a:latin typeface="Arial" charset="0"/>
                <a:ea typeface="ＭＳ Ｐゴシック" charset="0"/>
                <a:cs typeface="Arial" charset="0"/>
              </a:rPr>
              <a:t>LEGISLATIVE ADVOCACY</a:t>
            </a:r>
          </a:p>
        </p:txBody>
      </p:sp>
      <p:sp>
        <p:nvSpPr>
          <p:cNvPr id="126981" name="TextBox 14">
            <a:extLst>
              <a:ext uri="{FF2B5EF4-FFF2-40B4-BE49-F238E27FC236}">
                <a16:creationId xmlns:a16="http://schemas.microsoft.com/office/drawing/2014/main" id="{CE69791F-047D-4CCF-965B-D2B9565DCCD0}"/>
              </a:ext>
            </a:extLst>
          </p:cNvPr>
          <p:cNvSpPr txBox="1">
            <a:spLocks noChangeArrowheads="1"/>
          </p:cNvSpPr>
          <p:nvPr/>
        </p:nvSpPr>
        <p:spPr bwMode="auto">
          <a:xfrm>
            <a:off x="4343400" y="6505576"/>
            <a:ext cx="6172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1200">
                <a:solidFill>
                  <a:srgbClr val="A6A6A6"/>
                </a:solidFill>
                <a:latin typeface="Arial" panose="020B0604020202020204" pitchFamily="34" charset="0"/>
              </a:rPr>
              <a:t>Board of Directors Orientations – Design Build Institute of America</a:t>
            </a:r>
          </a:p>
        </p:txBody>
      </p:sp>
      <p:sp>
        <p:nvSpPr>
          <p:cNvPr id="8" name="TextBox 7">
            <a:extLst>
              <a:ext uri="{FF2B5EF4-FFF2-40B4-BE49-F238E27FC236}">
                <a16:creationId xmlns:a16="http://schemas.microsoft.com/office/drawing/2014/main" id="{9A172DC4-9053-42E8-AB5F-62BDF5FDBDD7}"/>
              </a:ext>
            </a:extLst>
          </p:cNvPr>
          <p:cNvSpPr txBox="1"/>
          <p:nvPr/>
        </p:nvSpPr>
        <p:spPr>
          <a:xfrm>
            <a:off x="1752600" y="742950"/>
            <a:ext cx="7315200" cy="400050"/>
          </a:xfrm>
          <a:prstGeom prst="rect">
            <a:avLst/>
          </a:prstGeom>
          <a:noFill/>
        </p:spPr>
        <p:txBody>
          <a:bodyPr>
            <a:spAutoFit/>
          </a:bodyPr>
          <a:lstStyle/>
          <a:p>
            <a:pPr eaLnBrk="1" hangingPunct="1">
              <a:defRPr/>
            </a:pPr>
            <a:r>
              <a:rPr lang="en-US" sz="2000" dirty="0">
                <a:solidFill>
                  <a:schemeClr val="accent3">
                    <a:lumMod val="75000"/>
                  </a:schemeClr>
                </a:solidFill>
                <a:latin typeface="Arial" charset="0"/>
                <a:ea typeface="ＭＳ Ｐゴシック" charset="0"/>
                <a:cs typeface="Arial" charset="0"/>
              </a:rPr>
              <a:t>State/Local</a:t>
            </a:r>
          </a:p>
        </p:txBody>
      </p:sp>
      <p:pic>
        <p:nvPicPr>
          <p:cNvPr id="126983" name="Picture 3">
            <a:extLst>
              <a:ext uri="{FF2B5EF4-FFF2-40B4-BE49-F238E27FC236}">
                <a16:creationId xmlns:a16="http://schemas.microsoft.com/office/drawing/2014/main" id="{CD94DD2A-0F94-43B0-B055-8CC1B889645B}"/>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143000"/>
            <a:ext cx="7162800" cy="536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BIA">
      <a:majorFont>
        <a:latin typeface="Open Sa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BIASampleLIght.potx" id="{9212F916-26A6-4DB1-8F01-B546B15A0C18}" vid="{7984D344-AF33-4962-8CCC-BA9DE52859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42737</TotalTime>
  <Words>2788</Words>
  <Application>Microsoft Office PowerPoint</Application>
  <PresentationFormat>Widescreen</PresentationFormat>
  <Paragraphs>388</Paragraphs>
  <Slides>26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Arial Narrow</vt:lpstr>
      <vt:lpstr>Calibri</vt:lpstr>
      <vt:lpstr>Calibri Light</vt:lpstr>
      <vt:lpstr>Open Sans</vt:lpstr>
      <vt:lpstr>Times</vt:lpstr>
      <vt:lpstr>Wingdings</vt:lpstr>
      <vt:lpstr>1_Office Theme</vt:lpstr>
      <vt:lpstr>welcome</vt:lpstr>
      <vt:lpstr>Make sure you have the right Acquisition Strategy</vt:lpstr>
      <vt:lpstr>PowerPoint Presentation</vt:lpstr>
      <vt:lpstr>Developing Acquisition Strategies  </vt:lpstr>
      <vt:lpstr>Owner’s Profile and Personality </vt:lpstr>
      <vt:lpstr>History of Project Delivery</vt:lpstr>
      <vt:lpstr>Move to Integration </vt:lpstr>
      <vt:lpstr>PowerPoint Presentation</vt:lpstr>
      <vt:lpstr>PowerPoint Presentation</vt:lpstr>
      <vt:lpstr>PowerPoint Presentation</vt:lpstr>
      <vt:lpstr>Design-Build is a Mindset</vt:lpstr>
      <vt:lpstr>PowerPoint Presentation</vt:lpstr>
      <vt:lpstr>PowerPoint Presentation</vt:lpstr>
      <vt:lpstr>Design-Build is a Mindset</vt:lpstr>
      <vt:lpstr>Collaborative Design-Build mindset </vt:lpstr>
      <vt:lpstr>Get the right people on the bus!</vt:lpstr>
      <vt:lpstr>Time to Face The Facts</vt:lpstr>
      <vt:lpstr>PowerPoint Presentation</vt:lpstr>
      <vt:lpstr>Undesirable traits For Team members</vt:lpstr>
      <vt:lpstr>Desirable traits For Team members</vt:lpstr>
      <vt:lpstr>Think Like a Design-Builder</vt:lpstr>
      <vt:lpstr>Integrated Design-Build Teams</vt:lpstr>
      <vt:lpstr>PowerPoint Presentation</vt:lpstr>
      <vt:lpstr>PowerPoint Presentation</vt:lpstr>
      <vt:lpstr>Designing And Constructing To Budget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an Effective Acquisition Strategy for Integrated Design-Build</dc:title>
  <dc:creator>Samantha Groff</dc:creator>
  <cp:lastModifiedBy>Brett A Mitchell</cp:lastModifiedBy>
  <cp:revision>875</cp:revision>
  <cp:lastPrinted>2020-02-14T16:41:20Z</cp:lastPrinted>
  <dcterms:created xsi:type="dcterms:W3CDTF">2017-03-16T18:24:30Z</dcterms:created>
  <dcterms:modified xsi:type="dcterms:W3CDTF">2020-02-14T18:46:01Z</dcterms:modified>
</cp:coreProperties>
</file>