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7.5-->
<p:presentation xmlns:r="http://schemas.openxmlformats.org/officeDocument/2006/relationships" xmlns:a="http://schemas.openxmlformats.org/drawingml/2006/main" xmlns:p="http://schemas.openxmlformats.org/presentationml/2006/main" strictFirstAndLastChars="0" saveSubsetFonts="1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4"/>
    <p:sldId id="257" r:id="rId5"/>
    <p:sldId id="262" r:id="rId6"/>
    <p:sldId id="263" r:id="rId7"/>
    <p:sldId id="270" r:id="rId8"/>
    <p:sldId id="271" r:id="rId9"/>
    <p:sldId id="258" r:id="rId10"/>
    <p:sldId id="259" r:id="rId11"/>
    <p:sldId id="274" r:id="rId12"/>
    <p:sldId id="261" r:id="rId13"/>
    <p:sldId id="272" r:id="rId14"/>
    <p:sldId id="273" r:id="rId15"/>
    <p:sldId id="269" r:id="rId16"/>
    <p:sldId id="268" r:id="rId17"/>
    <p:sldId id="266" r:id="rId18"/>
    <p:sldId id="275" r:id="rId19"/>
    <p:sldId id="267" r:id="rId20"/>
    <p:sldId id="265" r:id="rId21"/>
    <p:sldId id="264" r:id="rId22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Geneva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07" autoAdjust="0"/>
    <p:restoredTop sz="94660" autoAdjust="0"/>
  </p:normalViewPr>
  <p:slideViewPr>
    <p:cSldViewPr>
      <p:cViewPr varScale="1">
        <p:scale>
          <a:sx n="111" d="100"/>
          <a:sy n="111" d="100"/>
        </p:scale>
        <p:origin x="9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tags" Target="tags/tag1.xml" /><Relationship Id="rId24" Type="http://schemas.openxmlformats.org/officeDocument/2006/relationships/presProps" Target="presProps.xml" /><Relationship Id="rId25" Type="http://schemas.openxmlformats.org/officeDocument/2006/relationships/viewProps" Target="viewProps.xml" /><Relationship Id="rId26" Type="http://schemas.openxmlformats.org/officeDocument/2006/relationships/theme" Target="theme/theme1.xml" /><Relationship Id="rId27" Type="http://schemas.openxmlformats.org/officeDocument/2006/relationships/tableStyles" Target="tableStyles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3A1A33-D8A5-40AA-B563-DD39CA8DDE75}" type="slidenum">
              <a:rPr lang="en-US" altLang="en-US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5D4362-123D-4EC9-A64F-009C5955FE40}" type="slidenum">
              <a:rPr lang="en-US" altLang="en-US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11" descr="NOS26_FA_1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76425"/>
            <a:ext cx="9145588" cy="498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038600" y="1752600"/>
            <a:ext cx="4724400" cy="6858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038600" y="2743200"/>
            <a:ext cx="4724400" cy="1219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200">
                <a:solidFill>
                  <a:srgbClr val="00854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91328955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453FA2-F989-43D4-9C6D-AC26D7330913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82895930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00" y="533400"/>
            <a:ext cx="1943100" cy="5381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33400"/>
            <a:ext cx="5676900" cy="53816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64A34B-8D40-436B-B231-56873232CD75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120251359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036EC2-82FE-4586-9C8B-17FECDCF9FC4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235107342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80EE2F-8F81-4198-8AD2-272072571933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4259911456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0022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80022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58E351-4DFB-4010-9B5B-F7643C577044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321303145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923EE7-C754-4A8B-990E-392B2D7D2EC7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1475086321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0B826B-3E44-4393-980E-0F4668E33299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2200757664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88DBF7-50F9-40AB-9DEE-F91DCAD6C6A3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68669639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96D7FF-B98A-4C64-B120-06F14AA523FF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388510526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D66D78-8F87-4D79-B9F5-0B0B0028503B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3614381414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2.jpe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26" name="Picture 13" descr="NOS26_FA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33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0022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556375"/>
            <a:ext cx="4572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A85987BE-1F86-4DAB-B8D1-79558BD934C7}" type="slidenum">
              <a:rPr lang="en-US" altLang="en-US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Arial"/>
          <a:ea typeface="Geneva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Arial"/>
          <a:ea typeface="Geneva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Arial"/>
          <a:ea typeface="Geneva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Arial"/>
          <a:ea typeface="Geneva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Arial"/>
          <a:ea typeface="Geneva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Arial"/>
          <a:ea typeface="Geneva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Arial"/>
          <a:ea typeface="Geneva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8542"/>
          </a:solidFill>
          <a:latin typeface="Arial"/>
          <a:ea typeface="Geneva" pitchFamily="1" charset="-128"/>
        </a:defRPr>
      </a:lvl9pPr>
    </p:titleStyle>
    <p:bodyStyle>
      <a:lvl1pPr marL="238125" indent="-238125" algn="l" rtl="0" eaLnBrk="1" fontAlgn="base" hangingPunct="1">
        <a:spcBef>
          <a:spcPct val="20000"/>
        </a:spcBef>
        <a:spcAft>
          <a:spcPct val="0"/>
        </a:spcAft>
        <a:buClr>
          <a:srgbClr val="008542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95325" indent="-238125" algn="l" rtl="0" eaLnBrk="1" fontAlgn="base" hangingPunct="1">
        <a:spcBef>
          <a:spcPct val="20000"/>
        </a:spcBef>
        <a:spcAft>
          <a:spcPct val="0"/>
        </a:spcAft>
        <a:buClr>
          <a:srgbClr val="008542"/>
        </a:buClr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52525" indent="-2381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 Unicode MS" pitchFamily="34" charset="-128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9725" indent="-2381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 Unicode MS" pitchFamily="34" charset="-128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66925" indent="-2381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»"/>
        <a:defRPr>
          <a:solidFill>
            <a:schemeClr val="tx1"/>
          </a:solidFill>
          <a:latin typeface="+mn-lt"/>
          <a:ea typeface="+mn-ea"/>
        </a:defRPr>
      </a:lvl5pPr>
      <a:lvl6pPr marL="2524125" indent="-2381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/>
        <a:buChar char="»"/>
        <a:defRPr>
          <a:solidFill>
            <a:schemeClr val="tx1"/>
          </a:solidFill>
          <a:latin typeface="+mn-lt"/>
          <a:ea typeface="+mn-ea"/>
        </a:defRPr>
      </a:lvl6pPr>
      <a:lvl7pPr marL="2981325" indent="-2381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/>
        <a:buChar char="»"/>
        <a:defRPr>
          <a:solidFill>
            <a:schemeClr val="tx1"/>
          </a:solidFill>
          <a:latin typeface="+mn-lt"/>
          <a:ea typeface="+mn-ea"/>
        </a:defRPr>
      </a:lvl7pPr>
      <a:lvl8pPr marL="3438525" indent="-2381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/>
        <a:buChar char="»"/>
        <a:defRPr>
          <a:solidFill>
            <a:schemeClr val="tx1"/>
          </a:solidFill>
          <a:latin typeface="+mn-lt"/>
          <a:ea typeface="+mn-ea"/>
        </a:defRPr>
      </a:lvl8pPr>
      <a:lvl9pPr marL="3895725" indent="-2381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/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36243" y="1581150"/>
            <a:ext cx="4724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DBIA Webinar #6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36243" y="2390775"/>
            <a:ext cx="4724400" cy="12192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Design-Build Acquisition and Contract Incentives</a:t>
            </a:r>
            <a:br>
              <a:rPr lang="en-US" altLang="en-US" sz="3200"/>
            </a:br>
            <a:r>
              <a:rPr lang="en-US" altLang="en-US" sz="2400" smtClean="0"/>
              <a:t>July 19, 2018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4038600" y="3733800"/>
            <a:ext cx="27432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200" b="1" smtClean="0">
              <a:solidFill>
                <a:srgbClr val="008542"/>
              </a:solidFill>
            </a:endParaRPr>
          </a:p>
          <a:p>
            <a:pPr>
              <a:spcBef>
                <a:spcPct val="50000"/>
              </a:spcBef>
            </a:pPr>
            <a:endParaRPr lang="en-US" altLang="en-US" sz="1200" b="1" smtClean="0">
              <a:solidFill>
                <a:srgbClr val="008542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036243" y="4067175"/>
            <a:ext cx="46482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200" b="1"/>
              <a:t>Presented by </a:t>
            </a:r>
            <a:r>
              <a:rPr lang="en-US" altLang="en-US" sz="2200" b="1" smtClean="0"/>
              <a:t>Evan Caplicki, Esq.</a:t>
            </a:r>
            <a:endParaRPr lang="en-US" altLang="en-US" sz="2200" b="1"/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4400" b="1" smtClean="0"/>
              <a:t>Contract Incentives and Disincentives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9pPr>
          </a:lstStyle>
          <a:p>
            <a:fld id="{A2923E4C-9B5A-4153-9C21-C9C62F8C7BA6}" type="slidenum">
              <a:rPr lang="en-US" altLang="en-US" sz="1100">
                <a:solidFill>
                  <a:schemeClr val="bg1"/>
                </a:solidFill>
              </a:rPr>
              <a:t>10</a:t>
            </a:fld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Time-Based Incentives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314825"/>
          </a:xfrm>
        </p:spPr>
        <p:txBody>
          <a:bodyPr/>
          <a:lstStyle/>
          <a:p>
            <a:r>
              <a:rPr lang="en-US" sz="2800" smtClean="0"/>
              <a:t>Can be used throughout the project term</a:t>
            </a:r>
          </a:p>
          <a:p>
            <a:r>
              <a:rPr lang="en-US" sz="2800" smtClean="0"/>
              <a:t>Contract must be clear as to what constitutes “completion” for a bonus</a:t>
            </a:r>
          </a:p>
          <a:p>
            <a:r>
              <a:rPr lang="en-US" sz="2800" smtClean="0"/>
              <a:t>Contract must address how delays, time extensions and contract terms affect the incentives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165288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Time-Based Incentives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2575"/>
            <a:ext cx="7772400" cy="4391025"/>
          </a:xfrm>
        </p:spPr>
        <p:txBody>
          <a:bodyPr/>
          <a:lstStyle/>
          <a:p>
            <a:r>
              <a:rPr lang="en-US" smtClean="0"/>
              <a:t>Consider the reasoning behind using them</a:t>
            </a:r>
          </a:p>
          <a:p>
            <a:pPr lvl="1"/>
            <a:r>
              <a:rPr lang="en-US" smtClean="0"/>
              <a:t>Does the Owner benefit from early completion?</a:t>
            </a:r>
          </a:p>
          <a:p>
            <a:pPr lvl="1"/>
            <a:r>
              <a:rPr lang="en-US" smtClean="0"/>
              <a:t>Does the bonus really incentivize the Design-Builder?</a:t>
            </a:r>
          </a:p>
          <a:p>
            <a:pPr lvl="1"/>
            <a:r>
              <a:rPr lang="en-US" smtClean="0"/>
              <a:t>Can the Design-Builder game the bonus scheme?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0253448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Completion Bonuses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391025"/>
          </a:xfrm>
        </p:spPr>
        <p:txBody>
          <a:bodyPr/>
          <a:lstStyle/>
          <a:p>
            <a:r>
              <a:rPr lang="en-US" smtClean="0"/>
              <a:t>Daily or fixed amount bonuses for early completion</a:t>
            </a:r>
          </a:p>
          <a:p>
            <a:pPr lvl="1"/>
            <a:r>
              <a:rPr lang="en-US" smtClean="0"/>
              <a:t>Daily amount </a:t>
            </a:r>
          </a:p>
          <a:p>
            <a:pPr lvl="2"/>
            <a:r>
              <a:rPr lang="en-US" smtClean="0"/>
              <a:t>Set by the Owner</a:t>
            </a:r>
          </a:p>
          <a:p>
            <a:pPr lvl="2"/>
            <a:r>
              <a:rPr lang="en-US" smtClean="0"/>
              <a:t>Based on the daily cost saved</a:t>
            </a:r>
          </a:p>
          <a:p>
            <a:pPr lvl="2"/>
            <a:r>
              <a:rPr lang="en-US" smtClean="0"/>
              <a:t>Note Design-Builder benefits regardless by saving on daily overhead</a:t>
            </a:r>
          </a:p>
          <a:p>
            <a:pPr lvl="1"/>
            <a:r>
              <a:rPr lang="en-US" smtClean="0"/>
              <a:t>Fixed amount</a:t>
            </a:r>
          </a:p>
          <a:p>
            <a:pPr lvl="2"/>
            <a:r>
              <a:rPr lang="en-US" smtClean="0"/>
              <a:t>Design-Builder may not proceed apace if the date will not be met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704585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371600"/>
          </a:xfrm>
        </p:spPr>
        <p:txBody>
          <a:bodyPr/>
          <a:lstStyle/>
          <a:p>
            <a:r>
              <a:rPr lang="en-US" sz="3200" smtClean="0"/>
              <a:t>Completion Bonuses for </a:t>
            </a:r>
            <a:br>
              <a:rPr lang="en-US" sz="3200" smtClean="0"/>
            </a:br>
            <a:r>
              <a:rPr lang="en-US" sz="3200" smtClean="0"/>
              <a:t>Revenue Projects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343400"/>
          </a:xfrm>
        </p:spPr>
        <p:txBody>
          <a:bodyPr/>
          <a:lstStyle/>
          <a:p>
            <a:r>
              <a:rPr lang="en-US" sz="2400" smtClean="0"/>
              <a:t>Daily or Fixed Amount</a:t>
            </a:r>
          </a:p>
          <a:p>
            <a:r>
              <a:rPr lang="en-US" sz="2400" smtClean="0"/>
              <a:t>Tied to revenue service</a:t>
            </a:r>
          </a:p>
          <a:p>
            <a:r>
              <a:rPr lang="en-US" sz="2400" smtClean="0"/>
              <a:t>Options include</a:t>
            </a:r>
            <a:r>
              <a:rPr lang="en-US" sz="2600" smtClean="0"/>
              <a:t>:</a:t>
            </a:r>
          </a:p>
          <a:p>
            <a:pPr lvl="1"/>
            <a:r>
              <a:rPr lang="en-US" sz="2200" smtClean="0"/>
              <a:t>Daily amount based on daily cost saved and expected revenues</a:t>
            </a:r>
          </a:p>
          <a:p>
            <a:pPr lvl="1"/>
            <a:r>
              <a:rPr lang="en-US" sz="2200" smtClean="0"/>
              <a:t>Fixed Amount, including fixed amount for timely completion</a:t>
            </a:r>
          </a:p>
          <a:p>
            <a:pPr lvl="1"/>
            <a:r>
              <a:rPr lang="en-US" sz="2200" smtClean="0"/>
              <a:t>A portion of the revenue earned by the Owner during the period between early completion and planned completion</a:t>
            </a:r>
          </a:p>
          <a:p>
            <a:r>
              <a:rPr lang="en-US" sz="2400" smtClean="0"/>
              <a:t>Need to be coordinated with other aspects of the work, such as toll services and financing 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388860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1295400"/>
          </a:xfrm>
        </p:spPr>
        <p:txBody>
          <a:bodyPr/>
          <a:lstStyle/>
          <a:p>
            <a:r>
              <a:rPr lang="en-US" sz="3400" smtClean="0"/>
              <a:t>The Disincentive: Liquidated Damages</a:t>
            </a:r>
            <a:endParaRPr lang="en-US" sz="3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4467225"/>
          </a:xfrm>
        </p:spPr>
        <p:txBody>
          <a:bodyPr/>
          <a:lstStyle/>
          <a:p>
            <a:r>
              <a:rPr lang="en-US" sz="2200" smtClean="0"/>
              <a:t>Damages agreed upon prior to contract execution</a:t>
            </a:r>
          </a:p>
          <a:p>
            <a:r>
              <a:rPr lang="en-US" sz="2200" smtClean="0"/>
              <a:t>Legal sufficiency</a:t>
            </a:r>
          </a:p>
          <a:p>
            <a:pPr lvl="1"/>
            <a:r>
              <a:rPr lang="en-US" sz="1800" smtClean="0"/>
              <a:t>Actual damages must be difficult to ascertain</a:t>
            </a:r>
          </a:p>
          <a:p>
            <a:pPr lvl="1"/>
            <a:r>
              <a:rPr lang="en-US" sz="1800" smtClean="0"/>
              <a:t>Must be a reasonable measure of damages in light of circumstances </a:t>
            </a:r>
            <a:r>
              <a:rPr lang="en-US" sz="1800" i="1" u="sng" smtClean="0"/>
              <a:t>at the time of contracting</a:t>
            </a:r>
          </a:p>
          <a:p>
            <a:pPr lvl="1"/>
            <a:r>
              <a:rPr lang="en-US" sz="1800" smtClean="0"/>
              <a:t>Cannot be a penalty</a:t>
            </a:r>
          </a:p>
          <a:p>
            <a:r>
              <a:rPr lang="en-US" sz="2200" smtClean="0"/>
              <a:t>Considerations</a:t>
            </a:r>
          </a:p>
          <a:p>
            <a:pPr lvl="1"/>
            <a:r>
              <a:rPr lang="en-US" sz="1800" smtClean="0"/>
              <a:t>Sole remedy against design-builder for specified costs</a:t>
            </a:r>
          </a:p>
          <a:p>
            <a:pPr lvl="1"/>
            <a:r>
              <a:rPr lang="en-US" sz="1800" smtClean="0"/>
              <a:t>Can be combined with actual damages for other costs</a:t>
            </a:r>
          </a:p>
          <a:p>
            <a:pPr lvl="1"/>
            <a:r>
              <a:rPr lang="en-US" sz="1800" smtClean="0"/>
              <a:t>Should be commercially reasonable</a:t>
            </a:r>
          </a:p>
          <a:p>
            <a:pPr lvl="1"/>
            <a:r>
              <a:rPr lang="en-US" sz="1800" smtClean="0"/>
              <a:t>Need a clear trigger for the assessment of LDs</a:t>
            </a:r>
          </a:p>
          <a:p>
            <a:pPr lvl="1"/>
            <a:r>
              <a:rPr lang="en-US" sz="1800" smtClean="0"/>
              <a:t>Ceilings on the total amount of LDs</a:t>
            </a:r>
          </a:p>
          <a:p>
            <a:pPr lvl="1"/>
            <a:r>
              <a:rPr lang="en-US" sz="1800" smtClean="0"/>
              <a:t>Will the Design-Builder just price them?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5047616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Liquidated Damages for Delay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314825"/>
          </a:xfrm>
        </p:spPr>
        <p:txBody>
          <a:bodyPr/>
          <a:lstStyle/>
          <a:p>
            <a:r>
              <a:rPr lang="en-US" smtClean="0"/>
              <a:t>Step-down between Substantial Completion and Final Acceptance</a:t>
            </a:r>
          </a:p>
          <a:p>
            <a:r>
              <a:rPr lang="en-US" smtClean="0"/>
              <a:t>Can be used throughout the project term</a:t>
            </a:r>
          </a:p>
          <a:p>
            <a:r>
              <a:rPr lang="en-US" smtClean="0"/>
              <a:t>Public agencies have wide berth in setting the amounts</a:t>
            </a:r>
          </a:p>
          <a:p>
            <a:r>
              <a:rPr lang="en-US" smtClean="0"/>
              <a:t>Liquidated damages versus stipulated damages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2808263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Incentives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619625"/>
          </a:xfrm>
        </p:spPr>
        <p:txBody>
          <a:bodyPr/>
          <a:lstStyle/>
          <a:p>
            <a:r>
              <a:rPr lang="en-US" sz="2000" smtClean="0"/>
              <a:t>Award Fee program</a:t>
            </a:r>
          </a:p>
          <a:p>
            <a:pPr lvl="1"/>
            <a:r>
              <a:rPr lang="en-US" sz="1800"/>
              <a:t>Bonus incentives for meeting pre-determined performance criteria for </a:t>
            </a:r>
            <a:r>
              <a:rPr lang="en-US" sz="1800" smtClean="0"/>
              <a:t>performance guarantees, quality</a:t>
            </a:r>
            <a:r>
              <a:rPr lang="en-US" sz="1800"/>
              <a:t>, claims management, timely delivery of submittals, site safety or other areas </a:t>
            </a:r>
            <a:endParaRPr lang="en-US" sz="1800" smtClean="0"/>
          </a:p>
          <a:p>
            <a:r>
              <a:rPr lang="en-US" sz="2000" smtClean="0"/>
              <a:t>Risk sharing</a:t>
            </a:r>
          </a:p>
          <a:p>
            <a:r>
              <a:rPr lang="en-US" sz="2000" smtClean="0"/>
              <a:t>Allowances with risk sharing</a:t>
            </a:r>
          </a:p>
          <a:p>
            <a:r>
              <a:rPr lang="en-US" sz="2000" smtClean="0"/>
              <a:t>Contingency pool</a:t>
            </a:r>
          </a:p>
          <a:p>
            <a:pPr lvl="1"/>
            <a:r>
              <a:rPr lang="en-US" sz="1800"/>
              <a:t>Contingency amount established by owner or negotiated</a:t>
            </a:r>
          </a:p>
          <a:p>
            <a:pPr lvl="1"/>
            <a:r>
              <a:rPr lang="en-US" sz="1800"/>
              <a:t>Change orders for eligible events are paid out of contingency</a:t>
            </a:r>
          </a:p>
          <a:p>
            <a:pPr lvl="1"/>
            <a:r>
              <a:rPr lang="en-US" sz="1800"/>
              <a:t>Remaining contingency shared by contractor and owner</a:t>
            </a:r>
          </a:p>
          <a:p>
            <a:pPr lvl="1"/>
            <a:r>
              <a:rPr lang="en-US" sz="1800"/>
              <a:t>Risk of insufficient contingency can be a project risk or assigned to a </a:t>
            </a:r>
            <a:r>
              <a:rPr lang="en-US" sz="1800" smtClean="0"/>
              <a:t>party</a:t>
            </a:r>
          </a:p>
          <a:p>
            <a:r>
              <a:rPr lang="en-US" sz="2000"/>
              <a:t>Long term warranties</a:t>
            </a:r>
          </a:p>
          <a:p>
            <a:r>
              <a:rPr lang="en-US" sz="2000" smtClean="0"/>
              <a:t>O&amp;M responsibility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800611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Disincentives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391025"/>
          </a:xfrm>
        </p:spPr>
        <p:txBody>
          <a:bodyPr/>
          <a:lstStyle/>
          <a:p>
            <a:r>
              <a:rPr lang="en-US" sz="2000" smtClean="0"/>
              <a:t>Withholding portions of monthly payments</a:t>
            </a:r>
          </a:p>
          <a:p>
            <a:r>
              <a:rPr lang="en-US" sz="2000" smtClean="0"/>
              <a:t>Liquidated </a:t>
            </a:r>
            <a:r>
              <a:rPr lang="en-US" sz="2000"/>
              <a:t>damages for performance</a:t>
            </a:r>
          </a:p>
          <a:p>
            <a:pPr lvl="1"/>
            <a:r>
              <a:rPr lang="en-US" sz="2000"/>
              <a:t>Buy-downs of performance guarantees to a specific level</a:t>
            </a:r>
          </a:p>
          <a:p>
            <a:pPr lvl="1"/>
            <a:r>
              <a:rPr lang="en-US" sz="2000"/>
              <a:t>Substitutions of key personnel</a:t>
            </a:r>
          </a:p>
          <a:p>
            <a:pPr lvl="1"/>
            <a:r>
              <a:rPr lang="en-US" sz="2000" smtClean="0"/>
              <a:t>Environmental non-compliance</a:t>
            </a:r>
          </a:p>
          <a:p>
            <a:pPr lvl="1"/>
            <a:r>
              <a:rPr lang="en-US" sz="2000" smtClean="0"/>
              <a:t>“Lane rentals”</a:t>
            </a:r>
          </a:p>
          <a:p>
            <a:pPr lvl="1"/>
            <a:r>
              <a:rPr lang="en-US" sz="2000" smtClean="0"/>
              <a:t>Deductions </a:t>
            </a:r>
            <a:r>
              <a:rPr lang="en-US" sz="2000"/>
              <a:t>for noncompliance (more typical in P3s</a:t>
            </a:r>
            <a:r>
              <a:rPr lang="en-US" sz="2000" smtClean="0"/>
              <a:t>)</a:t>
            </a:r>
            <a:endParaRPr lang="en-US" sz="2000"/>
          </a:p>
          <a:p>
            <a:r>
              <a:rPr lang="en-US" sz="2000"/>
              <a:t>Disincentives are enforceable only if they meet liquidated damage prerequisites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253308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000" smtClean="0"/>
              <a:t>Evan Caplicki</a:t>
            </a:r>
          </a:p>
          <a:p>
            <a:pPr marL="0" indent="0" algn="ctr">
              <a:buNone/>
            </a:pPr>
            <a:r>
              <a:rPr lang="en-US" sz="2000" smtClean="0"/>
              <a:t>NOSSAMAN LLP</a:t>
            </a:r>
          </a:p>
          <a:p>
            <a:pPr marL="0" indent="0" algn="ctr">
              <a:buNone/>
            </a:pPr>
            <a:r>
              <a:rPr lang="en-US" sz="2000" smtClean="0"/>
              <a:t>777 South Figueroa Street, 34</a:t>
            </a:r>
            <a:r>
              <a:rPr lang="en-US" sz="2000" baseline="30000" smtClean="0"/>
              <a:t>th</a:t>
            </a:r>
            <a:r>
              <a:rPr lang="en-US" sz="2000" smtClean="0"/>
              <a:t> Floor</a:t>
            </a:r>
          </a:p>
          <a:p>
            <a:pPr marL="0" indent="0" algn="ctr">
              <a:buNone/>
            </a:pPr>
            <a:r>
              <a:rPr lang="en-US" sz="2000" smtClean="0"/>
              <a:t>Los Angeles, California 90017</a:t>
            </a:r>
          </a:p>
          <a:p>
            <a:pPr marL="0" indent="0" algn="ctr">
              <a:buNone/>
            </a:pPr>
            <a:r>
              <a:rPr lang="en-US" sz="2000" smtClean="0"/>
              <a:t>T 213.612.7877</a:t>
            </a:r>
          </a:p>
          <a:p>
            <a:pPr marL="0" indent="0" algn="ctr">
              <a:buNone/>
            </a:pPr>
            <a:r>
              <a:rPr lang="en-US" sz="2000" smtClean="0"/>
              <a:t>M 512.809.5629</a:t>
            </a:r>
          </a:p>
          <a:p>
            <a:pPr marL="0" indent="0" algn="ctr">
              <a:buNone/>
            </a:pPr>
            <a:r>
              <a:rPr lang="en-US" sz="2000" smtClean="0"/>
              <a:t>ecaplicki@nossaman.com</a:t>
            </a: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1011989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9pPr>
          </a:lstStyle>
          <a:p>
            <a:fld id="{280FE814-490D-4E0D-8F15-655A74D2F383}" type="slidenum">
              <a:rPr lang="en-US" altLang="en-US" sz="1100">
                <a:solidFill>
                  <a:schemeClr val="bg1"/>
                </a:solidFill>
              </a:rPr>
              <a:t>2</a:t>
            </a:fld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Outline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314825"/>
          </a:xfrm>
        </p:spPr>
        <p:txBody>
          <a:bodyPr/>
          <a:lstStyle/>
          <a:p>
            <a:pPr eaLnBrk="1" hangingPunct="1"/>
            <a:r>
              <a:rPr lang="en-US" altLang="en-US" smtClean="0"/>
              <a:t>DBIA Best Practices</a:t>
            </a:r>
          </a:p>
          <a:p>
            <a:pPr eaLnBrk="1" hangingPunct="1"/>
            <a:r>
              <a:rPr lang="en-US" altLang="en-US" smtClean="0"/>
              <a:t>Design-Build Procurements</a:t>
            </a:r>
          </a:p>
          <a:p>
            <a:pPr eaLnBrk="1" hangingPunct="1"/>
            <a:r>
              <a:rPr lang="en-US" altLang="en-US" smtClean="0"/>
              <a:t>Design-Build Contracts</a:t>
            </a:r>
          </a:p>
          <a:p>
            <a:pPr lvl="1"/>
            <a:r>
              <a:rPr lang="en-US" altLang="en-US" smtClean="0"/>
              <a:t>Completion Milestones</a:t>
            </a:r>
          </a:p>
          <a:p>
            <a:pPr lvl="1"/>
            <a:r>
              <a:rPr lang="en-US" altLang="en-US" smtClean="0"/>
              <a:t>Other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DBIA Best Practices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314825"/>
          </a:xfrm>
        </p:spPr>
        <p:txBody>
          <a:bodyPr/>
          <a:lstStyle/>
          <a:p>
            <a:r>
              <a:rPr lang="en-US" sz="4000"/>
              <a:t>Design-Build Done Right</a:t>
            </a:r>
          </a:p>
          <a:p>
            <a:r>
              <a:rPr lang="en-US" sz="4000" smtClean="0"/>
              <a:t>DBIA Best Practices</a:t>
            </a:r>
          </a:p>
          <a:p>
            <a:pPr marL="0" indent="0">
              <a:buNone/>
            </a:pPr>
            <a:r>
              <a:rPr lang="en-US" sz="4000" smtClean="0"/>
              <a:t>	</a:t>
            </a:r>
            <a:r>
              <a:rPr lang="en-US" sz="3600" smtClean="0"/>
              <a:t>https://dbia.org/best-practices/</a:t>
            </a:r>
          </a:p>
          <a:p>
            <a:r>
              <a:rPr lang="en-US" sz="4000" smtClean="0"/>
              <a:t>Position Statements</a:t>
            </a:r>
          </a:p>
          <a:p>
            <a:r>
              <a:rPr lang="en-US" sz="4000" smtClean="0"/>
              <a:t>Manual of Practice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310612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800" b="1" smtClean="0"/>
          </a:p>
          <a:p>
            <a:pPr marL="0" indent="0">
              <a:buNone/>
            </a:pPr>
            <a:r>
              <a:rPr lang="en-US" sz="4400" b="1" smtClean="0"/>
              <a:t>Design-Build Procurements</a:t>
            </a:r>
            <a:endParaRPr lang="en-US" sz="4400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4686073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Design-Build Procurements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391025"/>
          </a:xfrm>
        </p:spPr>
        <p:txBody>
          <a:bodyPr/>
          <a:lstStyle/>
          <a:p>
            <a:r>
              <a:rPr lang="en-US" sz="2800" smtClean="0"/>
              <a:t>Qualifications Based Selection</a:t>
            </a:r>
          </a:p>
          <a:p>
            <a:r>
              <a:rPr lang="en-US" sz="2800" smtClean="0"/>
              <a:t>Best Value Selection</a:t>
            </a:r>
          </a:p>
          <a:p>
            <a:pPr lvl="1"/>
            <a:r>
              <a:rPr lang="en-US" sz="2400" smtClean="0"/>
              <a:t>Combination of price and technical</a:t>
            </a:r>
          </a:p>
          <a:p>
            <a:pPr lvl="2"/>
            <a:r>
              <a:rPr lang="en-US" smtClean="0"/>
              <a:t>Can also include schedule</a:t>
            </a:r>
          </a:p>
          <a:p>
            <a:pPr lvl="1"/>
            <a:r>
              <a:rPr lang="en-US" sz="2400"/>
              <a:t>Weighted criteria</a:t>
            </a:r>
          </a:p>
          <a:p>
            <a:pPr lvl="1"/>
            <a:r>
              <a:rPr lang="en-US" sz="2400"/>
              <a:t>Fixed Price Competitive Design</a:t>
            </a:r>
          </a:p>
          <a:p>
            <a:pPr lvl="1"/>
            <a:r>
              <a:rPr lang="en-US" sz="2400"/>
              <a:t>Build-to-Budget</a:t>
            </a:r>
          </a:p>
          <a:p>
            <a:pPr lvl="1"/>
            <a:r>
              <a:rPr lang="en-US" sz="2400"/>
              <a:t>Integrated Assessment and Trade-off</a:t>
            </a:r>
          </a:p>
          <a:p>
            <a:r>
              <a:rPr lang="en-US" sz="2800" smtClean="0"/>
              <a:t>Low Bid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889736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smtClean="0"/>
              <a:t>PROCUREMENT INCENTIVES</a:t>
            </a:r>
            <a:endParaRPr lang="en-US" sz="4000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1271405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Stipends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391025"/>
          </a:xfrm>
        </p:spPr>
        <p:txBody>
          <a:bodyPr/>
          <a:lstStyle/>
          <a:p>
            <a:r>
              <a:rPr lang="en-US" altLang="en-US" sz="2400"/>
              <a:t>A stipend is an amount paid by the o</a:t>
            </a:r>
            <a:r>
              <a:rPr lang="en-US" altLang="en-US" sz="2400" smtClean="0"/>
              <a:t>wner </a:t>
            </a:r>
            <a:r>
              <a:rPr lang="en-US" altLang="en-US" sz="2400"/>
              <a:t>to those shortlisted </a:t>
            </a:r>
            <a:r>
              <a:rPr lang="en-US" altLang="en-US" sz="2400" smtClean="0"/>
              <a:t>responsive proposers </a:t>
            </a:r>
            <a:r>
              <a:rPr lang="en-US" altLang="en-US" sz="2400"/>
              <a:t>who are </a:t>
            </a:r>
            <a:r>
              <a:rPr lang="en-US" altLang="en-US" sz="2400" smtClean="0"/>
              <a:t>unsuccessful in </a:t>
            </a:r>
            <a:r>
              <a:rPr lang="en-US" altLang="en-US" sz="2400"/>
              <a:t>obtaining contract award</a:t>
            </a:r>
            <a:r>
              <a:rPr lang="en-US" altLang="en-US" sz="2400" smtClean="0"/>
              <a:t>.</a:t>
            </a:r>
          </a:p>
          <a:p>
            <a:r>
              <a:rPr lang="en-US" altLang="en-US" sz="2400" smtClean="0"/>
              <a:t>Encourages participation and innovation</a:t>
            </a:r>
          </a:p>
          <a:p>
            <a:r>
              <a:rPr lang="en-US" altLang="en-US" sz="2400" smtClean="0"/>
              <a:t>DBIA endorses the use of stipends</a:t>
            </a:r>
          </a:p>
          <a:p>
            <a:r>
              <a:rPr lang="en-US" altLang="en-US" sz="2400"/>
              <a:t>Federal sector, including FHWA, encourages the use of </a:t>
            </a:r>
            <a:r>
              <a:rPr lang="en-US" altLang="en-US" sz="2400" smtClean="0"/>
              <a:t>stipends</a:t>
            </a:r>
          </a:p>
          <a:p>
            <a:r>
              <a:rPr lang="en-US" altLang="en-US" sz="2400"/>
              <a:t>Various </a:t>
            </a:r>
            <a:r>
              <a:rPr lang="en-US" altLang="en-US" sz="2400" smtClean="0"/>
              <a:t>industry surveys </a:t>
            </a:r>
            <a:r>
              <a:rPr lang="en-US" altLang="en-US" sz="2400"/>
              <a:t>have shown stipends ranging from 0.01% to 0.25% of the project </a:t>
            </a:r>
            <a:r>
              <a:rPr lang="en-US" altLang="en-US" sz="2400" smtClean="0"/>
              <a:t>budget</a:t>
            </a:r>
          </a:p>
          <a:p>
            <a:r>
              <a:rPr lang="en-US" altLang="en-US" sz="2400" smtClean="0"/>
              <a:t>Check jurisdictional limitations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9pPr>
          </a:lstStyle>
          <a:p>
            <a:fld id="{FEB18A55-6468-4193-8308-838BF2577216}" type="slidenum">
              <a:rPr lang="en-US" altLang="en-US" sz="1100">
                <a:solidFill>
                  <a:schemeClr val="bg1"/>
                </a:solidFill>
              </a:rPr>
              <a:t>7</a:t>
            </a:fld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A+B Bidding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391025"/>
          </a:xfrm>
        </p:spPr>
        <p:txBody>
          <a:bodyPr/>
          <a:lstStyle/>
          <a:p>
            <a:r>
              <a:rPr lang="en-US" altLang="en-US" sz="3000" smtClean="0"/>
              <a:t>Under “A + B” or cost-plus-time bidding, two factors are considered in low bid determination:</a:t>
            </a:r>
          </a:p>
          <a:p>
            <a:pPr lvl="1"/>
            <a:r>
              <a:rPr lang="en-US" altLang="en-US" sz="2600" smtClean="0"/>
              <a:t>“A” component is the traditional price bid</a:t>
            </a:r>
          </a:p>
          <a:p>
            <a:pPr lvl="1"/>
            <a:r>
              <a:rPr lang="en-US" altLang="en-US" sz="2600" smtClean="0"/>
              <a:t>“B” component is calendar days to completion</a:t>
            </a:r>
          </a:p>
          <a:p>
            <a:pPr lvl="1"/>
            <a:r>
              <a:rPr lang="en-US" altLang="en-US" sz="2600" smtClean="0"/>
              <a:t>Formula: A + (B x Daily Cost) = Bid value</a:t>
            </a:r>
          </a:p>
          <a:p>
            <a:pPr lvl="2"/>
            <a:r>
              <a:rPr lang="en-US" altLang="en-US" sz="2200" smtClean="0"/>
              <a:t>Daily Cost is determined by the Owner and provided to the Proposers in the RFP documents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pitchFamily="1" charset="-128"/>
              </a:defRPr>
            </a:lvl9pPr>
          </a:lstStyle>
          <a:p>
            <a:fld id="{5AAC11D4-71D3-4CF0-A8AF-B9D3D2A46D82}" type="slidenum">
              <a:rPr lang="en-US" altLang="en-US" sz="1100">
                <a:solidFill>
                  <a:schemeClr val="bg1"/>
                </a:solidFill>
              </a:rPr>
              <a:t>8</a:t>
            </a:fld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Procurement Incentives		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Alternative Technical Concepts</a:t>
            </a:r>
          </a:p>
          <a:p>
            <a:r>
              <a:rPr lang="en-US" smtClean="0"/>
              <a:t>Local Preference</a:t>
            </a:r>
          </a:p>
          <a:p>
            <a:r>
              <a:rPr lang="en-US" smtClean="0"/>
              <a:t>ROW credits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36EC2-82FE-4586-9C8B-17FECDCF9FC4}" type="slidenum">
              <a:rPr lang="en-US" altLang="en-US" smtClean="0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08952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5063.0"/>
  <p:tag name="AS_RELEASE_DATE" val="2017.05.17"/>
  <p:tag name="AS_TITLE" val="Aspose.Slides for .NET 4.0"/>
  <p:tag name="AS_VERSION" val="17.5"/>
</p:tagLst>
</file>

<file path=ppt/theme/theme1.xml><?xml version="1.0" encoding="utf-8"?>
<a:theme xmlns:r="http://schemas.openxmlformats.org/officeDocument/2006/relationships" xmlns:a="http://schemas.openxmlformats.org/drawingml/2006/main" name="_PPT Template 1">
  <a:themeElements>
    <a:clrScheme name="_PPT Template 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_PPT Template 1">
      <a:majorFont>
        <a:latin typeface="Arial"/>
        <a:ea typeface="Geneva"/>
        <a:cs typeface="Arial"/>
      </a:majorFont>
      <a:minorFont>
        <a:latin typeface="Arial"/>
        <a:ea typeface="Geneva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1" charset="-128"/>
          </a:defRPr>
        </a:defPPr>
      </a:lstStyle>
    </a:lnDef>
  </a:objectDefaults>
  <a:extraClrSchemeLst>
    <a:extraClrScheme>
      <a:clrScheme name="_PPT Template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PPT Template 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PPT Template 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PPT Template 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PPT Template 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PPT Template 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PPT Template 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PPT Template 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PPT Template 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PPT Template 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PPT Template 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PPT Template 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SANBAG POWERPOINT</Template>
  <Company>Nossaman LLP</Company>
  <PresentationFormat>On-screen Show (4:3)</PresentationFormat>
  <Paragraphs>135</Paragraphs>
  <Slides>19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baseType="lpstr" size="20">
      <vt:lpstr>_PPT Template 1</vt:lpstr>
      <vt:lpstr>DBIA Webinar #6	</vt:lpstr>
      <vt:lpstr>Outline</vt:lpstr>
      <vt:lpstr>DBIA Best Practices</vt:lpstr>
      <vt:lpstr>Slide 4</vt:lpstr>
      <vt:lpstr>Design-Build Procurements</vt:lpstr>
      <vt:lpstr>Slide 6</vt:lpstr>
      <vt:lpstr>Stipends</vt:lpstr>
      <vt:lpstr>A+B Bidding</vt:lpstr>
      <vt:lpstr>Other Procurement Incentives		</vt:lpstr>
      <vt:lpstr>Slide 10</vt:lpstr>
      <vt:lpstr>Time-Based Incentives</vt:lpstr>
      <vt:lpstr>Time-Based Incentives</vt:lpstr>
      <vt:lpstr>Completion Bonuses</vt:lpstr>
      <vt:lpstr>Completion Bonuses for Revenue Projects</vt:lpstr>
      <vt:lpstr>The Disincentive: Liquidated Damages</vt:lpstr>
      <vt:lpstr>Liquidated Damages for Delay</vt:lpstr>
      <vt:lpstr>Other Incentives</vt:lpstr>
      <vt:lpstr>Other Disincentives</vt:lpstr>
      <vt:lpstr>QUESTIONS?</vt:lpstr>
    </vt:vector>
  </TitlesOfParts>
  <LinksUpToDate>0</LinksUpToDate>
  <SharedDoc>0</SharedDoc>
  <HyperlinksChanged>0</HyperlinksChanged>
  <Application>Aspose.Slides for .NET</Application>
  <AppVersion>17.0500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Caplicki, Edmund</dc:creator>
  <cp:lastModifiedBy>Caplicki, Edmund</cp:lastModifiedBy>
  <cp:revision>1</cp:revision>
  <dcterms:created xsi:type="dcterms:W3CDTF">2018-07-19T11:22:20Z</dcterms:created>
  <dcterms:modified xsi:type="dcterms:W3CDTF">2018-07-19T18:22:20Z</dcterms:modified>
</cp:coreProperties>
</file>