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2" r:id="rId4"/>
    <p:sldId id="276" r:id="rId5"/>
    <p:sldId id="263" r:id="rId6"/>
    <p:sldId id="270" r:id="rId7"/>
    <p:sldId id="271" r:id="rId8"/>
    <p:sldId id="258" r:id="rId9"/>
    <p:sldId id="259" r:id="rId10"/>
    <p:sldId id="274" r:id="rId11"/>
    <p:sldId id="261" r:id="rId12"/>
    <p:sldId id="272" r:id="rId13"/>
    <p:sldId id="273" r:id="rId14"/>
    <p:sldId id="269" r:id="rId15"/>
    <p:sldId id="268" r:id="rId16"/>
    <p:sldId id="266" r:id="rId17"/>
    <p:sldId id="275" r:id="rId18"/>
    <p:sldId id="267" r:id="rId19"/>
    <p:sldId id="277" r:id="rId20"/>
    <p:sldId id="265" r:id="rId21"/>
    <p:sldId id="264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7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3A1A33-D8A5-40AA-B563-DD39CA8DDE75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769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5D4362-123D-4EC9-A64F-009C5955FE40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547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OS26_FA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76425"/>
            <a:ext cx="9145588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038600" y="1752600"/>
            <a:ext cx="4724400" cy="6858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743200"/>
            <a:ext cx="4724400" cy="1219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200">
                <a:solidFill>
                  <a:srgbClr val="00854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9132895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453FA2-F989-43D4-9C6D-AC26D7330913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9593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533400"/>
            <a:ext cx="1943100" cy="5381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0"/>
            <a:ext cx="5676900" cy="53816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64A34B-8D40-436B-B231-56873232CD75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51359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36EC2-82FE-4586-9C8B-17FECDCF9FC4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07342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0EE2F-8F81-4198-8AD2-272072571933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9114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00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00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58E351-4DFB-4010-9B5B-F7643C577044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0314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923EE7-C754-4A8B-990E-392B2D7D2EC7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0863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0B826B-3E44-4393-980E-0F4668E33299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75766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88DBF7-50F9-40AB-9DEE-F91DCAD6C6A3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6963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96D7FF-B98A-4C64-B120-06F14AA523FF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1052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D66D78-8F87-4D79-B9F5-0B0B0028503B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3814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NOS26_FA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002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56375"/>
            <a:ext cx="4572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A85987BE-1F86-4DAB-B8D1-79558BD934C7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lr>
          <a:srgbClr val="008542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8125" algn="l" rtl="0" eaLnBrk="1" fontAlgn="base" hangingPunct="1">
        <a:spcBef>
          <a:spcPct val="20000"/>
        </a:spcBef>
        <a:spcAft>
          <a:spcPct val="0"/>
        </a:spcAft>
        <a:buClr>
          <a:srgbClr val="00854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525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 Unicode MS" pitchFamily="34" charset="-128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97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 Unicode MS" pitchFamily="34" charset="-128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669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</a:defRPr>
      </a:lvl5pPr>
      <a:lvl6pPr marL="25241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6pPr>
      <a:lvl7pPr marL="29813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7pPr>
      <a:lvl8pPr marL="34385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8pPr>
      <a:lvl9pPr marL="38957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36243" y="1581150"/>
            <a:ext cx="4724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DBIA Webinar </a:t>
            </a:r>
            <a:r>
              <a:rPr lang="en-US" altLang="en-US" dirty="0" smtClean="0"/>
              <a:t>#4</a:t>
            </a:r>
            <a:r>
              <a:rPr lang="en-US" altLang="en-US" dirty="0" smtClean="0"/>
              <a:t>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6243" y="2390775"/>
            <a:ext cx="4724400" cy="12192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Design-Build Acquisition and Contract Incentives</a:t>
            </a: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2400" smtClean="0"/>
              <a:t>May 9, 2019</a:t>
            </a:r>
            <a:endParaRPr lang="en-US" altLang="en-US" sz="2400" dirty="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038600" y="3733800"/>
            <a:ext cx="27432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200" b="1" smtClean="0">
              <a:solidFill>
                <a:srgbClr val="008542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1200" b="1" smtClean="0">
              <a:solidFill>
                <a:srgbClr val="008542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036243" y="4067175"/>
            <a:ext cx="4648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200" b="1"/>
              <a:t>Presented by </a:t>
            </a:r>
            <a:r>
              <a:rPr lang="en-US" altLang="en-US" sz="2200" b="1" smtClean="0"/>
              <a:t>Evan Caplicki, Esq.</a:t>
            </a:r>
            <a:endParaRPr lang="en-US" altLang="en-US" sz="2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Procurement Incentives	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Technical Concepts</a:t>
            </a:r>
          </a:p>
          <a:p>
            <a:r>
              <a:rPr lang="en-US" dirty="0" smtClean="0"/>
              <a:t>Local Preference</a:t>
            </a:r>
          </a:p>
          <a:p>
            <a:r>
              <a:rPr lang="en-US" dirty="0" smtClean="0"/>
              <a:t>ROW </a:t>
            </a:r>
            <a:r>
              <a:rPr lang="en-US" dirty="0" smtClean="0"/>
              <a:t>credits</a:t>
            </a:r>
          </a:p>
          <a:p>
            <a:r>
              <a:rPr lang="en-US" dirty="0" smtClean="0"/>
              <a:t>Package/scope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08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4400" b="1" smtClean="0"/>
              <a:t>Contract Incentives and Disincentives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A2923E4C-9B5A-4153-9C21-C9C62F8C7BA6}" type="slidenum">
              <a:rPr lang="en-US" altLang="en-US" sz="1100">
                <a:solidFill>
                  <a:schemeClr val="bg1"/>
                </a:solidFill>
              </a:rPr>
              <a:t>11</a:t>
            </a:fld>
            <a:endParaRPr lang="en-US" altLang="en-US" sz="11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Time-Based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z="2800" smtClean="0"/>
              <a:t>Can be used throughout the project term</a:t>
            </a:r>
          </a:p>
          <a:p>
            <a:r>
              <a:rPr lang="en-US" sz="2800" smtClean="0"/>
              <a:t>Contract must be clear as to what constitutes “completion” for a bonus</a:t>
            </a:r>
          </a:p>
          <a:p>
            <a:r>
              <a:rPr lang="en-US" sz="2800" smtClean="0"/>
              <a:t>Contract must address how delays, time extensions and contract terms affect the incentives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165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Time-Based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2575"/>
            <a:ext cx="7772400" cy="4391025"/>
          </a:xfrm>
        </p:spPr>
        <p:txBody>
          <a:bodyPr/>
          <a:lstStyle/>
          <a:p>
            <a:r>
              <a:rPr lang="en-US" smtClean="0"/>
              <a:t>Consider the reasoning behind using them</a:t>
            </a:r>
          </a:p>
          <a:p>
            <a:pPr lvl="1"/>
            <a:r>
              <a:rPr lang="en-US" smtClean="0"/>
              <a:t>Does the Owner benefit from early completion?</a:t>
            </a:r>
          </a:p>
          <a:p>
            <a:pPr lvl="1"/>
            <a:r>
              <a:rPr lang="en-US" smtClean="0"/>
              <a:t>Does the bonus really incentivize the Design-Builder?</a:t>
            </a:r>
          </a:p>
          <a:p>
            <a:pPr lvl="1"/>
            <a:r>
              <a:rPr lang="en-US" smtClean="0"/>
              <a:t>Can the Design-Builder game the bonus scheme?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253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Completion Bonuses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mtClean="0"/>
              <a:t>Daily or fixed amount bonuses for early completion</a:t>
            </a:r>
          </a:p>
          <a:p>
            <a:pPr lvl="1"/>
            <a:r>
              <a:rPr lang="en-US" smtClean="0"/>
              <a:t>Daily amount </a:t>
            </a:r>
          </a:p>
          <a:p>
            <a:pPr lvl="2"/>
            <a:r>
              <a:rPr lang="en-US" smtClean="0"/>
              <a:t>Set by the Owner</a:t>
            </a:r>
          </a:p>
          <a:p>
            <a:pPr lvl="2"/>
            <a:r>
              <a:rPr lang="en-US" smtClean="0"/>
              <a:t>Based on the daily cost saved</a:t>
            </a:r>
          </a:p>
          <a:p>
            <a:pPr lvl="2"/>
            <a:r>
              <a:rPr lang="en-US" smtClean="0"/>
              <a:t>Note Design-Builder benefits regardless by saving on daily overhead</a:t>
            </a:r>
          </a:p>
          <a:p>
            <a:pPr lvl="1"/>
            <a:r>
              <a:rPr lang="en-US" smtClean="0"/>
              <a:t>Fixed amount</a:t>
            </a:r>
          </a:p>
          <a:p>
            <a:pPr lvl="2"/>
            <a:r>
              <a:rPr lang="en-US" smtClean="0"/>
              <a:t>Design-Builder may not proceed apace if the date will not be met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70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en-US" sz="3200" smtClean="0"/>
              <a:t>Completion Bonuses for </a:t>
            </a:r>
            <a:br>
              <a:rPr lang="en-US" sz="3200" smtClean="0"/>
            </a:br>
            <a:r>
              <a:rPr lang="en-US" sz="3200" smtClean="0"/>
              <a:t>Revenue Projects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343400"/>
          </a:xfrm>
        </p:spPr>
        <p:txBody>
          <a:bodyPr/>
          <a:lstStyle/>
          <a:p>
            <a:r>
              <a:rPr lang="en-US" sz="2400" smtClean="0"/>
              <a:t>Daily or Fixed Amount</a:t>
            </a:r>
          </a:p>
          <a:p>
            <a:r>
              <a:rPr lang="en-US" sz="2400" smtClean="0"/>
              <a:t>Tied to revenue service</a:t>
            </a:r>
          </a:p>
          <a:p>
            <a:r>
              <a:rPr lang="en-US" sz="2400" smtClean="0"/>
              <a:t>Options include</a:t>
            </a:r>
            <a:r>
              <a:rPr lang="en-US" sz="2600" smtClean="0"/>
              <a:t>:</a:t>
            </a:r>
          </a:p>
          <a:p>
            <a:pPr lvl="1"/>
            <a:r>
              <a:rPr lang="en-US" sz="2200" smtClean="0"/>
              <a:t>Daily amount based on daily cost saved and expected revenues</a:t>
            </a:r>
          </a:p>
          <a:p>
            <a:pPr lvl="1"/>
            <a:r>
              <a:rPr lang="en-US" sz="2200" smtClean="0"/>
              <a:t>Fixed Amount, including fixed amount for timely completion</a:t>
            </a:r>
          </a:p>
          <a:p>
            <a:pPr lvl="1"/>
            <a:r>
              <a:rPr lang="en-US" sz="2200" smtClean="0"/>
              <a:t>A portion of the revenue earned by the Owner during the period between early completion and planned completion</a:t>
            </a:r>
          </a:p>
          <a:p>
            <a:r>
              <a:rPr lang="en-US" sz="2400" smtClean="0"/>
              <a:t>Need to be coordinated with other aspects of the work, such as toll services and financing 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388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295400"/>
          </a:xfrm>
        </p:spPr>
        <p:txBody>
          <a:bodyPr/>
          <a:lstStyle/>
          <a:p>
            <a:r>
              <a:rPr lang="en-US" sz="3400" smtClean="0"/>
              <a:t>The Disincentive: Liquidated Damages</a:t>
            </a:r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467225"/>
          </a:xfrm>
        </p:spPr>
        <p:txBody>
          <a:bodyPr/>
          <a:lstStyle/>
          <a:p>
            <a:r>
              <a:rPr lang="en-US" sz="2200" smtClean="0"/>
              <a:t>Damages agreed upon prior to contract execution</a:t>
            </a:r>
          </a:p>
          <a:p>
            <a:r>
              <a:rPr lang="en-US" sz="2200" smtClean="0"/>
              <a:t>Legal sufficiency</a:t>
            </a:r>
          </a:p>
          <a:p>
            <a:pPr lvl="1"/>
            <a:r>
              <a:rPr lang="en-US" sz="1800" smtClean="0"/>
              <a:t>Actual damages must be difficult to ascertain</a:t>
            </a:r>
          </a:p>
          <a:p>
            <a:pPr lvl="1"/>
            <a:r>
              <a:rPr lang="en-US" sz="1800" smtClean="0"/>
              <a:t>Must be a reasonable measure of damages in light of circumstances </a:t>
            </a:r>
            <a:r>
              <a:rPr lang="en-US" sz="1800" i="1" u="sng" smtClean="0"/>
              <a:t>at the time of contracting</a:t>
            </a:r>
          </a:p>
          <a:p>
            <a:pPr lvl="1"/>
            <a:r>
              <a:rPr lang="en-US" sz="1800" smtClean="0"/>
              <a:t>Cannot be a penalty</a:t>
            </a:r>
          </a:p>
          <a:p>
            <a:r>
              <a:rPr lang="en-US" sz="2200" smtClean="0"/>
              <a:t>Considerations</a:t>
            </a:r>
          </a:p>
          <a:p>
            <a:pPr lvl="1"/>
            <a:r>
              <a:rPr lang="en-US" sz="1800" smtClean="0"/>
              <a:t>Sole remedy against design-builder for specified costs</a:t>
            </a:r>
          </a:p>
          <a:p>
            <a:pPr lvl="1"/>
            <a:r>
              <a:rPr lang="en-US" sz="1800" smtClean="0"/>
              <a:t>Can be combined with actual damages for other costs</a:t>
            </a:r>
          </a:p>
          <a:p>
            <a:pPr lvl="1"/>
            <a:r>
              <a:rPr lang="en-US" sz="1800" smtClean="0"/>
              <a:t>Should be commercially reasonable</a:t>
            </a:r>
          </a:p>
          <a:p>
            <a:pPr lvl="1"/>
            <a:r>
              <a:rPr lang="en-US" sz="1800" smtClean="0"/>
              <a:t>Need a clear trigger for the assessment of LDs</a:t>
            </a:r>
          </a:p>
          <a:p>
            <a:pPr lvl="1"/>
            <a:r>
              <a:rPr lang="en-US" sz="1800" smtClean="0"/>
              <a:t>Ceilings on the total amount of LDs</a:t>
            </a:r>
          </a:p>
          <a:p>
            <a:pPr lvl="1"/>
            <a:r>
              <a:rPr lang="en-US" sz="1800" smtClean="0"/>
              <a:t>Will the Design-Builder just price them?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047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Liquidated Damages for Delay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mtClean="0"/>
              <a:t>Step-down between Substantial Completion and Final Acceptance</a:t>
            </a:r>
          </a:p>
          <a:p>
            <a:r>
              <a:rPr lang="en-US" smtClean="0"/>
              <a:t>Can be used throughout the project term</a:t>
            </a:r>
          </a:p>
          <a:p>
            <a:r>
              <a:rPr lang="en-US" smtClean="0"/>
              <a:t>Public agencies have wide berth in setting the amounts</a:t>
            </a:r>
          </a:p>
          <a:p>
            <a:r>
              <a:rPr lang="en-US" smtClean="0"/>
              <a:t>Liquidated damages versus stipulated damages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808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619625"/>
          </a:xfrm>
        </p:spPr>
        <p:txBody>
          <a:bodyPr/>
          <a:lstStyle/>
          <a:p>
            <a:r>
              <a:rPr lang="en-US" sz="2400" dirty="0" smtClean="0"/>
              <a:t>Award Fee program</a:t>
            </a:r>
          </a:p>
          <a:p>
            <a:pPr lvl="1"/>
            <a:r>
              <a:rPr lang="en-US" sz="2000" dirty="0"/>
              <a:t>Bonus incentives for meeting pre-determined performance criteria for </a:t>
            </a:r>
            <a:r>
              <a:rPr lang="en-US" sz="2000" dirty="0" smtClean="0"/>
              <a:t>performance guarantees, quality</a:t>
            </a:r>
            <a:r>
              <a:rPr lang="en-US" sz="2000" dirty="0"/>
              <a:t>, </a:t>
            </a:r>
            <a:r>
              <a:rPr lang="en-US" sz="2000" dirty="0" smtClean="0"/>
              <a:t>change management, claims </a:t>
            </a:r>
            <a:r>
              <a:rPr lang="en-US" sz="2000" dirty="0"/>
              <a:t>management, timely delivery of submittals, </a:t>
            </a:r>
            <a:r>
              <a:rPr lang="en-US" sz="2000" dirty="0" smtClean="0"/>
              <a:t>program controls, site safety, commissioning, socioeconomic programs compliance, warranty work, </a:t>
            </a:r>
            <a:r>
              <a:rPr lang="en-US" sz="2000" dirty="0"/>
              <a:t>or other areas </a:t>
            </a:r>
            <a:endParaRPr lang="en-US" sz="2000" dirty="0" smtClean="0"/>
          </a:p>
          <a:p>
            <a:pPr lvl="1"/>
            <a:r>
              <a:rPr lang="en-US" sz="2000" dirty="0" smtClean="0"/>
              <a:t>DBIA Manual of Practice</a:t>
            </a:r>
            <a:endParaRPr lang="en-US" sz="2000" dirty="0" smtClean="0"/>
          </a:p>
          <a:p>
            <a:r>
              <a:rPr lang="en-US" sz="2400" dirty="0" smtClean="0"/>
              <a:t>Risk sharing</a:t>
            </a:r>
          </a:p>
          <a:p>
            <a:r>
              <a:rPr lang="en-US" sz="2400" dirty="0" smtClean="0"/>
              <a:t>Allowances with risk </a:t>
            </a:r>
            <a:r>
              <a:rPr lang="en-US" sz="2400" dirty="0" smtClean="0"/>
              <a:t>sharing</a:t>
            </a:r>
          </a:p>
          <a:p>
            <a:r>
              <a:rPr lang="en-US" sz="2400" dirty="0" smtClean="0"/>
              <a:t>Performance incentives</a:t>
            </a:r>
            <a:endParaRPr lang="en-US" sz="24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00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solidFill>
                  <a:srgbClr val="000000"/>
                </a:solidFill>
              </a:rPr>
              <a:t>Contingency pool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Contingency amount established by owner or negotiated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Change orders for eligible events are paid out of contingency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Remaining contingency shared by contractor and owner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Risk of insufficient contingency can be a project risk or assigned to a party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</a:rPr>
              <a:t>Long term warranties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</a:rPr>
              <a:t>O&amp;M responsibility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361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280FE814-490D-4E0D-8F15-655A74D2F383}" type="slidenum">
              <a:rPr lang="en-US" altLang="en-US" sz="1100">
                <a:solidFill>
                  <a:schemeClr val="bg1"/>
                </a:solidFill>
              </a:rPr>
              <a:t>2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pPr eaLnBrk="1" hangingPunct="1"/>
            <a:r>
              <a:rPr lang="en-US" altLang="en-US" smtClean="0"/>
              <a:t>DBIA Best Practices</a:t>
            </a:r>
          </a:p>
          <a:p>
            <a:pPr eaLnBrk="1" hangingPunct="1"/>
            <a:r>
              <a:rPr lang="en-US" altLang="en-US" smtClean="0"/>
              <a:t>Design-Build Procurements</a:t>
            </a:r>
          </a:p>
          <a:p>
            <a:pPr eaLnBrk="1" hangingPunct="1"/>
            <a:r>
              <a:rPr lang="en-US" altLang="en-US" smtClean="0"/>
              <a:t>Design-Build Contracts</a:t>
            </a:r>
          </a:p>
          <a:p>
            <a:pPr lvl="1"/>
            <a:r>
              <a:rPr lang="en-US" altLang="en-US" smtClean="0"/>
              <a:t>Completion Milestones</a:t>
            </a:r>
          </a:p>
          <a:p>
            <a:pPr lvl="1"/>
            <a:r>
              <a:rPr lang="en-US" altLang="en-US" smtClean="0"/>
              <a:t>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Disincentives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z="2000" smtClean="0"/>
              <a:t>Withholding portions of monthly payments</a:t>
            </a:r>
          </a:p>
          <a:p>
            <a:r>
              <a:rPr lang="en-US" sz="2000" smtClean="0"/>
              <a:t>Liquidated </a:t>
            </a:r>
            <a:r>
              <a:rPr lang="en-US" sz="2000"/>
              <a:t>damages for performance</a:t>
            </a:r>
          </a:p>
          <a:p>
            <a:pPr lvl="1"/>
            <a:r>
              <a:rPr lang="en-US" sz="2000"/>
              <a:t>Buy-downs of performance guarantees to a specific level</a:t>
            </a:r>
          </a:p>
          <a:p>
            <a:pPr lvl="1"/>
            <a:r>
              <a:rPr lang="en-US" sz="2000"/>
              <a:t>Substitutions of key personnel</a:t>
            </a:r>
          </a:p>
          <a:p>
            <a:pPr lvl="1"/>
            <a:r>
              <a:rPr lang="en-US" sz="2000" smtClean="0"/>
              <a:t>Environmental non-compliance</a:t>
            </a:r>
          </a:p>
          <a:p>
            <a:pPr lvl="1"/>
            <a:r>
              <a:rPr lang="en-US" sz="2000" smtClean="0"/>
              <a:t>“Lane rentals”</a:t>
            </a:r>
          </a:p>
          <a:p>
            <a:pPr lvl="1"/>
            <a:r>
              <a:rPr lang="en-US" sz="2000" smtClean="0"/>
              <a:t>Deductions </a:t>
            </a:r>
            <a:r>
              <a:rPr lang="en-US" sz="2000"/>
              <a:t>for noncompliance (more typical in P3s</a:t>
            </a:r>
            <a:r>
              <a:rPr lang="en-US" sz="2000" smtClean="0"/>
              <a:t>)</a:t>
            </a:r>
            <a:endParaRPr lang="en-US" sz="2000"/>
          </a:p>
          <a:p>
            <a:r>
              <a:rPr lang="en-US" sz="2000"/>
              <a:t>Disincentives are enforceable only if they meet liquidated damage prerequisites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253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smtClean="0"/>
              <a:t>Evan Caplicki</a:t>
            </a:r>
          </a:p>
          <a:p>
            <a:pPr marL="0" indent="0" algn="ctr">
              <a:buNone/>
            </a:pPr>
            <a:r>
              <a:rPr lang="en-US" sz="2000" smtClean="0"/>
              <a:t>NOSSAMAN LLP</a:t>
            </a:r>
          </a:p>
          <a:p>
            <a:pPr marL="0" indent="0" algn="ctr">
              <a:buNone/>
            </a:pPr>
            <a:r>
              <a:rPr lang="en-US" sz="2000" smtClean="0"/>
              <a:t>777 South Figueroa Street, 34</a:t>
            </a:r>
            <a:r>
              <a:rPr lang="en-US" sz="2000" baseline="30000" smtClean="0"/>
              <a:t>th</a:t>
            </a:r>
            <a:r>
              <a:rPr lang="en-US" sz="2000" smtClean="0"/>
              <a:t> Floor</a:t>
            </a:r>
          </a:p>
          <a:p>
            <a:pPr marL="0" indent="0" algn="ctr">
              <a:buNone/>
            </a:pPr>
            <a:r>
              <a:rPr lang="en-US" sz="2000" smtClean="0"/>
              <a:t>Los Angeles, California 90017</a:t>
            </a:r>
          </a:p>
          <a:p>
            <a:pPr marL="0" indent="0" algn="ctr">
              <a:buNone/>
            </a:pPr>
            <a:r>
              <a:rPr lang="en-US" sz="2000" smtClean="0"/>
              <a:t>T 213.612.7877</a:t>
            </a:r>
          </a:p>
          <a:p>
            <a:pPr marL="0" indent="0" algn="ctr">
              <a:buNone/>
            </a:pPr>
            <a:r>
              <a:rPr lang="en-US" sz="2000" smtClean="0"/>
              <a:t>M 512.809.5629</a:t>
            </a:r>
          </a:p>
          <a:p>
            <a:pPr marL="0" indent="0" algn="ctr">
              <a:buNone/>
            </a:pPr>
            <a:r>
              <a:rPr lang="en-US" sz="2000" smtClean="0"/>
              <a:t>ecaplicki@nossaman.com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011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DBIA Best Practices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z="4000"/>
              <a:t>Design-Build Done Right</a:t>
            </a:r>
          </a:p>
          <a:p>
            <a:r>
              <a:rPr lang="en-US" sz="4000" smtClean="0"/>
              <a:t>DBIA Best Practices</a:t>
            </a:r>
          </a:p>
          <a:p>
            <a:pPr marL="0" indent="0">
              <a:buNone/>
            </a:pPr>
            <a:r>
              <a:rPr lang="en-US" sz="4000" smtClean="0"/>
              <a:t>	</a:t>
            </a:r>
            <a:r>
              <a:rPr lang="en-US" sz="3600" smtClean="0"/>
              <a:t>https://dbia.org/best-practices/</a:t>
            </a:r>
          </a:p>
          <a:p>
            <a:r>
              <a:rPr lang="en-US" sz="4000" smtClean="0"/>
              <a:t>Position Statements</a:t>
            </a:r>
          </a:p>
          <a:p>
            <a:r>
              <a:rPr lang="en-US" sz="4000" smtClean="0"/>
              <a:t>Manual of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310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Manual of Practice - Contract Incentives and </a:t>
            </a:r>
            <a:br>
              <a:rPr lang="en-US" sz="2800" b="1" dirty="0" smtClean="0"/>
            </a:br>
            <a:r>
              <a:rPr lang="en-US" sz="2800" b="1" dirty="0" smtClean="0"/>
              <a:t>Design-Build Acquisition</a:t>
            </a:r>
            <a:endParaRPr lang="en-US" sz="2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3383" y="1800225"/>
            <a:ext cx="3164833" cy="41148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63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800" b="1" smtClean="0"/>
          </a:p>
          <a:p>
            <a:pPr marL="0" indent="0">
              <a:buNone/>
            </a:pPr>
            <a:r>
              <a:rPr lang="en-US" sz="4400" b="1" smtClean="0"/>
              <a:t>Design-Build Procurements</a:t>
            </a:r>
            <a:endParaRPr lang="en-US" sz="44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686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Design-Build Procurements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z="2800" dirty="0" smtClean="0"/>
              <a:t>Qualifications Based Selection</a:t>
            </a:r>
          </a:p>
          <a:p>
            <a:r>
              <a:rPr lang="en-US" sz="2800" dirty="0" smtClean="0"/>
              <a:t>Best Value Selection</a:t>
            </a:r>
          </a:p>
          <a:p>
            <a:pPr lvl="1"/>
            <a:r>
              <a:rPr lang="en-US" sz="2400" dirty="0" smtClean="0"/>
              <a:t>Combination of price and technical</a:t>
            </a:r>
          </a:p>
          <a:p>
            <a:pPr lvl="2"/>
            <a:r>
              <a:rPr lang="en-US" dirty="0" smtClean="0"/>
              <a:t>Can also include schedule</a:t>
            </a:r>
          </a:p>
          <a:p>
            <a:pPr lvl="1"/>
            <a:r>
              <a:rPr lang="en-US" sz="2400" dirty="0"/>
              <a:t>Weighted criteria</a:t>
            </a:r>
          </a:p>
          <a:p>
            <a:pPr lvl="1"/>
            <a:r>
              <a:rPr lang="en-US" sz="2400" dirty="0"/>
              <a:t>Fixed Price Competitive </a:t>
            </a:r>
            <a:r>
              <a:rPr lang="en-US" sz="2400" dirty="0" smtClean="0"/>
              <a:t>Design</a:t>
            </a:r>
          </a:p>
          <a:p>
            <a:pPr lvl="1"/>
            <a:r>
              <a:rPr lang="en-US" sz="2400" dirty="0" smtClean="0"/>
              <a:t>Fixed Price Most Scope</a:t>
            </a:r>
            <a:endParaRPr lang="en-US" sz="2400" dirty="0"/>
          </a:p>
          <a:p>
            <a:pPr lvl="1"/>
            <a:r>
              <a:rPr lang="en-US" sz="2400" dirty="0"/>
              <a:t>Build-to-Budget</a:t>
            </a:r>
          </a:p>
          <a:p>
            <a:pPr lvl="1"/>
            <a:r>
              <a:rPr lang="en-US" sz="2400" dirty="0"/>
              <a:t>Integrated Assessment and Trade-off</a:t>
            </a:r>
          </a:p>
          <a:p>
            <a:r>
              <a:rPr lang="en-US" sz="2800" dirty="0" smtClean="0"/>
              <a:t>Low Bid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889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Procurement Incentives</a:t>
            </a:r>
          </a:p>
          <a:p>
            <a:pPr marL="0" indent="0">
              <a:buNone/>
            </a:pP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271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Stipends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altLang="en-US" sz="2400"/>
              <a:t>A stipend is an amount paid by the o</a:t>
            </a:r>
            <a:r>
              <a:rPr lang="en-US" altLang="en-US" sz="2400" smtClean="0"/>
              <a:t>wner </a:t>
            </a:r>
            <a:r>
              <a:rPr lang="en-US" altLang="en-US" sz="2400"/>
              <a:t>to those shortlisted </a:t>
            </a:r>
            <a:r>
              <a:rPr lang="en-US" altLang="en-US" sz="2400" smtClean="0"/>
              <a:t>responsive proposers </a:t>
            </a:r>
            <a:r>
              <a:rPr lang="en-US" altLang="en-US" sz="2400"/>
              <a:t>who are </a:t>
            </a:r>
            <a:r>
              <a:rPr lang="en-US" altLang="en-US" sz="2400" smtClean="0"/>
              <a:t>unsuccessful in </a:t>
            </a:r>
            <a:r>
              <a:rPr lang="en-US" altLang="en-US" sz="2400"/>
              <a:t>obtaining contract award</a:t>
            </a:r>
            <a:r>
              <a:rPr lang="en-US" altLang="en-US" sz="2400" smtClean="0"/>
              <a:t>.</a:t>
            </a:r>
          </a:p>
          <a:p>
            <a:r>
              <a:rPr lang="en-US" altLang="en-US" sz="2400" smtClean="0"/>
              <a:t>Encourages participation and innovation</a:t>
            </a:r>
          </a:p>
          <a:p>
            <a:r>
              <a:rPr lang="en-US" altLang="en-US" sz="2400" smtClean="0"/>
              <a:t>DBIA endorses the use of stipends</a:t>
            </a:r>
          </a:p>
          <a:p>
            <a:r>
              <a:rPr lang="en-US" altLang="en-US" sz="2400"/>
              <a:t>Federal sector, including FHWA, encourages the use of </a:t>
            </a:r>
            <a:r>
              <a:rPr lang="en-US" altLang="en-US" sz="2400" smtClean="0"/>
              <a:t>stipends</a:t>
            </a:r>
          </a:p>
          <a:p>
            <a:r>
              <a:rPr lang="en-US" altLang="en-US" sz="2400"/>
              <a:t>Various </a:t>
            </a:r>
            <a:r>
              <a:rPr lang="en-US" altLang="en-US" sz="2400" smtClean="0"/>
              <a:t>industry surveys </a:t>
            </a:r>
            <a:r>
              <a:rPr lang="en-US" altLang="en-US" sz="2400"/>
              <a:t>have shown stipends ranging from 0.01% to 0.25% of the project </a:t>
            </a:r>
            <a:r>
              <a:rPr lang="en-US" altLang="en-US" sz="2400" smtClean="0"/>
              <a:t>budget</a:t>
            </a:r>
          </a:p>
          <a:p>
            <a:r>
              <a:rPr lang="en-US" altLang="en-US" sz="2400" smtClean="0"/>
              <a:t>Check jurisdictional limitations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FEB18A55-6468-4193-8308-838BF2577216}" type="slidenum">
              <a:rPr lang="en-US" altLang="en-US" sz="1100">
                <a:solidFill>
                  <a:schemeClr val="bg1"/>
                </a:solidFill>
              </a:rPr>
              <a:t>8</a:t>
            </a:fld>
            <a:endParaRPr lang="en-US" altLang="en-US" sz="11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A+B Bidding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altLang="en-US" sz="3000" smtClean="0"/>
              <a:t>Under “A + B” or cost-plus-time bidding, two factors are considered in low bid determination:</a:t>
            </a:r>
          </a:p>
          <a:p>
            <a:pPr lvl="1"/>
            <a:r>
              <a:rPr lang="en-US" altLang="en-US" sz="2600" smtClean="0"/>
              <a:t>“A” component is the traditional price bid</a:t>
            </a:r>
          </a:p>
          <a:p>
            <a:pPr lvl="1"/>
            <a:r>
              <a:rPr lang="en-US" altLang="en-US" sz="2600" smtClean="0"/>
              <a:t>“B” component is calendar days to completion</a:t>
            </a:r>
          </a:p>
          <a:p>
            <a:pPr lvl="1"/>
            <a:r>
              <a:rPr lang="en-US" altLang="en-US" sz="2600" smtClean="0"/>
              <a:t>Formula: A + (B x Daily Cost) = Bid value</a:t>
            </a:r>
          </a:p>
          <a:p>
            <a:pPr lvl="2"/>
            <a:r>
              <a:rPr lang="en-US" altLang="en-US" sz="2200" smtClean="0"/>
              <a:t>Daily Cost is determined by the Owner and provided to the Proposers in the RFP documents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5AAC11D4-71D3-4CF0-A8AF-B9D3D2A46D82}" type="slidenum">
              <a:rPr lang="en-US" altLang="en-US" sz="1100">
                <a:solidFill>
                  <a:schemeClr val="bg1"/>
                </a:solidFill>
              </a:rPr>
              <a:t>9</a:t>
            </a:fld>
            <a:endParaRPr lang="en-US" altLang="en-US" sz="11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134.0"/>
  <p:tag name="AS_RELEASE_DATE" val="2017.05.17"/>
  <p:tag name="AS_TITLE" val="Aspose.Slides for .NET 4.0"/>
  <p:tag name="AS_VERSION" val="17.5"/>
</p:tagLst>
</file>

<file path=ppt/theme/theme1.xml><?xml version="1.0" encoding="utf-8"?>
<a:theme xmlns:a="http://schemas.openxmlformats.org/drawingml/2006/main" name="_PPT Template 1">
  <a:themeElements>
    <a:clrScheme name="_PPT Template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PPT Template 1">
      <a:majorFont>
        <a:latin typeface="Arial"/>
        <a:ea typeface="Geneva"/>
        <a:cs typeface="Arial"/>
      </a:majorFont>
      <a:minorFont>
        <a:latin typeface="Arial"/>
        <a:ea typeface="Genev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1" charset="-128"/>
          </a:defRPr>
        </a:defPPr>
      </a:lstStyle>
    </a:lnDef>
  </a:objectDefaults>
  <a:extraClrSchemeLst>
    <a:extraClrScheme>
      <a:clrScheme name="_PPT Template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SANBAG POWERPOINT</Template>
  <TotalTime>73</TotalTime>
  <Words>724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Unicode MS</vt:lpstr>
      <vt:lpstr>Geneva</vt:lpstr>
      <vt:lpstr>Wingdings</vt:lpstr>
      <vt:lpstr>_PPT Template 1</vt:lpstr>
      <vt:lpstr>DBIA Webinar #4 </vt:lpstr>
      <vt:lpstr>Outline</vt:lpstr>
      <vt:lpstr>DBIA Best Practices</vt:lpstr>
      <vt:lpstr>Manual of Practice - Contract Incentives and  Design-Build Acquisition</vt:lpstr>
      <vt:lpstr>PowerPoint Presentation</vt:lpstr>
      <vt:lpstr>Design-Build Procurements</vt:lpstr>
      <vt:lpstr>PowerPoint Presentation</vt:lpstr>
      <vt:lpstr>Stipends</vt:lpstr>
      <vt:lpstr>A+B Bidding</vt:lpstr>
      <vt:lpstr>Other Procurement Incentives  </vt:lpstr>
      <vt:lpstr>PowerPoint Presentation</vt:lpstr>
      <vt:lpstr>Time-Based Incentives</vt:lpstr>
      <vt:lpstr>Time-Based Incentives</vt:lpstr>
      <vt:lpstr>Completion Bonuses</vt:lpstr>
      <vt:lpstr>Completion Bonuses for  Revenue Projects</vt:lpstr>
      <vt:lpstr>The Disincentive: Liquidated Damages</vt:lpstr>
      <vt:lpstr>Liquidated Damages for Delay</vt:lpstr>
      <vt:lpstr>Other Incentives</vt:lpstr>
      <vt:lpstr>Other Incentives</vt:lpstr>
      <vt:lpstr>Other Disincentives</vt:lpstr>
      <vt:lpstr>QUESTIONS?</vt:lpstr>
    </vt:vector>
  </TitlesOfParts>
  <Company>Nossaman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Caplicki, Edmund</dc:creator>
  <cp:lastModifiedBy>Caplicki, Edmund</cp:lastModifiedBy>
  <cp:revision>4</cp:revision>
  <dcterms:created xsi:type="dcterms:W3CDTF">2019-05-01T01:24:14Z</dcterms:created>
  <dcterms:modified xsi:type="dcterms:W3CDTF">2019-05-07T16:30:48Z</dcterms:modified>
</cp:coreProperties>
</file>