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260" r:id="rId16"/>
    <p:sldId id="321" r:id="rId17"/>
    <p:sldId id="272" r:id="rId18"/>
    <p:sldId id="273" r:id="rId19"/>
    <p:sldId id="274"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6" r:id="rId38"/>
    <p:sldId id="297" r:id="rId39"/>
    <p:sldId id="298" r:id="rId40"/>
    <p:sldId id="299"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35" r:id="rId54"/>
    <p:sldId id="336" r:id="rId55"/>
    <p:sldId id="337" r:id="rId56"/>
    <p:sldId id="338" r:id="rId57"/>
    <p:sldId id="339" r:id="rId58"/>
    <p:sldId id="340" r:id="rId59"/>
    <p:sldId id="341" r:id="rId60"/>
    <p:sldId id="342" r:id="rId61"/>
    <p:sldId id="343" r:id="rId62"/>
    <p:sldId id="344" r:id="rId6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68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6E767-F079-49E2-A7D5-6D0C2415E222}" type="doc">
      <dgm:prSet loTypeId="urn:microsoft.com/office/officeart/2005/8/layout/chevron1" loCatId="process" qsTypeId="urn:microsoft.com/office/officeart/2005/8/quickstyle/simple1" qsCatId="simple" csTypeId="urn:microsoft.com/office/officeart/2005/8/colors/accent1_2" csCatId="accent1" phldr="1"/>
      <dgm:spPr/>
    </dgm:pt>
    <dgm:pt modelId="{6F441203-E65E-4EFE-BD55-8971B24672BA}">
      <dgm:prSet phldrT="[Text]"/>
      <dgm:spPr>
        <a:solidFill>
          <a:srgbClr val="C00000"/>
        </a:solidFill>
      </dgm:spPr>
      <dgm:t>
        <a:bodyPr/>
        <a:lstStyle/>
        <a:p>
          <a:r>
            <a:rPr lang="en-US" b="1" dirty="0">
              <a:solidFill>
                <a:schemeClr val="bg1"/>
              </a:solidFill>
            </a:rPr>
            <a:t>Procurement</a:t>
          </a:r>
        </a:p>
      </dgm:t>
    </dgm:pt>
    <dgm:pt modelId="{867F4C59-6330-4B6F-A0E0-CC41263A408E}" type="parTrans" cxnId="{CB123ECF-890B-4F63-A3BA-62566BF27D1A}">
      <dgm:prSet/>
      <dgm:spPr/>
      <dgm:t>
        <a:bodyPr/>
        <a:lstStyle/>
        <a:p>
          <a:endParaRPr lang="en-US" b="1">
            <a:solidFill>
              <a:schemeClr val="bg1"/>
            </a:solidFill>
          </a:endParaRPr>
        </a:p>
      </dgm:t>
    </dgm:pt>
    <dgm:pt modelId="{DDA3B6A0-B707-4207-8470-21B1206F4442}" type="sibTrans" cxnId="{CB123ECF-890B-4F63-A3BA-62566BF27D1A}">
      <dgm:prSet/>
      <dgm:spPr/>
      <dgm:t>
        <a:bodyPr/>
        <a:lstStyle/>
        <a:p>
          <a:endParaRPr lang="en-US" b="1">
            <a:solidFill>
              <a:schemeClr val="bg1"/>
            </a:solidFill>
          </a:endParaRPr>
        </a:p>
      </dgm:t>
    </dgm:pt>
    <dgm:pt modelId="{3E51C2D3-5EB6-414F-96B1-3CFDD997F4B6}">
      <dgm:prSet phldrT="[Text]"/>
      <dgm:spPr>
        <a:solidFill>
          <a:schemeClr val="bg1">
            <a:lumMod val="50000"/>
          </a:schemeClr>
        </a:solidFill>
        <a:ln>
          <a:solidFill>
            <a:schemeClr val="bg2"/>
          </a:solidFill>
        </a:ln>
      </dgm:spPr>
      <dgm:t>
        <a:bodyPr/>
        <a:lstStyle/>
        <a:p>
          <a:r>
            <a:rPr lang="en-US" b="1" dirty="0">
              <a:solidFill>
                <a:schemeClr val="bg1"/>
              </a:solidFill>
            </a:rPr>
            <a:t>Contracts</a:t>
          </a:r>
        </a:p>
      </dgm:t>
    </dgm:pt>
    <dgm:pt modelId="{098CDAB5-64B9-49D3-96BF-321774EB0E1C}" type="parTrans" cxnId="{6B8033E6-9877-4498-91EB-DFF1AD5D700D}">
      <dgm:prSet/>
      <dgm:spPr/>
      <dgm:t>
        <a:bodyPr/>
        <a:lstStyle/>
        <a:p>
          <a:endParaRPr lang="en-US" b="1">
            <a:solidFill>
              <a:schemeClr val="bg1"/>
            </a:solidFill>
          </a:endParaRPr>
        </a:p>
      </dgm:t>
    </dgm:pt>
    <dgm:pt modelId="{B6D049B1-7FF7-4F7C-8C4C-D0E8820EFBDB}" type="sibTrans" cxnId="{6B8033E6-9877-4498-91EB-DFF1AD5D700D}">
      <dgm:prSet/>
      <dgm:spPr/>
      <dgm:t>
        <a:bodyPr/>
        <a:lstStyle/>
        <a:p>
          <a:endParaRPr lang="en-US" b="1">
            <a:solidFill>
              <a:schemeClr val="bg1"/>
            </a:solidFill>
          </a:endParaRPr>
        </a:p>
      </dgm:t>
    </dgm:pt>
    <dgm:pt modelId="{C8B85F2C-38EE-4EB6-A1B5-A554FC11A9FC}">
      <dgm:prSet phldrT="[Text]"/>
      <dgm:spPr>
        <a:solidFill>
          <a:srgbClr val="070707"/>
        </a:solidFill>
      </dgm:spPr>
      <dgm:t>
        <a:bodyPr/>
        <a:lstStyle/>
        <a:p>
          <a:r>
            <a:rPr lang="en-US" b="1" dirty="0">
              <a:solidFill>
                <a:schemeClr val="bg1"/>
              </a:solidFill>
            </a:rPr>
            <a:t>Execution</a:t>
          </a:r>
        </a:p>
      </dgm:t>
    </dgm:pt>
    <dgm:pt modelId="{912CA23B-62F9-427E-B626-3DCB327414C1}" type="parTrans" cxnId="{BC2471BE-3332-4D6C-8851-F7412FC44335}">
      <dgm:prSet/>
      <dgm:spPr/>
      <dgm:t>
        <a:bodyPr/>
        <a:lstStyle/>
        <a:p>
          <a:endParaRPr lang="en-US" b="1">
            <a:solidFill>
              <a:schemeClr val="bg1"/>
            </a:solidFill>
          </a:endParaRPr>
        </a:p>
      </dgm:t>
    </dgm:pt>
    <dgm:pt modelId="{94EAA8DD-404C-4F3F-B715-52E5F80C2142}" type="sibTrans" cxnId="{BC2471BE-3332-4D6C-8851-F7412FC44335}">
      <dgm:prSet/>
      <dgm:spPr/>
      <dgm:t>
        <a:bodyPr/>
        <a:lstStyle/>
        <a:p>
          <a:endParaRPr lang="en-US" b="1">
            <a:solidFill>
              <a:schemeClr val="bg1"/>
            </a:solidFill>
          </a:endParaRPr>
        </a:p>
      </dgm:t>
    </dgm:pt>
    <dgm:pt modelId="{218ADFAD-7BEB-43CE-9443-C4DA5F1E692E}" type="pres">
      <dgm:prSet presAssocID="{D2C6E767-F079-49E2-A7D5-6D0C2415E222}" presName="Name0" presStyleCnt="0">
        <dgm:presLayoutVars>
          <dgm:dir/>
          <dgm:animLvl val="lvl"/>
          <dgm:resizeHandles val="exact"/>
        </dgm:presLayoutVars>
      </dgm:prSet>
      <dgm:spPr/>
    </dgm:pt>
    <dgm:pt modelId="{A15E54DF-D78A-40B1-9150-18195FC6AC8D}" type="pres">
      <dgm:prSet presAssocID="{6F441203-E65E-4EFE-BD55-8971B24672BA}" presName="parTxOnly" presStyleLbl="node1" presStyleIdx="0" presStyleCnt="3">
        <dgm:presLayoutVars>
          <dgm:chMax val="0"/>
          <dgm:chPref val="0"/>
          <dgm:bulletEnabled val="1"/>
        </dgm:presLayoutVars>
      </dgm:prSet>
      <dgm:spPr/>
      <dgm:t>
        <a:bodyPr/>
        <a:lstStyle/>
        <a:p>
          <a:endParaRPr lang="en-US"/>
        </a:p>
      </dgm:t>
    </dgm:pt>
    <dgm:pt modelId="{98461502-38A2-432A-8101-914FCA4CFD24}" type="pres">
      <dgm:prSet presAssocID="{DDA3B6A0-B707-4207-8470-21B1206F4442}" presName="parTxOnlySpace" presStyleCnt="0"/>
      <dgm:spPr/>
    </dgm:pt>
    <dgm:pt modelId="{6D24CD9F-0AEE-4655-8095-FED5D2061D0F}" type="pres">
      <dgm:prSet presAssocID="{3E51C2D3-5EB6-414F-96B1-3CFDD997F4B6}" presName="parTxOnly" presStyleLbl="node1" presStyleIdx="1" presStyleCnt="3">
        <dgm:presLayoutVars>
          <dgm:chMax val="0"/>
          <dgm:chPref val="0"/>
          <dgm:bulletEnabled val="1"/>
        </dgm:presLayoutVars>
      </dgm:prSet>
      <dgm:spPr/>
      <dgm:t>
        <a:bodyPr/>
        <a:lstStyle/>
        <a:p>
          <a:endParaRPr lang="en-US"/>
        </a:p>
      </dgm:t>
    </dgm:pt>
    <dgm:pt modelId="{05E88940-96DA-4E5A-B54F-D964985AD843}" type="pres">
      <dgm:prSet presAssocID="{B6D049B1-7FF7-4F7C-8C4C-D0E8820EFBDB}" presName="parTxOnlySpace" presStyleCnt="0"/>
      <dgm:spPr/>
    </dgm:pt>
    <dgm:pt modelId="{8B49BBCE-1E95-47E5-B806-8B45C401E3D6}" type="pres">
      <dgm:prSet presAssocID="{C8B85F2C-38EE-4EB6-A1B5-A554FC11A9FC}" presName="parTxOnly" presStyleLbl="node1" presStyleIdx="2" presStyleCnt="3">
        <dgm:presLayoutVars>
          <dgm:chMax val="0"/>
          <dgm:chPref val="0"/>
          <dgm:bulletEnabled val="1"/>
        </dgm:presLayoutVars>
      </dgm:prSet>
      <dgm:spPr/>
      <dgm:t>
        <a:bodyPr/>
        <a:lstStyle/>
        <a:p>
          <a:endParaRPr lang="en-US"/>
        </a:p>
      </dgm:t>
    </dgm:pt>
  </dgm:ptLst>
  <dgm:cxnLst>
    <dgm:cxn modelId="{5529A981-F68A-4534-971F-E0717AC9A3E1}" type="presOf" srcId="{C8B85F2C-38EE-4EB6-A1B5-A554FC11A9FC}" destId="{8B49BBCE-1E95-47E5-B806-8B45C401E3D6}" srcOrd="0" destOrd="0" presId="urn:microsoft.com/office/officeart/2005/8/layout/chevron1"/>
    <dgm:cxn modelId="{6B8033E6-9877-4498-91EB-DFF1AD5D700D}" srcId="{D2C6E767-F079-49E2-A7D5-6D0C2415E222}" destId="{3E51C2D3-5EB6-414F-96B1-3CFDD997F4B6}" srcOrd="1" destOrd="0" parTransId="{098CDAB5-64B9-49D3-96BF-321774EB0E1C}" sibTransId="{B6D049B1-7FF7-4F7C-8C4C-D0E8820EFBDB}"/>
    <dgm:cxn modelId="{25002DC0-AF83-428D-9C46-E0D8D2C1A3AD}" type="presOf" srcId="{D2C6E767-F079-49E2-A7D5-6D0C2415E222}" destId="{218ADFAD-7BEB-43CE-9443-C4DA5F1E692E}" srcOrd="0" destOrd="0" presId="urn:microsoft.com/office/officeart/2005/8/layout/chevron1"/>
    <dgm:cxn modelId="{1EA7B8C1-D3D5-448F-84D2-4E0926DFC606}" type="presOf" srcId="{3E51C2D3-5EB6-414F-96B1-3CFDD997F4B6}" destId="{6D24CD9F-0AEE-4655-8095-FED5D2061D0F}" srcOrd="0" destOrd="0" presId="urn:microsoft.com/office/officeart/2005/8/layout/chevron1"/>
    <dgm:cxn modelId="{BC2471BE-3332-4D6C-8851-F7412FC44335}" srcId="{D2C6E767-F079-49E2-A7D5-6D0C2415E222}" destId="{C8B85F2C-38EE-4EB6-A1B5-A554FC11A9FC}" srcOrd="2" destOrd="0" parTransId="{912CA23B-62F9-427E-B626-3DCB327414C1}" sibTransId="{94EAA8DD-404C-4F3F-B715-52E5F80C2142}"/>
    <dgm:cxn modelId="{CB123ECF-890B-4F63-A3BA-62566BF27D1A}" srcId="{D2C6E767-F079-49E2-A7D5-6D0C2415E222}" destId="{6F441203-E65E-4EFE-BD55-8971B24672BA}" srcOrd="0" destOrd="0" parTransId="{867F4C59-6330-4B6F-A0E0-CC41263A408E}" sibTransId="{DDA3B6A0-B707-4207-8470-21B1206F4442}"/>
    <dgm:cxn modelId="{C1A3EB8D-C13A-4FFC-9824-1A029FF6056B}" type="presOf" srcId="{6F441203-E65E-4EFE-BD55-8971B24672BA}" destId="{A15E54DF-D78A-40B1-9150-18195FC6AC8D}" srcOrd="0" destOrd="0" presId="urn:microsoft.com/office/officeart/2005/8/layout/chevron1"/>
    <dgm:cxn modelId="{992F2663-59B9-4F1E-800B-1B4410E781FE}" type="presParOf" srcId="{218ADFAD-7BEB-43CE-9443-C4DA5F1E692E}" destId="{A15E54DF-D78A-40B1-9150-18195FC6AC8D}" srcOrd="0" destOrd="0" presId="urn:microsoft.com/office/officeart/2005/8/layout/chevron1"/>
    <dgm:cxn modelId="{C42B16D1-064E-4EC5-AAB1-35BF3623471A}" type="presParOf" srcId="{218ADFAD-7BEB-43CE-9443-C4DA5F1E692E}" destId="{98461502-38A2-432A-8101-914FCA4CFD24}" srcOrd="1" destOrd="0" presId="urn:microsoft.com/office/officeart/2005/8/layout/chevron1"/>
    <dgm:cxn modelId="{685CECAC-2412-426C-97F2-41AE78EF9CD3}" type="presParOf" srcId="{218ADFAD-7BEB-43CE-9443-C4DA5F1E692E}" destId="{6D24CD9F-0AEE-4655-8095-FED5D2061D0F}" srcOrd="2" destOrd="0" presId="urn:microsoft.com/office/officeart/2005/8/layout/chevron1"/>
    <dgm:cxn modelId="{568C7CFD-DD06-4B04-9028-62461F20A281}" type="presParOf" srcId="{218ADFAD-7BEB-43CE-9443-C4DA5F1E692E}" destId="{05E88940-96DA-4E5A-B54F-D964985AD843}" srcOrd="3" destOrd="0" presId="urn:microsoft.com/office/officeart/2005/8/layout/chevron1"/>
    <dgm:cxn modelId="{EAAAF86A-CED6-45C0-8AAC-2DF876EE05C4}" type="presParOf" srcId="{218ADFAD-7BEB-43CE-9443-C4DA5F1E692E}" destId="{8B49BBCE-1E95-47E5-B806-8B45C401E3D6}" srcOrd="4"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E54DF-D78A-40B1-9150-18195FC6AC8D}">
      <dsp:nvSpPr>
        <dsp:cNvPr id="0" name=""/>
        <dsp:cNvSpPr/>
      </dsp:nvSpPr>
      <dsp:spPr>
        <a:xfrm>
          <a:off x="1934" y="507258"/>
          <a:ext cx="2356304" cy="942521"/>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Procurement</a:t>
          </a:r>
        </a:p>
      </dsp:txBody>
      <dsp:txXfrm>
        <a:off x="473195" y="507258"/>
        <a:ext cx="1413783" cy="942521"/>
      </dsp:txXfrm>
    </dsp:sp>
    <dsp:sp modelId="{6D24CD9F-0AEE-4655-8095-FED5D2061D0F}">
      <dsp:nvSpPr>
        <dsp:cNvPr id="0" name=""/>
        <dsp:cNvSpPr/>
      </dsp:nvSpPr>
      <dsp:spPr>
        <a:xfrm>
          <a:off x="2122608" y="507258"/>
          <a:ext cx="2356304" cy="942521"/>
        </a:xfrm>
        <a:prstGeom prst="chevron">
          <a:avLst/>
        </a:prstGeom>
        <a:solidFill>
          <a:schemeClr val="bg1">
            <a:lumMod val="5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Contracts</a:t>
          </a:r>
        </a:p>
      </dsp:txBody>
      <dsp:txXfrm>
        <a:off x="2593869" y="507258"/>
        <a:ext cx="1413783" cy="942521"/>
      </dsp:txXfrm>
    </dsp:sp>
    <dsp:sp modelId="{8B49BBCE-1E95-47E5-B806-8B45C401E3D6}">
      <dsp:nvSpPr>
        <dsp:cNvPr id="0" name=""/>
        <dsp:cNvSpPr/>
      </dsp:nvSpPr>
      <dsp:spPr>
        <a:xfrm>
          <a:off x="4243282" y="507258"/>
          <a:ext cx="2356304" cy="942521"/>
        </a:xfrm>
        <a:prstGeom prst="chevron">
          <a:avLst/>
        </a:prstGeom>
        <a:solidFill>
          <a:srgbClr val="07070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Execution</a:t>
          </a:r>
        </a:p>
      </dsp:txBody>
      <dsp:txXfrm>
        <a:off x="4714543" y="507258"/>
        <a:ext cx="1413783" cy="9425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4CBA6-9A54-43A7-A0BB-5F385DA87E00}" type="datetimeFigureOut">
              <a:rPr lang="en-US" smtClean="0"/>
              <a:t>9/9/2016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C07B3-8665-489F-93A0-9A9E6A6D12D4}" type="slidenum">
              <a:rPr lang="en-US" smtClean="0"/>
              <a:t>‹#›</a:t>
            </a:fld>
            <a:endParaRPr lang="en-US"/>
          </a:p>
        </p:txBody>
      </p:sp>
    </p:spTree>
    <p:extLst>
      <p:ext uri="{BB962C8B-B14F-4D97-AF65-F5344CB8AC3E}">
        <p14:creationId xmlns:p14="http://schemas.microsoft.com/office/powerpoint/2010/main" val="273238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6475"/>
          </a:xfrm>
        </p:spPr>
      </p:sp>
      <p:sp>
        <p:nvSpPr>
          <p:cNvPr id="3" name="Notes Placeholder 2"/>
          <p:cNvSpPr>
            <a:spLocks noGrp="1"/>
          </p:cNvSpPr>
          <p:nvPr>
            <p:ph type="body" idx="1"/>
          </p:nvPr>
        </p:nvSpPr>
        <p:spPr/>
        <p:txBody>
          <a:bodyPr/>
          <a:lstStyle/>
          <a:p>
            <a:r>
              <a:rPr lang="en-US" dirty="0"/>
              <a:t>Simplistically a project can be broken down into two phases, the solution phase (design) and the schedule (or construction assembly)</a:t>
            </a:r>
            <a:r>
              <a:rPr lang="en-US" baseline="0" dirty="0"/>
              <a:t> phase. You can’t get to the schedule, if you can’t get to the solution. Designers are trained to solve problems and will continue to noodle on the solution until the fees run out.  Your job is to make sure that they have the right info at the right time to make the right design decision and arrive at the solution.  The solution phase includes the Owner.  An AWOL Owner is not around to make decisions and guide the team.  So managing the Owner is as important as managing the designers.  You are managing the information to effectively develop the design.</a:t>
            </a:r>
            <a:endParaRPr lang="en-US" dirty="0"/>
          </a:p>
        </p:txBody>
      </p:sp>
      <p:sp>
        <p:nvSpPr>
          <p:cNvPr id="4" name="Slide Number Placeholder 3"/>
          <p:cNvSpPr>
            <a:spLocks noGrp="1"/>
          </p:cNvSpPr>
          <p:nvPr>
            <p:ph type="sldNum" sz="quarter" idx="10"/>
          </p:nvPr>
        </p:nvSpPr>
        <p:spPr/>
        <p:txBody>
          <a:bodyPr/>
          <a:lstStyle/>
          <a:p>
            <a:fld id="{A2D510AF-2540-49FA-A039-788CB96B047B}" type="slidenum">
              <a:rPr lang="en-US" smtClean="0"/>
              <a:t>3</a:t>
            </a:fld>
            <a:endParaRPr lang="en-US" dirty="0"/>
          </a:p>
        </p:txBody>
      </p:sp>
    </p:spTree>
    <p:extLst>
      <p:ext uri="{BB962C8B-B14F-4D97-AF65-F5344CB8AC3E}">
        <p14:creationId xmlns:p14="http://schemas.microsoft.com/office/powerpoint/2010/main" val="589570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C07B3-8665-489F-93A0-9A9E6A6D12D4}" type="slidenum">
              <a:rPr lang="en-US" smtClean="0"/>
              <a:t>42</a:t>
            </a:fld>
            <a:endParaRPr lang="en-US"/>
          </a:p>
        </p:txBody>
      </p:sp>
    </p:spTree>
    <p:extLst>
      <p:ext uri="{BB962C8B-B14F-4D97-AF65-F5344CB8AC3E}">
        <p14:creationId xmlns:p14="http://schemas.microsoft.com/office/powerpoint/2010/main" val="594034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CFB54-5065-4C53-9C9C-3703DA4A721A}" type="slidenum">
              <a:rPr lang="en-US" smtClean="0"/>
              <a:pPr/>
              <a:t>44</a:t>
            </a:fld>
            <a:endParaRPr lang="en-US"/>
          </a:p>
        </p:txBody>
      </p:sp>
    </p:spTree>
    <p:extLst>
      <p:ext uri="{BB962C8B-B14F-4D97-AF65-F5344CB8AC3E}">
        <p14:creationId xmlns:p14="http://schemas.microsoft.com/office/powerpoint/2010/main" val="283996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CFB54-5065-4C53-9C9C-3703DA4A721A}" type="slidenum">
              <a:rPr lang="en-US" smtClean="0"/>
              <a:pPr/>
              <a:t>47</a:t>
            </a:fld>
            <a:endParaRPr lang="en-US"/>
          </a:p>
        </p:txBody>
      </p:sp>
    </p:spTree>
    <p:extLst>
      <p:ext uri="{BB962C8B-B14F-4D97-AF65-F5344CB8AC3E}">
        <p14:creationId xmlns:p14="http://schemas.microsoft.com/office/powerpoint/2010/main" val="3152968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3963" cy="3546475"/>
          </a:xfrm>
        </p:spPr>
      </p:sp>
      <p:sp>
        <p:nvSpPr>
          <p:cNvPr id="3" name="Notes Placeholder 2"/>
          <p:cNvSpPr>
            <a:spLocks noGrp="1"/>
          </p:cNvSpPr>
          <p:nvPr>
            <p:ph type="body" idx="1"/>
          </p:nvPr>
        </p:nvSpPr>
        <p:spPr/>
        <p:txBody>
          <a:bodyPr/>
          <a:lstStyle/>
          <a:p>
            <a:r>
              <a:rPr lang="en-US" dirty="0"/>
              <a:t>Simplistically a project can be broken down into two phases, the solution phase (design) and the schedule (or construction assembly)</a:t>
            </a:r>
            <a:r>
              <a:rPr lang="en-US" baseline="0" dirty="0"/>
              <a:t> phase. You can’t get to the schedule, if you can’t get to the solution. Designers are trained to solve problems and will continue to noodle on the solution until the fees run out.  Your job is to make sure that they have the right info at the right time to make the right design decision and arrive at the solution.  The solution phase includes the Owner.  An AWOL Owner is not around to make decisions and guide the team.  So managing the Owner is as important as managing the designers.  You are managing the information to effectively develop the design.</a:t>
            </a:r>
            <a:endParaRPr lang="en-US" dirty="0"/>
          </a:p>
        </p:txBody>
      </p:sp>
      <p:sp>
        <p:nvSpPr>
          <p:cNvPr id="4" name="Slide Number Placeholder 3"/>
          <p:cNvSpPr>
            <a:spLocks noGrp="1"/>
          </p:cNvSpPr>
          <p:nvPr>
            <p:ph type="sldNum" sz="quarter" idx="10"/>
          </p:nvPr>
        </p:nvSpPr>
        <p:spPr/>
        <p:txBody>
          <a:bodyPr/>
          <a:lstStyle/>
          <a:p>
            <a:fld id="{A2D510AF-2540-49FA-A039-788CB96B047B}" type="slidenum">
              <a:rPr lang="en-US" smtClean="0"/>
              <a:t>54</a:t>
            </a:fld>
            <a:endParaRPr lang="en-US" dirty="0"/>
          </a:p>
        </p:txBody>
      </p:sp>
    </p:spTree>
    <p:extLst>
      <p:ext uri="{BB962C8B-B14F-4D97-AF65-F5344CB8AC3E}">
        <p14:creationId xmlns:p14="http://schemas.microsoft.com/office/powerpoint/2010/main" val="34262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6475"/>
          </a:xfrm>
        </p:spPr>
      </p:sp>
      <p:sp>
        <p:nvSpPr>
          <p:cNvPr id="3" name="Notes Placeholder 2"/>
          <p:cNvSpPr>
            <a:spLocks noGrp="1"/>
          </p:cNvSpPr>
          <p:nvPr>
            <p:ph type="body" idx="1"/>
          </p:nvPr>
        </p:nvSpPr>
        <p:spPr/>
        <p:txBody>
          <a:bodyPr/>
          <a:lstStyle/>
          <a:p>
            <a:r>
              <a:rPr lang="en-US" dirty="0"/>
              <a:t>Simplistically a project can be broken down into two phases, the solution phase (design) and the schedule (or construction assembly)</a:t>
            </a:r>
            <a:r>
              <a:rPr lang="en-US" baseline="0" dirty="0"/>
              <a:t> phase. You can’t get to the schedule, if you can’t get to the solution. Designers are trained to solve problems and will continue to noodle on the solution until the fees run out.  Your job is to make sure that they have the right info at the right time to make the right design decision and arrive at the solution.  The solution phase includes the Owner.  An AWOL Owner is not around to make decisions and guide the team.  So managing the Owner is as important as managing the designers.  You are managing the information to effectively develop the design.</a:t>
            </a:r>
            <a:endParaRPr lang="en-US" dirty="0"/>
          </a:p>
        </p:txBody>
      </p:sp>
      <p:sp>
        <p:nvSpPr>
          <p:cNvPr id="4" name="Slide Number Placeholder 3"/>
          <p:cNvSpPr>
            <a:spLocks noGrp="1"/>
          </p:cNvSpPr>
          <p:nvPr>
            <p:ph type="sldNum" sz="quarter" idx="10"/>
          </p:nvPr>
        </p:nvSpPr>
        <p:spPr/>
        <p:txBody>
          <a:bodyPr/>
          <a:lstStyle/>
          <a:p>
            <a:fld id="{A2D510AF-2540-49FA-A039-788CB96B047B}" type="slidenum">
              <a:rPr lang="en-US" smtClean="0"/>
              <a:t>55</a:t>
            </a:fld>
            <a:endParaRPr lang="en-US" dirty="0"/>
          </a:p>
        </p:txBody>
      </p:sp>
    </p:spTree>
    <p:extLst>
      <p:ext uri="{BB962C8B-B14F-4D97-AF65-F5344CB8AC3E}">
        <p14:creationId xmlns:p14="http://schemas.microsoft.com/office/powerpoint/2010/main" val="3396399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6475"/>
          </a:xfrm>
        </p:spPr>
      </p:sp>
      <p:sp>
        <p:nvSpPr>
          <p:cNvPr id="3" name="Notes Placeholder 2"/>
          <p:cNvSpPr>
            <a:spLocks noGrp="1"/>
          </p:cNvSpPr>
          <p:nvPr>
            <p:ph type="body" idx="1"/>
          </p:nvPr>
        </p:nvSpPr>
        <p:spPr/>
        <p:txBody>
          <a:bodyPr/>
          <a:lstStyle/>
          <a:p>
            <a:r>
              <a:rPr lang="en-US" dirty="0"/>
              <a:t>Simplistically a project can be broken down into two phases, the solution phase (design) and the schedule (or construction assembly)</a:t>
            </a:r>
            <a:r>
              <a:rPr lang="en-US" baseline="0" dirty="0"/>
              <a:t> phase. You can’t get to the schedule, if you can’t get to the solution. Designers are trained to solve problems and will continue to noodle on the solution until the fees run out.  Your job is to make sure that they have the right info at the right time to make the right design decision and arrive at the solution.  The solution phase includes the Owner.  An AWOL Owner is not around to make decisions and guide the team.  So managing the Owner is as important as managing the designers.  You are managing the information to effectively develop the design.</a:t>
            </a:r>
            <a:endParaRPr lang="en-US" dirty="0"/>
          </a:p>
        </p:txBody>
      </p:sp>
      <p:sp>
        <p:nvSpPr>
          <p:cNvPr id="4" name="Slide Number Placeholder 3"/>
          <p:cNvSpPr>
            <a:spLocks noGrp="1"/>
          </p:cNvSpPr>
          <p:nvPr>
            <p:ph type="sldNum" sz="quarter" idx="10"/>
          </p:nvPr>
        </p:nvSpPr>
        <p:spPr/>
        <p:txBody>
          <a:bodyPr/>
          <a:lstStyle/>
          <a:p>
            <a:fld id="{A2D510AF-2540-49FA-A039-788CB96B047B}" type="slidenum">
              <a:rPr lang="en-US" smtClean="0"/>
              <a:t>56</a:t>
            </a:fld>
            <a:endParaRPr lang="en-US" dirty="0"/>
          </a:p>
        </p:txBody>
      </p:sp>
    </p:spTree>
    <p:extLst>
      <p:ext uri="{BB962C8B-B14F-4D97-AF65-F5344CB8AC3E}">
        <p14:creationId xmlns:p14="http://schemas.microsoft.com/office/powerpoint/2010/main" val="397095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6475"/>
          </a:xfrm>
        </p:spPr>
      </p:sp>
      <p:sp>
        <p:nvSpPr>
          <p:cNvPr id="3" name="Notes Placeholder 2"/>
          <p:cNvSpPr>
            <a:spLocks noGrp="1"/>
          </p:cNvSpPr>
          <p:nvPr>
            <p:ph type="body" idx="1"/>
          </p:nvPr>
        </p:nvSpPr>
        <p:spPr/>
        <p:txBody>
          <a:bodyPr/>
          <a:lstStyle/>
          <a:p>
            <a:r>
              <a:rPr lang="en-US" dirty="0"/>
              <a:t>Simplistically a project can be broken down into two phases, the solution phase (design) and the schedule (or construction assembly)</a:t>
            </a:r>
            <a:r>
              <a:rPr lang="en-US" baseline="0" dirty="0"/>
              <a:t> phase. You can’t get to the schedule, if you can’t get to the solution. Designers are trained to solve problems and will continue to noodle on the solution until the fees run out.  Your job is to make sure that they have the right info at the right time to make the right design decision and arrive at the solution.  The solution phase includes the Owner.  An AWOL Owner is not around to make decisions and guide the team.  So managing the Owner is as important as managing the designers.  You are managing the information to effectively develop the design.</a:t>
            </a:r>
            <a:endParaRPr lang="en-US" dirty="0"/>
          </a:p>
        </p:txBody>
      </p:sp>
      <p:sp>
        <p:nvSpPr>
          <p:cNvPr id="4" name="Slide Number Placeholder 3"/>
          <p:cNvSpPr>
            <a:spLocks noGrp="1"/>
          </p:cNvSpPr>
          <p:nvPr>
            <p:ph type="sldNum" sz="quarter" idx="10"/>
          </p:nvPr>
        </p:nvSpPr>
        <p:spPr/>
        <p:txBody>
          <a:bodyPr/>
          <a:lstStyle/>
          <a:p>
            <a:fld id="{A2D510AF-2540-49FA-A039-788CB96B047B}" type="slidenum">
              <a:rPr lang="en-US" smtClean="0"/>
              <a:t>57</a:t>
            </a:fld>
            <a:endParaRPr lang="en-US" dirty="0"/>
          </a:p>
        </p:txBody>
      </p:sp>
    </p:spTree>
    <p:extLst>
      <p:ext uri="{BB962C8B-B14F-4D97-AF65-F5344CB8AC3E}">
        <p14:creationId xmlns:p14="http://schemas.microsoft.com/office/powerpoint/2010/main" val="577215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2385" name="Slide Image Placeholder 1"/>
          <p:cNvSpPr>
            <a:spLocks noGrp="1" noRot="1" noChangeAspect="1" noTextEdit="1"/>
          </p:cNvSpPr>
          <p:nvPr>
            <p:ph type="sldImg"/>
          </p:nvPr>
        </p:nvSpPr>
        <p:spPr>
          <a:ln/>
        </p:spPr>
      </p:sp>
      <p:sp>
        <p:nvSpPr>
          <p:cNvPr id="2832386" name="Notes Placeholder 2"/>
          <p:cNvSpPr>
            <a:spLocks noGrp="1"/>
          </p:cNvSpPr>
          <p:nvPr>
            <p:ph type="body" idx="1"/>
          </p:nvPr>
        </p:nvSpPr>
        <p:spPr>
          <a:noFill/>
          <a:ln/>
        </p:spPr>
        <p:txBody>
          <a:bodyPr/>
          <a:lstStyle/>
          <a:p>
            <a:r>
              <a:rPr lang="en-US" dirty="0"/>
              <a:t>Greg</a:t>
            </a:r>
          </a:p>
          <a:p>
            <a:endParaRPr lang="en-US" dirty="0"/>
          </a:p>
          <a:p>
            <a:r>
              <a:rPr lang="en-US" dirty="0"/>
              <a:t>Design Phase Management</a:t>
            </a:r>
            <a:r>
              <a:rPr lang="en-US" baseline="0" dirty="0"/>
              <a:t> is a soup to nuts proposition.  It begins before the project is awarded and is managed throughout.  Consider a project where HP Services might be involved.  Knowing how the building will be operated influences the design, and that should be discussed at the design commencement.</a:t>
            </a:r>
          </a:p>
          <a:p>
            <a:endParaRPr lang="en-US" baseline="0" dirty="0"/>
          </a:p>
          <a:p>
            <a:r>
              <a:rPr lang="en-US" baseline="0" dirty="0"/>
              <a:t>So effective design management starts in the procurement phase and continues throughout the life cycle of the project.  Knowing when we are contractually obligated to support the design phase is important, as well as knowing the risk profiles of different delivery strategies will inform on how best to manage the work</a:t>
            </a:r>
          </a:p>
        </p:txBody>
      </p:sp>
      <p:sp>
        <p:nvSpPr>
          <p:cNvPr id="2832387" name="Slide Number Placeholder 3"/>
          <p:cNvSpPr txBox="1">
            <a:spLocks noGrp="1"/>
          </p:cNvSpPr>
          <p:nvPr/>
        </p:nvSpPr>
        <p:spPr bwMode="auto">
          <a:xfrm>
            <a:off x="4058973" y="9127468"/>
            <a:ext cx="3105659" cy="479808"/>
          </a:xfrm>
          <a:prstGeom prst="rect">
            <a:avLst/>
          </a:prstGeom>
          <a:noFill/>
          <a:ln w="9525">
            <a:noFill/>
            <a:miter lim="800000"/>
            <a:headEnd/>
            <a:tailEnd/>
          </a:ln>
        </p:spPr>
        <p:txBody>
          <a:bodyPr lIns="94912" tIns="47458" rIns="94912" bIns="47458" anchor="b"/>
          <a:lstStyle/>
          <a:p>
            <a:pPr algn="r" defTabSz="949426"/>
            <a:fld id="{58C4092E-1F4B-4810-AEBD-2C63E0FD19D1}" type="slidenum">
              <a:rPr lang="en-US" sz="1100">
                <a:latin typeface="Calibri" pitchFamily="34" charset="0"/>
              </a:rPr>
              <a:pPr algn="r" defTabSz="949426"/>
              <a:t>58</a:t>
            </a:fld>
            <a:endParaRPr lang="en-US" sz="1100" dirty="0">
              <a:latin typeface="Calibri" pitchFamily="34" charset="0"/>
            </a:endParaRPr>
          </a:p>
        </p:txBody>
      </p:sp>
      <p:sp>
        <p:nvSpPr>
          <p:cNvPr id="2832388" name="Slide Number Placeholder 4"/>
          <p:cNvSpPr>
            <a:spLocks noGrp="1"/>
          </p:cNvSpPr>
          <p:nvPr>
            <p:ph type="sldNum" sz="quarter" idx="5"/>
          </p:nvPr>
        </p:nvSpPr>
        <p:spPr>
          <a:noFill/>
        </p:spPr>
        <p:txBody>
          <a:bodyPr/>
          <a:lstStyle/>
          <a:p>
            <a:pPr defTabSz="949426"/>
            <a:fld id="{4C0D50C7-C237-4BFB-8365-E1CF3D29FDFD}" type="slidenum">
              <a:rPr lang="en-US" smtClean="0"/>
              <a:pPr defTabSz="949426"/>
              <a:t>58</a:t>
            </a:fld>
            <a:endParaRPr lang="en-US" dirty="0"/>
          </a:p>
        </p:txBody>
      </p:sp>
    </p:spTree>
    <p:extLst>
      <p:ext uri="{BB962C8B-B14F-4D97-AF65-F5344CB8AC3E}">
        <p14:creationId xmlns:p14="http://schemas.microsoft.com/office/powerpoint/2010/main" val="273729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6475"/>
          </a:xfrm>
        </p:spPr>
      </p:sp>
      <p:sp>
        <p:nvSpPr>
          <p:cNvPr id="3" name="Notes Placeholder 2"/>
          <p:cNvSpPr>
            <a:spLocks noGrp="1"/>
          </p:cNvSpPr>
          <p:nvPr>
            <p:ph type="body" idx="1"/>
          </p:nvPr>
        </p:nvSpPr>
        <p:spPr/>
        <p:txBody>
          <a:bodyPr/>
          <a:lstStyle/>
          <a:p>
            <a:r>
              <a:rPr lang="en-US" dirty="0"/>
              <a:t>Simplistically a project can be broken down into two phases, the solution phase (design) and the schedule (or construction assembly)</a:t>
            </a:r>
            <a:r>
              <a:rPr lang="en-US" baseline="0" dirty="0"/>
              <a:t> phase. You can’t get to the schedule, if you can’t get to the solution. Designers are trained to solve problems and will continue to noodle on the solution until the fees run out.  Your job is to make sure that they have the right info at the right time to make the right design decision and arrive at the solution.  The solution phase includes the Owner.  An AWOL Owner is not around to make decisions and guide the team.  So managing the Owner is as important as managing the designers.  You are managing the information to effectively develop the design.</a:t>
            </a:r>
            <a:endParaRPr lang="en-US" dirty="0"/>
          </a:p>
        </p:txBody>
      </p:sp>
      <p:sp>
        <p:nvSpPr>
          <p:cNvPr id="4" name="Slide Number Placeholder 3"/>
          <p:cNvSpPr>
            <a:spLocks noGrp="1"/>
          </p:cNvSpPr>
          <p:nvPr>
            <p:ph type="sldNum" sz="quarter" idx="10"/>
          </p:nvPr>
        </p:nvSpPr>
        <p:spPr/>
        <p:txBody>
          <a:bodyPr/>
          <a:lstStyle/>
          <a:p>
            <a:fld id="{A2D510AF-2540-49FA-A039-788CB96B047B}" type="slidenum">
              <a:rPr lang="en-US" smtClean="0"/>
              <a:t>4</a:t>
            </a:fld>
            <a:endParaRPr lang="en-US" dirty="0"/>
          </a:p>
        </p:txBody>
      </p:sp>
    </p:spTree>
    <p:extLst>
      <p:ext uri="{BB962C8B-B14F-4D97-AF65-F5344CB8AC3E}">
        <p14:creationId xmlns:p14="http://schemas.microsoft.com/office/powerpoint/2010/main" val="427227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6475"/>
          </a:xfrm>
        </p:spPr>
      </p:sp>
      <p:sp>
        <p:nvSpPr>
          <p:cNvPr id="3" name="Notes Placeholder 2"/>
          <p:cNvSpPr>
            <a:spLocks noGrp="1"/>
          </p:cNvSpPr>
          <p:nvPr>
            <p:ph type="body" idx="1"/>
          </p:nvPr>
        </p:nvSpPr>
        <p:spPr/>
        <p:txBody>
          <a:bodyPr/>
          <a:lstStyle/>
          <a:p>
            <a:r>
              <a:rPr lang="en-US" dirty="0"/>
              <a:t>Simplistically a project can be broken down into two phases, the solution phase (design) and the schedule (or construction assembly)</a:t>
            </a:r>
            <a:r>
              <a:rPr lang="en-US" baseline="0" dirty="0"/>
              <a:t> phase. You can’t get to the schedule, if you can’t get to the solution. Designers are trained to solve problems and will continue to noodle on the solution until the fees run out.  Your job is to make sure that they have the right info at the right time to make the right design decision and arrive at the solution.  The solution phase includes the Owner.  An AWOL Owner is not around to make decisions and guide the team.  So managing the Owner is as important as managing the designers.  You are managing the information to effectively develop the design.</a:t>
            </a:r>
            <a:endParaRPr lang="en-US" dirty="0"/>
          </a:p>
        </p:txBody>
      </p:sp>
      <p:sp>
        <p:nvSpPr>
          <p:cNvPr id="4" name="Slide Number Placeholder 3"/>
          <p:cNvSpPr>
            <a:spLocks noGrp="1"/>
          </p:cNvSpPr>
          <p:nvPr>
            <p:ph type="sldNum" sz="quarter" idx="10"/>
          </p:nvPr>
        </p:nvSpPr>
        <p:spPr/>
        <p:txBody>
          <a:bodyPr/>
          <a:lstStyle/>
          <a:p>
            <a:fld id="{A2D510AF-2540-49FA-A039-788CB96B047B}" type="slidenum">
              <a:rPr lang="en-US" smtClean="0"/>
              <a:t>6</a:t>
            </a:fld>
            <a:endParaRPr lang="en-US" dirty="0"/>
          </a:p>
        </p:txBody>
      </p:sp>
    </p:spTree>
    <p:extLst>
      <p:ext uri="{BB962C8B-B14F-4D97-AF65-F5344CB8AC3E}">
        <p14:creationId xmlns:p14="http://schemas.microsoft.com/office/powerpoint/2010/main" val="327866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6475"/>
          </a:xfrm>
        </p:spPr>
      </p:sp>
      <p:sp>
        <p:nvSpPr>
          <p:cNvPr id="3" name="Notes Placeholder 2"/>
          <p:cNvSpPr>
            <a:spLocks noGrp="1"/>
          </p:cNvSpPr>
          <p:nvPr>
            <p:ph type="body" idx="1"/>
          </p:nvPr>
        </p:nvSpPr>
        <p:spPr/>
        <p:txBody>
          <a:bodyPr/>
          <a:lstStyle/>
          <a:p>
            <a:r>
              <a:rPr lang="en-US" dirty="0"/>
              <a:t>Simplistically a project can be broken down into two phases, the solution phase (design) and the schedule (or construction assembly)</a:t>
            </a:r>
            <a:r>
              <a:rPr lang="en-US" baseline="0" dirty="0"/>
              <a:t> phase. You can’t get to the schedule, if you can’t get to the solution. Designers are trained to solve problems and will continue to noodle on the solution until the fees run out.  Your job is to make sure that they have the right info at the right time to make the right design decision and arrive at the solution.  The solution phase includes the Owner.  An AWOL Owner is not around to make decisions and guide the team.  So managing the Owner is as important as managing the designers.  You are managing the information to effectively develop the design.</a:t>
            </a:r>
            <a:endParaRPr lang="en-US" dirty="0"/>
          </a:p>
        </p:txBody>
      </p:sp>
      <p:sp>
        <p:nvSpPr>
          <p:cNvPr id="4" name="Slide Number Placeholder 3"/>
          <p:cNvSpPr>
            <a:spLocks noGrp="1"/>
          </p:cNvSpPr>
          <p:nvPr>
            <p:ph type="sldNum" sz="quarter" idx="10"/>
          </p:nvPr>
        </p:nvSpPr>
        <p:spPr/>
        <p:txBody>
          <a:bodyPr/>
          <a:lstStyle/>
          <a:p>
            <a:fld id="{A2D510AF-2540-49FA-A039-788CB96B047B}" type="slidenum">
              <a:rPr lang="en-US" smtClean="0"/>
              <a:t>7</a:t>
            </a:fld>
            <a:endParaRPr lang="en-US" dirty="0"/>
          </a:p>
        </p:txBody>
      </p:sp>
    </p:spTree>
    <p:extLst>
      <p:ext uri="{BB962C8B-B14F-4D97-AF65-F5344CB8AC3E}">
        <p14:creationId xmlns:p14="http://schemas.microsoft.com/office/powerpoint/2010/main" val="398389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6475"/>
          </a:xfrm>
        </p:spPr>
      </p:sp>
      <p:sp>
        <p:nvSpPr>
          <p:cNvPr id="3" name="Notes Placeholder 2"/>
          <p:cNvSpPr>
            <a:spLocks noGrp="1"/>
          </p:cNvSpPr>
          <p:nvPr>
            <p:ph type="body" idx="1"/>
          </p:nvPr>
        </p:nvSpPr>
        <p:spPr/>
        <p:txBody>
          <a:bodyPr/>
          <a:lstStyle/>
          <a:p>
            <a:r>
              <a:rPr lang="en-US" dirty="0"/>
              <a:t>Simplistically a project can be broken down into two phases, the solution phase (design) and the schedule (or construction assembly)</a:t>
            </a:r>
            <a:r>
              <a:rPr lang="en-US" baseline="0" dirty="0"/>
              <a:t> phase. You can’t get to the schedule, if you can’t get to the solution. Designers are trained to solve problems and will continue to noodle on the solution until the fees run out.  Your job is to make sure that they have the right info at the right time to make the right design decision and arrive at the solution.  The solution phase includes the Owner.  An AWOL Owner is not around to make decisions and guide the team.  So managing the Owner is as important as managing the designers.  You are managing the information to effectively develop the design.</a:t>
            </a:r>
            <a:endParaRPr lang="en-US" dirty="0"/>
          </a:p>
        </p:txBody>
      </p:sp>
      <p:sp>
        <p:nvSpPr>
          <p:cNvPr id="4" name="Slide Number Placeholder 3"/>
          <p:cNvSpPr>
            <a:spLocks noGrp="1"/>
          </p:cNvSpPr>
          <p:nvPr>
            <p:ph type="sldNum" sz="quarter" idx="10"/>
          </p:nvPr>
        </p:nvSpPr>
        <p:spPr/>
        <p:txBody>
          <a:bodyPr/>
          <a:lstStyle/>
          <a:p>
            <a:fld id="{A2D510AF-2540-49FA-A039-788CB96B047B}" type="slidenum">
              <a:rPr lang="en-US" smtClean="0"/>
              <a:t>8</a:t>
            </a:fld>
            <a:endParaRPr lang="en-US" dirty="0"/>
          </a:p>
        </p:txBody>
      </p:sp>
    </p:spTree>
    <p:extLst>
      <p:ext uri="{BB962C8B-B14F-4D97-AF65-F5344CB8AC3E}">
        <p14:creationId xmlns:p14="http://schemas.microsoft.com/office/powerpoint/2010/main" val="75477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a:t>
            </a:r>
          </a:p>
          <a:p>
            <a:r>
              <a:rPr lang="en-US" dirty="0"/>
              <a:t>Key Point</a:t>
            </a:r>
          </a:p>
          <a:p>
            <a:r>
              <a:rPr lang="en-US" dirty="0"/>
              <a:t>This</a:t>
            </a:r>
            <a:r>
              <a:rPr lang="en-US" baseline="0" dirty="0"/>
              <a:t> theory is not just HP, but it has been proved through research in the industry.</a:t>
            </a:r>
            <a:endParaRPr lang="en-US" dirty="0"/>
          </a:p>
        </p:txBody>
      </p:sp>
      <p:sp>
        <p:nvSpPr>
          <p:cNvPr id="4" name="Slide Number Placeholder 3"/>
          <p:cNvSpPr>
            <a:spLocks noGrp="1"/>
          </p:cNvSpPr>
          <p:nvPr>
            <p:ph type="sldNum" sz="quarter" idx="10"/>
          </p:nvPr>
        </p:nvSpPr>
        <p:spPr/>
        <p:txBody>
          <a:bodyPr/>
          <a:lstStyle/>
          <a:p>
            <a:fld id="{7A3FD809-07C0-46E8-A24C-33E6BF8E0C84}" type="slidenum">
              <a:rPr lang="en-US" smtClean="0"/>
              <a:t>9</a:t>
            </a:fld>
            <a:endParaRPr lang="en-US" dirty="0"/>
          </a:p>
        </p:txBody>
      </p:sp>
    </p:spTree>
    <p:extLst>
      <p:ext uri="{BB962C8B-B14F-4D97-AF65-F5344CB8AC3E}">
        <p14:creationId xmlns:p14="http://schemas.microsoft.com/office/powerpoint/2010/main" val="132185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CFB54-5065-4C53-9C9C-3703DA4A721A}" type="slidenum">
              <a:rPr lang="en-US" smtClean="0"/>
              <a:pPr/>
              <a:t>15</a:t>
            </a:fld>
            <a:endParaRPr lang="en-US"/>
          </a:p>
        </p:txBody>
      </p:sp>
    </p:spTree>
    <p:extLst>
      <p:ext uri="{BB962C8B-B14F-4D97-AF65-F5344CB8AC3E}">
        <p14:creationId xmlns:p14="http://schemas.microsoft.com/office/powerpoint/2010/main" val="405260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C07B3-8665-489F-93A0-9A9E6A6D12D4}" type="slidenum">
              <a:rPr lang="en-US" smtClean="0"/>
              <a:t>19</a:t>
            </a:fld>
            <a:endParaRPr lang="en-US"/>
          </a:p>
        </p:txBody>
      </p:sp>
    </p:spTree>
    <p:extLst>
      <p:ext uri="{BB962C8B-B14F-4D97-AF65-F5344CB8AC3E}">
        <p14:creationId xmlns:p14="http://schemas.microsoft.com/office/powerpoint/2010/main" val="1197386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BF214-8A9A-4671-AEA7-BBF189A89584}"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87970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22C623-C94D-4212-9C56-B2B69429D247}"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384D7-31C0-4225-BAA7-E82F0A0CC03D}" type="slidenum">
              <a:rPr lang="en-US" smtClean="0"/>
              <a:t>‹#›</a:t>
            </a:fld>
            <a:endParaRPr lang="en-US"/>
          </a:p>
        </p:txBody>
      </p:sp>
    </p:spTree>
    <p:extLst>
      <p:ext uri="{BB962C8B-B14F-4D97-AF65-F5344CB8AC3E}">
        <p14:creationId xmlns:p14="http://schemas.microsoft.com/office/powerpoint/2010/main" val="416536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22C623-C94D-4212-9C56-B2B69429D247}"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384D7-31C0-4225-BAA7-E82F0A0CC03D}" type="slidenum">
              <a:rPr lang="en-US" smtClean="0"/>
              <a:t>‹#›</a:t>
            </a:fld>
            <a:endParaRPr lang="en-US"/>
          </a:p>
        </p:txBody>
      </p:sp>
    </p:spTree>
    <p:extLst>
      <p:ext uri="{BB962C8B-B14F-4D97-AF65-F5344CB8AC3E}">
        <p14:creationId xmlns:p14="http://schemas.microsoft.com/office/powerpoint/2010/main" val="63593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22C623-C94D-4212-9C56-B2B69429D247}"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384D7-31C0-4225-BAA7-E82F0A0CC03D}" type="slidenum">
              <a:rPr lang="en-US" smtClean="0"/>
              <a:t>‹#›</a:t>
            </a:fld>
            <a:endParaRPr lang="en-US"/>
          </a:p>
        </p:txBody>
      </p:sp>
    </p:spTree>
    <p:extLst>
      <p:ext uri="{BB962C8B-B14F-4D97-AF65-F5344CB8AC3E}">
        <p14:creationId xmlns:p14="http://schemas.microsoft.com/office/powerpoint/2010/main" val="97442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22C623-C94D-4212-9C56-B2B69429D247}"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384D7-31C0-4225-BAA7-E82F0A0CC03D}" type="slidenum">
              <a:rPr lang="en-US" smtClean="0"/>
              <a:t>‹#›</a:t>
            </a:fld>
            <a:endParaRPr lang="en-US"/>
          </a:p>
        </p:txBody>
      </p:sp>
    </p:spTree>
    <p:extLst>
      <p:ext uri="{BB962C8B-B14F-4D97-AF65-F5344CB8AC3E}">
        <p14:creationId xmlns:p14="http://schemas.microsoft.com/office/powerpoint/2010/main" val="294445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22C623-C94D-4212-9C56-B2B69429D247}"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384D7-31C0-4225-BAA7-E82F0A0CC03D}" type="slidenum">
              <a:rPr lang="en-US" smtClean="0"/>
              <a:t>‹#›</a:t>
            </a:fld>
            <a:endParaRPr lang="en-US"/>
          </a:p>
        </p:txBody>
      </p:sp>
    </p:spTree>
    <p:extLst>
      <p:ext uri="{BB962C8B-B14F-4D97-AF65-F5344CB8AC3E}">
        <p14:creationId xmlns:p14="http://schemas.microsoft.com/office/powerpoint/2010/main" val="62760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22C623-C94D-4212-9C56-B2B69429D247}"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384D7-31C0-4225-BAA7-E82F0A0CC03D}" type="slidenum">
              <a:rPr lang="en-US" smtClean="0"/>
              <a:t>‹#›</a:t>
            </a:fld>
            <a:endParaRPr lang="en-US"/>
          </a:p>
        </p:txBody>
      </p:sp>
    </p:spTree>
    <p:extLst>
      <p:ext uri="{BB962C8B-B14F-4D97-AF65-F5344CB8AC3E}">
        <p14:creationId xmlns:p14="http://schemas.microsoft.com/office/powerpoint/2010/main" val="47925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22C623-C94D-4212-9C56-B2B69429D247}" type="datetimeFigureOut">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384D7-31C0-4225-BAA7-E82F0A0CC03D}" type="slidenum">
              <a:rPr lang="en-US" smtClean="0"/>
              <a:t>‹#›</a:t>
            </a:fld>
            <a:endParaRPr lang="en-US"/>
          </a:p>
        </p:txBody>
      </p:sp>
    </p:spTree>
    <p:extLst>
      <p:ext uri="{BB962C8B-B14F-4D97-AF65-F5344CB8AC3E}">
        <p14:creationId xmlns:p14="http://schemas.microsoft.com/office/powerpoint/2010/main" val="188008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22C623-C94D-4212-9C56-B2B69429D247}" type="datetimeFigureOut">
              <a:rPr lang="en-US" smtClean="0"/>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384D7-31C0-4225-BAA7-E82F0A0CC03D}" type="slidenum">
              <a:rPr lang="en-US" smtClean="0"/>
              <a:t>‹#›</a:t>
            </a:fld>
            <a:endParaRPr lang="en-US"/>
          </a:p>
        </p:txBody>
      </p:sp>
    </p:spTree>
    <p:extLst>
      <p:ext uri="{BB962C8B-B14F-4D97-AF65-F5344CB8AC3E}">
        <p14:creationId xmlns:p14="http://schemas.microsoft.com/office/powerpoint/2010/main" val="411483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2C623-C94D-4212-9C56-B2B69429D247}" type="datetimeFigureOut">
              <a:rPr lang="en-US" smtClean="0"/>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384D7-31C0-4225-BAA7-E82F0A0CC03D}" type="slidenum">
              <a:rPr lang="en-US" smtClean="0"/>
              <a:t>‹#›</a:t>
            </a:fld>
            <a:endParaRPr lang="en-US"/>
          </a:p>
        </p:txBody>
      </p:sp>
    </p:spTree>
    <p:extLst>
      <p:ext uri="{BB962C8B-B14F-4D97-AF65-F5344CB8AC3E}">
        <p14:creationId xmlns:p14="http://schemas.microsoft.com/office/powerpoint/2010/main" val="3770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2C623-C94D-4212-9C56-B2B69429D247}"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384D7-31C0-4225-BAA7-E82F0A0CC03D}" type="slidenum">
              <a:rPr lang="en-US" smtClean="0"/>
              <a:t>‹#›</a:t>
            </a:fld>
            <a:endParaRPr lang="en-US"/>
          </a:p>
        </p:txBody>
      </p:sp>
    </p:spTree>
    <p:extLst>
      <p:ext uri="{BB962C8B-B14F-4D97-AF65-F5344CB8AC3E}">
        <p14:creationId xmlns:p14="http://schemas.microsoft.com/office/powerpoint/2010/main" val="337009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2C623-C94D-4212-9C56-B2B69429D247}"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384D7-31C0-4225-BAA7-E82F0A0CC03D}" type="slidenum">
              <a:rPr lang="en-US" smtClean="0"/>
              <a:t>‹#›</a:t>
            </a:fld>
            <a:endParaRPr lang="en-US"/>
          </a:p>
        </p:txBody>
      </p:sp>
    </p:spTree>
    <p:extLst>
      <p:ext uri="{BB962C8B-B14F-4D97-AF65-F5344CB8AC3E}">
        <p14:creationId xmlns:p14="http://schemas.microsoft.com/office/powerpoint/2010/main" val="247424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22C623-C94D-4212-9C56-B2B69429D247}" type="datetimeFigureOut">
              <a:rPr lang="en-US" smtClean="0"/>
              <a:t>9/9/2016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5384D7-31C0-4225-BAA7-E82F0A0CC03D}"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 y="4476749"/>
            <a:ext cx="388953" cy="623621"/>
          </a:xfrm>
          <a:prstGeom prst="rect">
            <a:avLst/>
          </a:prstGeom>
        </p:spPr>
      </p:pic>
      <p:pic>
        <p:nvPicPr>
          <p:cNvPr id="9" name="Picture 8" descr="http://content.asce.org/images/contrib/CPFLogowTagline.jpg"/>
          <p:cNvPicPr/>
          <p:nvPr userDrawn="1"/>
        </p:nvPicPr>
        <p:blipFill rotWithShape="1">
          <a:blip r:embed="rId14" cstate="print">
            <a:extLst>
              <a:ext uri="{28A0092B-C50C-407E-A947-70E740481C1C}">
                <a14:useLocalDpi xmlns:a14="http://schemas.microsoft.com/office/drawing/2010/main" val="0"/>
              </a:ext>
            </a:extLst>
          </a:blip>
          <a:srcRect l="1872" b="10843"/>
          <a:stretch/>
        </p:blipFill>
        <p:spPr bwMode="auto">
          <a:xfrm>
            <a:off x="589925" y="4731545"/>
            <a:ext cx="1086475" cy="368825"/>
          </a:xfrm>
          <a:prstGeom prst="rect">
            <a:avLst/>
          </a:prstGeom>
          <a:noFill/>
          <a:ln>
            <a:noFill/>
          </a:ln>
          <a:extLst>
            <a:ext uri="{53640926-AAD7-44d8-BBD7-CCE9431645EC}">
              <a14:shadowObscured xmlns="" xmlns:a14="http://schemas.microsoft.com/office/drawing/2010/main"/>
            </a:ext>
          </a:extLst>
        </p:spPr>
      </p:pic>
      <p:pic>
        <p:nvPicPr>
          <p:cNvPr id="10" name="Picture 9" descr="http://www.laurenec.com/lauren_rockface/images/ciilogo.pn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18745" y="4888707"/>
            <a:ext cx="476876" cy="152400"/>
          </a:xfrm>
          <a:prstGeom prst="rect">
            <a:avLst/>
          </a:prstGeom>
          <a:noFill/>
          <a:ln>
            <a:noFill/>
          </a:ln>
        </p:spPr>
      </p:pic>
      <p:pic>
        <p:nvPicPr>
          <p:cNvPr id="11" name="Picture 10" descr="http://colorado.edu/profiles/cu_homepage/themes/cu_960/images/print-logo.png"/>
          <p:cNvPicPr/>
          <p:nvPr userDrawn="1"/>
        </p:nvPicPr>
        <p:blipFill rotWithShape="1">
          <a:blip r:embed="rId16" cstate="print">
            <a:extLst>
              <a:ext uri="{28A0092B-C50C-407E-A947-70E740481C1C}">
                <a14:useLocalDpi xmlns:a14="http://schemas.microsoft.com/office/drawing/2010/main" val="0"/>
              </a:ext>
            </a:extLst>
          </a:blip>
          <a:srcRect t="9286" r="6666" b="11340"/>
          <a:stretch/>
        </p:blipFill>
        <p:spPr bwMode="auto">
          <a:xfrm>
            <a:off x="7491886" y="4831689"/>
            <a:ext cx="1575914" cy="311811"/>
          </a:xfrm>
          <a:prstGeom prst="rect">
            <a:avLst/>
          </a:prstGeom>
          <a:noFill/>
          <a:ln>
            <a:noFill/>
          </a:ln>
          <a:extLst>
            <a:ext uri="{53640926-AAD7-44d8-BBD7-CCE9431645EC}">
              <a14:shadowObscured xmlns="" xmlns:a14="http://schemas.microsoft.com/office/drawing/2010/main"/>
            </a:ext>
          </a:extLst>
        </p:spPr>
      </p:pic>
      <p:pic>
        <p:nvPicPr>
          <p:cNvPr id="12" name="Picture 11" descr="http://i530.photobucket.com/albums/dd349/lions6958/psu_logo.png"/>
          <p:cNvPicPr/>
          <p:nvPr userDrawn="1"/>
        </p:nvPicPr>
        <p:blipFill rotWithShape="1">
          <a:blip r:embed="rId17" cstate="print">
            <a:extLst>
              <a:ext uri="{28A0092B-C50C-407E-A947-70E740481C1C}">
                <a14:useLocalDpi xmlns:a14="http://schemas.microsoft.com/office/drawing/2010/main" val="0"/>
              </a:ext>
            </a:extLst>
          </a:blip>
          <a:srcRect t="5774" b="23017"/>
          <a:stretch/>
        </p:blipFill>
        <p:spPr bwMode="auto">
          <a:xfrm>
            <a:off x="6705600" y="4831689"/>
            <a:ext cx="713428" cy="311811"/>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10268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bia.org/resource-center/Documents/"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2.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a:xfrm>
            <a:off x="0" y="133350"/>
            <a:ext cx="9144000" cy="1102519"/>
          </a:xfrm>
        </p:spPr>
        <p:txBody>
          <a:bodyPr>
            <a:noAutofit/>
          </a:bodyPr>
          <a:lstStyle/>
          <a:p>
            <a:r>
              <a:rPr lang="en-US" sz="3400" b="1" dirty="0">
                <a:solidFill>
                  <a:srgbClr val="0070C0"/>
                </a:solidFill>
              </a:rPr>
              <a:t>Maximizing Success on Integrated Projects:</a:t>
            </a:r>
            <a:br>
              <a:rPr lang="en-US" sz="3400" b="1" dirty="0">
                <a:solidFill>
                  <a:srgbClr val="0070C0"/>
                </a:solidFill>
              </a:rPr>
            </a:br>
            <a:r>
              <a:rPr lang="en-US" sz="3400" b="1" dirty="0">
                <a:solidFill>
                  <a:srgbClr val="0070C0"/>
                </a:solidFill>
              </a:rPr>
              <a:t>An Owner’s Guide</a:t>
            </a:r>
            <a:endParaRPr lang="en-US" sz="3400" b="1" dirty="0" smtClean="0">
              <a:solidFill>
                <a:srgbClr val="0070C0"/>
              </a:solidFill>
            </a:endParaRPr>
          </a:p>
        </p:txBody>
      </p:sp>
      <p:sp>
        <p:nvSpPr>
          <p:cNvPr id="2" name="Rectangle 1"/>
          <p:cNvSpPr/>
          <p:nvPr/>
        </p:nvSpPr>
        <p:spPr>
          <a:xfrm>
            <a:off x="866775" y="1516618"/>
            <a:ext cx="7315200" cy="1754326"/>
          </a:xfrm>
          <a:prstGeom prst="rect">
            <a:avLst/>
          </a:prstGeom>
        </p:spPr>
        <p:txBody>
          <a:bodyPr wrap="square">
            <a:spAutoFit/>
          </a:bodyPr>
          <a:lstStyle/>
          <a:p>
            <a:pPr algn="ctr"/>
            <a:r>
              <a:rPr lang="en-US" b="1" dirty="0">
                <a:solidFill>
                  <a:schemeClr val="bg1">
                    <a:lumMod val="50000"/>
                  </a:schemeClr>
                </a:solidFill>
              </a:rPr>
              <a:t>An </a:t>
            </a:r>
            <a:r>
              <a:rPr lang="en-US" b="1" dirty="0" smtClean="0">
                <a:solidFill>
                  <a:schemeClr val="bg1">
                    <a:lumMod val="50000"/>
                  </a:schemeClr>
                </a:solidFill>
              </a:rPr>
              <a:t>Owner’s Only Presentation</a:t>
            </a:r>
            <a:endParaRPr lang="en-US" b="1" dirty="0">
              <a:solidFill>
                <a:schemeClr val="bg1">
                  <a:lumMod val="50000"/>
                </a:schemeClr>
              </a:solidFill>
            </a:endParaRPr>
          </a:p>
          <a:p>
            <a:pPr algn="ctr"/>
            <a:endParaRPr lang="en-US" b="1" dirty="0">
              <a:solidFill>
                <a:schemeClr val="bg1">
                  <a:lumMod val="50000"/>
                </a:schemeClr>
              </a:solidFill>
            </a:endParaRPr>
          </a:p>
          <a:p>
            <a:pPr algn="ctr"/>
            <a:r>
              <a:rPr lang="en-US" b="1" dirty="0" smtClean="0">
                <a:solidFill>
                  <a:schemeClr val="bg1">
                    <a:lumMod val="50000"/>
                  </a:schemeClr>
                </a:solidFill>
              </a:rPr>
              <a:t>September 9, 2016</a:t>
            </a:r>
          </a:p>
          <a:p>
            <a:pPr algn="ctr"/>
            <a:endParaRPr lang="en-US" b="1" dirty="0">
              <a:solidFill>
                <a:schemeClr val="bg1">
                  <a:lumMod val="50000"/>
                </a:schemeClr>
              </a:solidFill>
            </a:endParaRPr>
          </a:p>
          <a:p>
            <a:pPr algn="ctr"/>
            <a:r>
              <a:rPr lang="en-US" b="1" dirty="0" smtClean="0">
                <a:solidFill>
                  <a:schemeClr val="bg1">
                    <a:lumMod val="50000"/>
                  </a:schemeClr>
                </a:solidFill>
              </a:rPr>
              <a:t>Greg Gidez, DBIA, AIA</a:t>
            </a:r>
          </a:p>
          <a:p>
            <a:pPr algn="ctr"/>
            <a:r>
              <a:rPr lang="en-US" b="1" dirty="0" smtClean="0">
                <a:solidFill>
                  <a:schemeClr val="bg1">
                    <a:lumMod val="50000"/>
                  </a:schemeClr>
                </a:solidFill>
              </a:rPr>
              <a:t>Keith Molenaar</a:t>
            </a:r>
            <a:r>
              <a:rPr lang="en-US" b="1" dirty="0" smtClean="0">
                <a:solidFill>
                  <a:schemeClr val="bg1">
                    <a:lumMod val="50000"/>
                  </a:schemeClr>
                </a:solidFill>
              </a:rPr>
              <a:t>, PhD, DBIA</a:t>
            </a:r>
            <a:endParaRPr lang="en-US" dirty="0">
              <a:solidFill>
                <a:schemeClr val="bg1">
                  <a:lumMod val="50000"/>
                </a:schemeClr>
              </a:solidFill>
            </a:endParaRPr>
          </a:p>
        </p:txBody>
      </p:sp>
      <p:sp>
        <p:nvSpPr>
          <p:cNvPr id="3" name="Rectangle 2"/>
          <p:cNvSpPr/>
          <p:nvPr/>
        </p:nvSpPr>
        <p:spPr>
          <a:xfrm>
            <a:off x="0" y="4476750"/>
            <a:ext cx="90678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content.asce.org/images/contrib/CPFLogowTagline.jpg"/>
          <p:cNvPicPr/>
          <p:nvPr/>
        </p:nvPicPr>
        <p:blipFill rotWithShape="1">
          <a:blip r:embed="rId2" cstate="email">
            <a:extLst>
              <a:ext uri="{28A0092B-C50C-407E-A947-70E740481C1C}">
                <a14:useLocalDpi xmlns:a14="http://schemas.microsoft.com/office/drawing/2010/main" val="0"/>
              </a:ext>
            </a:extLst>
          </a:blip>
          <a:srcRect l="1872" b="10843"/>
          <a:stretch/>
        </p:blipFill>
        <p:spPr bwMode="auto">
          <a:xfrm>
            <a:off x="1491907" y="3362976"/>
            <a:ext cx="2267575" cy="726423"/>
          </a:xfrm>
          <a:prstGeom prst="rect">
            <a:avLst/>
          </a:prstGeom>
          <a:noFill/>
          <a:ln>
            <a:noFill/>
          </a:ln>
          <a:extLst>
            <a:ext uri="{53640926-AAD7-44d8-BBD7-CCE9431645EC}">
              <a14:shadowObscured xmlns="" xmlns:a14="http://schemas.microsoft.com/office/drawing/2010/main"/>
            </a:ext>
          </a:extLst>
        </p:spPr>
      </p:pic>
      <p:pic>
        <p:nvPicPr>
          <p:cNvPr id="7" name="Picture 6" descr="http://www.laurenec.com/lauren_rockface/images/ciilogo.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3510459"/>
            <a:ext cx="1524000" cy="431456"/>
          </a:xfrm>
          <a:prstGeom prst="rect">
            <a:avLst/>
          </a:prstGeom>
          <a:noFill/>
          <a:ln>
            <a:noFill/>
          </a:ln>
        </p:spPr>
      </p:pic>
      <p:pic>
        <p:nvPicPr>
          <p:cNvPr id="8" name="Picture 7" descr="http://colorado.edu/profiles/cu_homepage/themes/cu_960/images/print-logo.png"/>
          <p:cNvPicPr/>
          <p:nvPr/>
        </p:nvPicPr>
        <p:blipFill rotWithShape="1">
          <a:blip r:embed="rId4" cstate="email">
            <a:extLst>
              <a:ext uri="{28A0092B-C50C-407E-A947-70E740481C1C}">
                <a14:useLocalDpi xmlns:a14="http://schemas.microsoft.com/office/drawing/2010/main" val="0"/>
              </a:ext>
            </a:extLst>
          </a:blip>
          <a:srcRect t="9286" r="6666" b="11340"/>
          <a:stretch/>
        </p:blipFill>
        <p:spPr bwMode="auto">
          <a:xfrm>
            <a:off x="533400" y="4373717"/>
            <a:ext cx="3004519" cy="501033"/>
          </a:xfrm>
          <a:prstGeom prst="rect">
            <a:avLst/>
          </a:prstGeom>
          <a:noFill/>
          <a:ln>
            <a:noFill/>
          </a:ln>
          <a:extLst>
            <a:ext uri="{53640926-AAD7-44d8-BBD7-CCE9431645EC}">
              <a14:shadowObscured xmlns="" xmlns:a14="http://schemas.microsoft.com/office/drawing/2010/main"/>
            </a:ext>
          </a:extLst>
        </p:spPr>
      </p:pic>
      <p:pic>
        <p:nvPicPr>
          <p:cNvPr id="9" name="Picture 8" descr="http://i530.photobucket.com/albums/dd349/lions6958/psu_logo.png"/>
          <p:cNvPicPr/>
          <p:nvPr/>
        </p:nvPicPr>
        <p:blipFill rotWithShape="1">
          <a:blip r:embed="rId5" cstate="email">
            <a:extLst>
              <a:ext uri="{28A0092B-C50C-407E-A947-70E740481C1C}">
                <a14:useLocalDpi xmlns:a14="http://schemas.microsoft.com/office/drawing/2010/main" val="0"/>
              </a:ext>
            </a:extLst>
          </a:blip>
          <a:srcRect t="5774" b="23017"/>
          <a:stretch/>
        </p:blipFill>
        <p:spPr bwMode="auto">
          <a:xfrm>
            <a:off x="6629400" y="4228793"/>
            <a:ext cx="1410336" cy="677421"/>
          </a:xfrm>
          <a:prstGeom prst="rect">
            <a:avLst/>
          </a:prstGeom>
          <a:noFill/>
          <a:ln>
            <a:noFill/>
          </a:ln>
          <a:extLst>
            <a:ext uri="{53640926-AAD7-44d8-BBD7-CCE9431645EC}">
              <a14:shadowObscured xmlns="" xmlns:a14="http://schemas.microsoft.com/office/drawing/2010/main"/>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9736" y="3499357"/>
            <a:ext cx="609600" cy="977393"/>
          </a:xfrm>
          <a:prstGeom prst="rect">
            <a:avLst/>
          </a:prstGeom>
        </p:spPr>
      </p:pic>
    </p:spTree>
    <p:extLst>
      <p:ext uri="{BB962C8B-B14F-4D97-AF65-F5344CB8AC3E}">
        <p14:creationId xmlns:p14="http://schemas.microsoft.com/office/powerpoint/2010/main" val="2628879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857250"/>
          </a:xfrm>
        </p:spPr>
        <p:txBody>
          <a:bodyPr/>
          <a:lstStyle/>
          <a:p>
            <a:r>
              <a:rPr lang="en-US" dirty="0"/>
              <a:t>Project Delivery Research</a:t>
            </a:r>
          </a:p>
        </p:txBody>
      </p:sp>
      <p:sp>
        <p:nvSpPr>
          <p:cNvPr id="3" name="Content Placeholder 2"/>
          <p:cNvSpPr>
            <a:spLocks noGrp="1"/>
          </p:cNvSpPr>
          <p:nvPr>
            <p:ph idx="1"/>
          </p:nvPr>
        </p:nvSpPr>
        <p:spPr>
          <a:xfrm>
            <a:off x="1244498" y="785013"/>
            <a:ext cx="6172200" cy="3200401"/>
          </a:xfrm>
        </p:spPr>
        <p:txBody>
          <a:bodyPr>
            <a:normAutofit/>
          </a:bodyPr>
          <a:lstStyle/>
          <a:p>
            <a:r>
              <a:rPr lang="en-US" sz="1500" dirty="0"/>
              <a:t>In 1997-1998 the Construction Industry Institute in collaboration with Penn State University published seminal research indicating Design Build out performed CM at Risk or Design Bid Build in terms of </a:t>
            </a:r>
          </a:p>
          <a:p>
            <a:pPr lvl="1">
              <a:buClr>
                <a:srgbClr val="C00000"/>
              </a:buClr>
              <a:buFont typeface="Courier New" panose="02070309020205020404" pitchFamily="49" charset="0"/>
              <a:buChar char="o"/>
            </a:pPr>
            <a:r>
              <a:rPr lang="en-US" sz="1500" dirty="0"/>
              <a:t>Lower cost, </a:t>
            </a:r>
          </a:p>
          <a:p>
            <a:pPr lvl="1">
              <a:buClr>
                <a:srgbClr val="C00000"/>
              </a:buClr>
              <a:buFont typeface="Courier New" panose="02070309020205020404" pitchFamily="49" charset="0"/>
              <a:buChar char="o"/>
            </a:pPr>
            <a:r>
              <a:rPr lang="en-US" sz="1500" dirty="0"/>
              <a:t>Improved schedule </a:t>
            </a:r>
          </a:p>
          <a:p>
            <a:pPr lvl="1">
              <a:buClr>
                <a:srgbClr val="C00000"/>
              </a:buClr>
              <a:buFont typeface="Courier New" panose="02070309020205020404" pitchFamily="49" charset="0"/>
              <a:buChar char="o"/>
            </a:pPr>
            <a:r>
              <a:rPr lang="en-US" sz="1500" dirty="0"/>
              <a:t>Better quality</a:t>
            </a:r>
          </a:p>
        </p:txBody>
      </p:sp>
      <p:graphicFrame>
        <p:nvGraphicFramePr>
          <p:cNvPr id="6" name="Group 2"/>
          <p:cNvGraphicFramePr>
            <a:graphicFrameLocks/>
          </p:cNvGraphicFramePr>
          <p:nvPr>
            <p:extLst/>
          </p:nvPr>
        </p:nvGraphicFramePr>
        <p:xfrm>
          <a:off x="3650284" y="1644122"/>
          <a:ext cx="4131259" cy="2599739"/>
        </p:xfrm>
        <a:graphic>
          <a:graphicData uri="http://schemas.openxmlformats.org/drawingml/2006/table">
            <a:tbl>
              <a:tblPr/>
              <a:tblGrid>
                <a:gridCol w="1359093">
                  <a:extLst>
                    <a:ext uri="{9D8B030D-6E8A-4147-A177-3AD203B41FA5}">
                      <a16:colId xmlns:a16="http://schemas.microsoft.com/office/drawing/2014/main" val="20000"/>
                    </a:ext>
                  </a:extLst>
                </a:gridCol>
                <a:gridCol w="884063">
                  <a:extLst>
                    <a:ext uri="{9D8B030D-6E8A-4147-A177-3AD203B41FA5}">
                      <a16:colId xmlns:a16="http://schemas.microsoft.com/office/drawing/2014/main" val="20001"/>
                    </a:ext>
                  </a:extLst>
                </a:gridCol>
                <a:gridCol w="878606">
                  <a:extLst>
                    <a:ext uri="{9D8B030D-6E8A-4147-A177-3AD203B41FA5}">
                      <a16:colId xmlns:a16="http://schemas.microsoft.com/office/drawing/2014/main" val="20002"/>
                    </a:ext>
                  </a:extLst>
                </a:gridCol>
                <a:gridCol w="1009497">
                  <a:extLst>
                    <a:ext uri="{9D8B030D-6E8A-4147-A177-3AD203B41FA5}">
                      <a16:colId xmlns:a16="http://schemas.microsoft.com/office/drawing/2014/main" val="20003"/>
                    </a:ext>
                  </a:extLst>
                </a:gridCol>
              </a:tblGrid>
              <a:tr h="498320">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1" i="0" u="none" strike="noStrike" cap="none" normalizeH="0" baseline="0" dirty="0">
                          <a:ln>
                            <a:noFill/>
                          </a:ln>
                          <a:solidFill>
                            <a:srgbClr val="000066"/>
                          </a:solidFill>
                          <a:effectLst/>
                          <a:latin typeface="Arial" pitchFamily="34" charset="0"/>
                          <a:ea typeface="Osaka"/>
                          <a:cs typeface="Osaka"/>
                        </a:rPr>
                        <a:t>Metric</a:t>
                      </a:r>
                    </a:p>
                  </a:txBody>
                  <a:tcPr marL="42863" marR="42863" marT="21431" marB="214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1" i="0" u="none" strike="noStrike" cap="none" normalizeH="0" baseline="0">
                          <a:ln>
                            <a:noFill/>
                          </a:ln>
                          <a:solidFill>
                            <a:srgbClr val="000066"/>
                          </a:solidFill>
                          <a:effectLst/>
                          <a:latin typeface="Arial" pitchFamily="34" charset="0"/>
                          <a:ea typeface="Osaka"/>
                          <a:cs typeface="Osaka"/>
                        </a:rPr>
                        <a:t>DB vs. DBB</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1" i="0" u="none" strike="noStrike" cap="none" normalizeH="0" baseline="0">
                          <a:ln>
                            <a:noFill/>
                          </a:ln>
                          <a:solidFill>
                            <a:srgbClr val="000066"/>
                          </a:solidFill>
                          <a:effectLst/>
                          <a:latin typeface="Arial" pitchFamily="34" charset="0"/>
                          <a:ea typeface="Osaka"/>
                          <a:cs typeface="Osaka"/>
                        </a:rPr>
                        <a:t>CM@R vs. DBB</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1" i="0" u="none" strike="noStrike" cap="none" normalizeH="0" baseline="0" dirty="0">
                          <a:ln>
                            <a:noFill/>
                          </a:ln>
                          <a:solidFill>
                            <a:srgbClr val="000066"/>
                          </a:solidFill>
                          <a:effectLst/>
                          <a:latin typeface="Arial" pitchFamily="34" charset="0"/>
                          <a:ea typeface="Osaka"/>
                          <a:cs typeface="Osaka"/>
                        </a:rPr>
                        <a:t>DB vs. CM@R</a:t>
                      </a:r>
                    </a:p>
                  </a:txBody>
                  <a:tcPr marL="42863" marR="42863" marT="21431" marB="214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3223">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dirty="0">
                          <a:ln>
                            <a:noFill/>
                          </a:ln>
                          <a:solidFill>
                            <a:srgbClr val="000066"/>
                          </a:solidFill>
                          <a:effectLst/>
                          <a:latin typeface="Arial" pitchFamily="34" charset="0"/>
                          <a:ea typeface="Osaka"/>
                          <a:cs typeface="Osaka"/>
                        </a:rPr>
                        <a:t>Unit Cost</a:t>
                      </a:r>
                    </a:p>
                  </a:txBody>
                  <a:tcPr marL="42863" marR="42863" marT="21431" marB="214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a:ln>
                            <a:noFill/>
                          </a:ln>
                          <a:solidFill>
                            <a:srgbClr val="000066"/>
                          </a:solidFill>
                          <a:effectLst/>
                          <a:latin typeface="Arial" pitchFamily="34" charset="0"/>
                          <a:ea typeface="Osaka"/>
                          <a:cs typeface="Osaka"/>
                        </a:rPr>
                        <a:t>6.1% lower</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a:ln>
                            <a:noFill/>
                          </a:ln>
                          <a:solidFill>
                            <a:srgbClr val="000066"/>
                          </a:solidFill>
                          <a:effectLst/>
                          <a:latin typeface="Arial" pitchFamily="34" charset="0"/>
                          <a:ea typeface="Osaka"/>
                          <a:cs typeface="Osaka"/>
                        </a:rPr>
                        <a:t>1.6% lower</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dirty="0">
                          <a:ln>
                            <a:noFill/>
                          </a:ln>
                          <a:solidFill>
                            <a:srgbClr val="000066"/>
                          </a:solidFill>
                          <a:effectLst/>
                          <a:latin typeface="Arial" pitchFamily="34" charset="0"/>
                          <a:ea typeface="Osaka"/>
                          <a:cs typeface="Osaka"/>
                        </a:rPr>
                        <a:t>4.5% lower</a:t>
                      </a:r>
                    </a:p>
                  </a:txBody>
                  <a:tcPr marL="42863" marR="42863" marT="21431" marB="214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0483">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dirty="0">
                          <a:ln>
                            <a:noFill/>
                          </a:ln>
                          <a:solidFill>
                            <a:srgbClr val="000066"/>
                          </a:solidFill>
                          <a:effectLst/>
                          <a:latin typeface="Arial" pitchFamily="34" charset="0"/>
                          <a:ea typeface="Osaka"/>
                          <a:cs typeface="Osaka"/>
                        </a:rPr>
                        <a:t>Construction Speed</a:t>
                      </a:r>
                    </a:p>
                  </a:txBody>
                  <a:tcPr marL="42863" marR="42863" marT="21431" marB="214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dirty="0">
                          <a:ln>
                            <a:noFill/>
                          </a:ln>
                          <a:solidFill>
                            <a:srgbClr val="000066"/>
                          </a:solidFill>
                          <a:effectLst/>
                          <a:latin typeface="Arial" pitchFamily="34" charset="0"/>
                          <a:ea typeface="Osaka"/>
                          <a:cs typeface="Osaka"/>
                        </a:rPr>
                        <a:t>12% faster</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dirty="0">
                          <a:ln>
                            <a:noFill/>
                          </a:ln>
                          <a:solidFill>
                            <a:srgbClr val="000066"/>
                          </a:solidFill>
                          <a:effectLst/>
                          <a:latin typeface="Arial" pitchFamily="34" charset="0"/>
                          <a:ea typeface="Osaka"/>
                          <a:cs typeface="Osaka"/>
                        </a:rPr>
                        <a:t>5.8% faster</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dirty="0">
                          <a:ln>
                            <a:noFill/>
                          </a:ln>
                          <a:solidFill>
                            <a:srgbClr val="000066"/>
                          </a:solidFill>
                          <a:effectLst/>
                          <a:latin typeface="Arial" pitchFamily="34" charset="0"/>
                          <a:ea typeface="Osaka"/>
                          <a:cs typeface="Osaka"/>
                        </a:rPr>
                        <a:t>7% faster</a:t>
                      </a:r>
                    </a:p>
                  </a:txBody>
                  <a:tcPr marL="42863" marR="42863" marT="21431" marB="214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483">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dirty="0">
                          <a:ln>
                            <a:noFill/>
                          </a:ln>
                          <a:solidFill>
                            <a:srgbClr val="000066"/>
                          </a:solidFill>
                          <a:effectLst/>
                          <a:latin typeface="Arial" pitchFamily="34" charset="0"/>
                          <a:ea typeface="Osaka"/>
                          <a:cs typeface="Osaka"/>
                        </a:rPr>
                        <a:t>Delivery Speed</a:t>
                      </a:r>
                    </a:p>
                  </a:txBody>
                  <a:tcPr marL="42863" marR="42863" marT="21431" marB="214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a:ln>
                            <a:noFill/>
                          </a:ln>
                          <a:solidFill>
                            <a:srgbClr val="000066"/>
                          </a:solidFill>
                          <a:effectLst/>
                          <a:latin typeface="Arial" pitchFamily="34" charset="0"/>
                          <a:ea typeface="Osaka"/>
                          <a:cs typeface="Osaka"/>
                        </a:rPr>
                        <a:t>33.5% faster</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a:ln>
                            <a:noFill/>
                          </a:ln>
                          <a:solidFill>
                            <a:srgbClr val="000066"/>
                          </a:solidFill>
                          <a:effectLst/>
                          <a:latin typeface="Arial" pitchFamily="34" charset="0"/>
                          <a:ea typeface="Osaka"/>
                          <a:cs typeface="Osaka"/>
                        </a:rPr>
                        <a:t>13.3% faster</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a:ln>
                            <a:noFill/>
                          </a:ln>
                          <a:solidFill>
                            <a:srgbClr val="000066"/>
                          </a:solidFill>
                          <a:effectLst/>
                          <a:latin typeface="Arial" pitchFamily="34" charset="0"/>
                          <a:ea typeface="Osaka"/>
                          <a:cs typeface="Osaka"/>
                        </a:rPr>
                        <a:t>23.5% faster</a:t>
                      </a:r>
                    </a:p>
                  </a:txBody>
                  <a:tcPr marL="42863" marR="42863" marT="21431" marB="214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223">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dirty="0">
                          <a:ln>
                            <a:noFill/>
                          </a:ln>
                          <a:solidFill>
                            <a:srgbClr val="000066"/>
                          </a:solidFill>
                          <a:effectLst/>
                          <a:latin typeface="Arial" pitchFamily="34" charset="0"/>
                          <a:ea typeface="Osaka"/>
                          <a:cs typeface="Osaka"/>
                        </a:rPr>
                        <a:t>Cost Growth</a:t>
                      </a:r>
                    </a:p>
                  </a:txBody>
                  <a:tcPr marL="42863" marR="42863" marT="21431" marB="214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a:ln>
                            <a:noFill/>
                          </a:ln>
                          <a:solidFill>
                            <a:srgbClr val="000066"/>
                          </a:solidFill>
                          <a:effectLst/>
                          <a:latin typeface="Arial" pitchFamily="34" charset="0"/>
                          <a:ea typeface="Osaka"/>
                          <a:cs typeface="Osaka"/>
                        </a:rPr>
                        <a:t>5.2% less</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a:ln>
                            <a:noFill/>
                          </a:ln>
                          <a:solidFill>
                            <a:srgbClr val="000066"/>
                          </a:solidFill>
                          <a:effectLst/>
                          <a:latin typeface="Arial" pitchFamily="34" charset="0"/>
                          <a:ea typeface="Osaka"/>
                          <a:cs typeface="Osaka"/>
                        </a:rPr>
                        <a:t>7.8% more</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a:ln>
                            <a:noFill/>
                          </a:ln>
                          <a:solidFill>
                            <a:srgbClr val="000066"/>
                          </a:solidFill>
                          <a:effectLst/>
                          <a:latin typeface="Arial" pitchFamily="34" charset="0"/>
                          <a:ea typeface="Osaka"/>
                          <a:cs typeface="Osaka"/>
                        </a:rPr>
                        <a:t>12.6% less</a:t>
                      </a:r>
                    </a:p>
                  </a:txBody>
                  <a:tcPr marL="42863" marR="42863" marT="21431" marB="214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4007">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a:ln>
                            <a:noFill/>
                          </a:ln>
                          <a:solidFill>
                            <a:srgbClr val="000066"/>
                          </a:solidFill>
                          <a:effectLst/>
                          <a:latin typeface="Arial" pitchFamily="34" charset="0"/>
                          <a:ea typeface="Osaka"/>
                          <a:cs typeface="Osaka"/>
                        </a:rPr>
                        <a:t>Schedule Growth</a:t>
                      </a:r>
                    </a:p>
                  </a:txBody>
                  <a:tcPr marL="42863" marR="42863" marT="21431" marB="214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a:ln>
                            <a:noFill/>
                          </a:ln>
                          <a:solidFill>
                            <a:srgbClr val="000066"/>
                          </a:solidFill>
                          <a:effectLst/>
                          <a:latin typeface="Arial" pitchFamily="34" charset="0"/>
                          <a:ea typeface="Osaka"/>
                          <a:cs typeface="Osaka"/>
                        </a:rPr>
                        <a:t>11.4% less</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dirty="0">
                          <a:ln>
                            <a:noFill/>
                          </a:ln>
                          <a:solidFill>
                            <a:srgbClr val="000066"/>
                          </a:solidFill>
                          <a:effectLst/>
                          <a:latin typeface="Arial" pitchFamily="34" charset="0"/>
                          <a:ea typeface="Osaka"/>
                          <a:cs typeface="Osaka"/>
                        </a:rPr>
                        <a:t>9.2% less</a:t>
                      </a:r>
                    </a:p>
                  </a:txBody>
                  <a:tcPr marL="42863" marR="42863" marT="21431" marB="214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49B33"/>
                        </a:buClr>
                        <a:buSzTx/>
                        <a:buFont typeface="Times" pitchFamily="48" charset="0"/>
                        <a:buNone/>
                        <a:tabLst/>
                      </a:pPr>
                      <a:r>
                        <a:rPr kumimoji="0" lang="en-US" sz="800" b="0" i="0" u="none" strike="noStrike" cap="none" normalizeH="0" baseline="0" dirty="0">
                          <a:ln>
                            <a:noFill/>
                          </a:ln>
                          <a:solidFill>
                            <a:srgbClr val="000066"/>
                          </a:solidFill>
                          <a:effectLst/>
                          <a:latin typeface="Arial" pitchFamily="34" charset="0"/>
                          <a:ea typeface="Osaka"/>
                          <a:cs typeface="Osaka"/>
                        </a:rPr>
                        <a:t>2.2% less</a:t>
                      </a:r>
                    </a:p>
                  </a:txBody>
                  <a:tcPr marL="42863" marR="42863" marT="21431" marB="214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TextBox 4"/>
          <p:cNvSpPr txBox="1"/>
          <p:nvPr/>
        </p:nvSpPr>
        <p:spPr>
          <a:xfrm>
            <a:off x="4697047" y="4243859"/>
            <a:ext cx="1951945" cy="300082"/>
          </a:xfrm>
          <a:prstGeom prst="rect">
            <a:avLst/>
          </a:prstGeom>
          <a:noFill/>
        </p:spPr>
        <p:txBody>
          <a:bodyPr wrap="none" rtlCol="0">
            <a:spAutoFit/>
          </a:bodyPr>
          <a:lstStyle/>
          <a:p>
            <a:r>
              <a:rPr lang="en-US" sz="1350" dirty="0"/>
              <a:t>1998 CII RT 133 Research</a:t>
            </a:r>
          </a:p>
        </p:txBody>
      </p:sp>
      <p:sp>
        <p:nvSpPr>
          <p:cNvPr id="4" name="TextBox 3"/>
          <p:cNvSpPr txBox="1"/>
          <p:nvPr/>
        </p:nvSpPr>
        <p:spPr>
          <a:xfrm>
            <a:off x="1386971" y="2753492"/>
            <a:ext cx="2120842" cy="1131079"/>
          </a:xfrm>
          <a:prstGeom prst="rect">
            <a:avLst/>
          </a:prstGeom>
          <a:noFill/>
        </p:spPr>
        <p:txBody>
          <a:bodyPr wrap="square" rtlCol="0">
            <a:spAutoFit/>
          </a:bodyPr>
          <a:lstStyle/>
          <a:p>
            <a:pPr marL="214313" indent="-214313">
              <a:buClr>
                <a:srgbClr val="FF0000"/>
              </a:buClr>
              <a:buSzPct val="93000"/>
              <a:buFont typeface="Wingdings" panose="05000000000000000000" pitchFamily="2" charset="2"/>
              <a:buChar char="Ø"/>
            </a:pPr>
            <a:r>
              <a:rPr lang="en-US" sz="1350" b="1" i="1" dirty="0"/>
              <a:t>The more integrated, the better the performance</a:t>
            </a:r>
          </a:p>
          <a:p>
            <a:pPr marL="214313" indent="-214313">
              <a:buClr>
                <a:srgbClr val="FF0000"/>
              </a:buClr>
              <a:buSzPct val="93000"/>
              <a:buFont typeface="Wingdings" panose="05000000000000000000" pitchFamily="2" charset="2"/>
              <a:buChar char="Ø"/>
            </a:pPr>
            <a:r>
              <a:rPr lang="en-US" sz="1350" b="1" i="1" dirty="0"/>
              <a:t>Singular vs multiple contracts</a:t>
            </a:r>
          </a:p>
        </p:txBody>
      </p:sp>
      <p:sp>
        <p:nvSpPr>
          <p:cNvPr id="7" name="Rectangle 6"/>
          <p:cNvSpPr/>
          <p:nvPr/>
        </p:nvSpPr>
        <p:spPr>
          <a:xfrm>
            <a:off x="3650284" y="1644122"/>
            <a:ext cx="4131260" cy="501201"/>
          </a:xfrm>
          <a:prstGeom prst="rect">
            <a:avLst/>
          </a:prstGeom>
          <a:solidFill>
            <a:schemeClr val="tx1">
              <a:lumMod val="50000"/>
              <a:lumOff val="5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Tree>
    <p:extLst>
      <p:ext uri="{BB962C8B-B14F-4D97-AF65-F5344CB8AC3E}">
        <p14:creationId xmlns:p14="http://schemas.microsoft.com/office/powerpoint/2010/main" val="876517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610600" cy="857250"/>
          </a:xfrm>
        </p:spPr>
        <p:txBody>
          <a:bodyPr>
            <a:normAutofit/>
          </a:bodyPr>
          <a:lstStyle/>
          <a:p>
            <a:r>
              <a:rPr lang="en-US" dirty="0"/>
              <a:t>Team Integration and Sustainability</a:t>
            </a:r>
          </a:p>
        </p:txBody>
      </p:sp>
      <p:sp>
        <p:nvSpPr>
          <p:cNvPr id="3" name="Content Placeholder 2"/>
          <p:cNvSpPr>
            <a:spLocks noGrp="1"/>
          </p:cNvSpPr>
          <p:nvPr>
            <p:ph idx="1"/>
          </p:nvPr>
        </p:nvSpPr>
        <p:spPr>
          <a:xfrm>
            <a:off x="457200" y="1081645"/>
            <a:ext cx="4060372" cy="2221675"/>
          </a:xfrm>
        </p:spPr>
        <p:txBody>
          <a:bodyPr>
            <a:normAutofit fontScale="92500" lnSpcReduction="10000"/>
          </a:bodyPr>
          <a:lstStyle/>
          <a:p>
            <a:pPr marL="342900" lvl="1" indent="0">
              <a:buClr>
                <a:srgbClr val="C00000"/>
              </a:buClr>
              <a:buNone/>
            </a:pPr>
            <a:r>
              <a:rPr lang="en-US" sz="1800" dirty="0"/>
              <a:t>When sustainability is a goal –</a:t>
            </a:r>
          </a:p>
          <a:p>
            <a:pPr lvl="1">
              <a:buClr>
                <a:srgbClr val="C00000"/>
              </a:buClr>
              <a:buFont typeface="Wingdings" panose="05000000000000000000" pitchFamily="2" charset="2"/>
              <a:buChar char="§"/>
            </a:pPr>
            <a:r>
              <a:rPr lang="en-US" sz="1800" dirty="0"/>
              <a:t>The higher the level of team integration the higher the performance of the building</a:t>
            </a:r>
          </a:p>
          <a:p>
            <a:pPr lvl="1">
              <a:buClr>
                <a:srgbClr val="C00000"/>
              </a:buClr>
              <a:buFont typeface="Wingdings" panose="05000000000000000000" pitchFamily="2" charset="2"/>
              <a:buChar char="§"/>
            </a:pPr>
            <a:r>
              <a:rPr lang="en-US" sz="1800" dirty="0"/>
              <a:t>The greater the Owner involvement, the better the opportunity to achieve sustainable goals</a:t>
            </a:r>
          </a:p>
        </p:txBody>
      </p:sp>
      <p:pic>
        <p:nvPicPr>
          <p:cNvPr id="8" name="Picture 7"/>
          <p:cNvPicPr>
            <a:picLocks noChangeAspect="1"/>
          </p:cNvPicPr>
          <p:nvPr/>
        </p:nvPicPr>
        <p:blipFill>
          <a:blip r:embed="rId2"/>
          <a:stretch>
            <a:fillRect/>
          </a:stretch>
        </p:blipFill>
        <p:spPr>
          <a:xfrm>
            <a:off x="4676467" y="1081645"/>
            <a:ext cx="3184015" cy="2214478"/>
          </a:xfrm>
          <a:prstGeom prst="rect">
            <a:avLst/>
          </a:prstGeom>
          <a:ln>
            <a:solidFill>
              <a:schemeClr val="tx1"/>
            </a:solidFill>
          </a:ln>
        </p:spPr>
      </p:pic>
      <p:sp>
        <p:nvSpPr>
          <p:cNvPr id="9" name="Rectangle 8"/>
          <p:cNvSpPr/>
          <p:nvPr/>
        </p:nvSpPr>
        <p:spPr>
          <a:xfrm>
            <a:off x="4676467" y="3368769"/>
            <a:ext cx="3324533" cy="415498"/>
          </a:xfrm>
          <a:prstGeom prst="rect">
            <a:avLst/>
          </a:prstGeom>
        </p:spPr>
        <p:txBody>
          <a:bodyPr wrap="square">
            <a:spAutoFit/>
          </a:bodyPr>
          <a:lstStyle/>
          <a:p>
            <a:r>
              <a:rPr lang="en-US" sz="1050" b="1" dirty="0">
                <a:solidFill>
                  <a:srgbClr val="0070C0"/>
                </a:solidFill>
                <a:hlinkClick r:id="rId3"/>
              </a:rPr>
              <a:t>https://www.dbia.org/resource-center/Documents</a:t>
            </a:r>
            <a:r>
              <a:rPr lang="en-US" sz="1050" dirty="0">
                <a:solidFill>
                  <a:srgbClr val="0070C0"/>
                </a:solidFill>
                <a:hlinkClick r:id="rId3"/>
              </a:rPr>
              <a:t>/</a:t>
            </a:r>
            <a:endParaRPr lang="en-US" sz="1050" dirty="0">
              <a:solidFill>
                <a:srgbClr val="0070C0"/>
              </a:solidFill>
            </a:endParaRPr>
          </a:p>
          <a:p>
            <a:r>
              <a:rPr lang="en-US" sz="1050" dirty="0">
                <a:solidFill>
                  <a:srgbClr val="0070C0"/>
                </a:solidFill>
              </a:rPr>
              <a:t>CPF_ThrustII_05212010_Final.pdf</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7414" y="3452615"/>
            <a:ext cx="739015" cy="726698"/>
          </a:xfrm>
          <a:prstGeom prst="rect">
            <a:avLst/>
          </a:prstGeom>
        </p:spPr>
      </p:pic>
      <p:pic>
        <p:nvPicPr>
          <p:cNvPr id="11" name="Picture 10"/>
          <p:cNvPicPr>
            <a:picLocks noChangeAspect="1"/>
          </p:cNvPicPr>
          <p:nvPr/>
        </p:nvPicPr>
        <p:blipFill>
          <a:blip r:embed="rId5"/>
          <a:stretch>
            <a:fillRect/>
          </a:stretch>
        </p:blipFill>
        <p:spPr>
          <a:xfrm>
            <a:off x="2158019" y="3496915"/>
            <a:ext cx="1638549" cy="68239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9772" y="3513945"/>
            <a:ext cx="633491" cy="648338"/>
          </a:xfrm>
          <a:prstGeom prst="rect">
            <a:avLst/>
          </a:prstGeom>
        </p:spPr>
      </p:pic>
    </p:spTree>
    <p:extLst>
      <p:ext uri="{BB962C8B-B14F-4D97-AF65-F5344CB8AC3E}">
        <p14:creationId xmlns:p14="http://schemas.microsoft.com/office/powerpoint/2010/main" val="3879460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8945"/>
          <a:stretch/>
        </p:blipFill>
        <p:spPr>
          <a:xfrm>
            <a:off x="1066800" y="666750"/>
            <a:ext cx="6858000" cy="3829050"/>
          </a:xfrm>
          <a:prstGeom prst="rect">
            <a:avLst/>
          </a:prstGeom>
          <a:gradFill>
            <a:gsLst>
              <a:gs pos="0">
                <a:schemeClr val="accent1">
                  <a:lumMod val="5000"/>
                  <a:lumOff val="95000"/>
                  <a:alpha val="2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le 1"/>
          <p:cNvSpPr>
            <a:spLocks noGrp="1"/>
          </p:cNvSpPr>
          <p:nvPr>
            <p:ph type="title"/>
          </p:nvPr>
        </p:nvSpPr>
        <p:spPr>
          <a:xfrm>
            <a:off x="819150" y="0"/>
            <a:ext cx="7505700" cy="857250"/>
          </a:xfrm>
        </p:spPr>
        <p:txBody>
          <a:bodyPr>
            <a:normAutofit fontScale="90000"/>
          </a:bodyPr>
          <a:lstStyle/>
          <a:p>
            <a:r>
              <a:rPr lang="en-US" dirty="0"/>
              <a:t>Impacts of the Previous Research</a:t>
            </a:r>
          </a:p>
        </p:txBody>
      </p:sp>
      <p:sp>
        <p:nvSpPr>
          <p:cNvPr id="3" name="Content Placeholder 2"/>
          <p:cNvSpPr>
            <a:spLocks noGrp="1"/>
          </p:cNvSpPr>
          <p:nvPr>
            <p:ph idx="1"/>
          </p:nvPr>
        </p:nvSpPr>
        <p:spPr>
          <a:xfrm>
            <a:off x="1143000" y="857250"/>
            <a:ext cx="3844760" cy="3200401"/>
          </a:xfrm>
        </p:spPr>
        <p:txBody>
          <a:bodyPr>
            <a:normAutofit/>
          </a:bodyPr>
          <a:lstStyle/>
          <a:p>
            <a:r>
              <a:rPr lang="en-US" sz="1800" dirty="0"/>
              <a:t>Many State and Federal agencies changed procurement laws to permit alternate forms of project delivery</a:t>
            </a:r>
          </a:p>
          <a:p>
            <a:r>
              <a:rPr lang="en-US" sz="1800" dirty="0"/>
              <a:t>Owner’s turned to Design Build  and CMR to increase potential for project success</a:t>
            </a:r>
          </a:p>
          <a:p>
            <a:r>
              <a:rPr lang="en-US" sz="1800" dirty="0"/>
              <a:t>Demand for sustainability has driven demand for integrated approaches</a:t>
            </a:r>
          </a:p>
          <a:p>
            <a:pPr lvl="1"/>
            <a:endParaRPr lang="en-US" sz="1800" dirty="0"/>
          </a:p>
          <a:p>
            <a:pPr marL="0" indent="0">
              <a:buNone/>
            </a:pPr>
            <a:endParaRPr lang="en-US" sz="1800" dirty="0"/>
          </a:p>
        </p:txBody>
      </p:sp>
    </p:spTree>
    <p:extLst>
      <p:ext uri="{BB962C8B-B14F-4D97-AF65-F5344CB8AC3E}">
        <p14:creationId xmlns:p14="http://schemas.microsoft.com/office/powerpoint/2010/main" val="3545461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854" y="1581612"/>
            <a:ext cx="2271680" cy="2209333"/>
          </a:xfrm>
          <a:prstGeom prst="rect">
            <a:avLst/>
          </a:prstGeom>
        </p:spPr>
      </p:pic>
      <p:sp>
        <p:nvSpPr>
          <p:cNvPr id="2" name="Title 1"/>
          <p:cNvSpPr>
            <a:spLocks noGrp="1"/>
          </p:cNvSpPr>
          <p:nvPr>
            <p:ph type="title"/>
          </p:nvPr>
        </p:nvSpPr>
        <p:spPr>
          <a:xfrm>
            <a:off x="533400" y="101932"/>
            <a:ext cx="6172200" cy="857250"/>
          </a:xfrm>
        </p:spPr>
        <p:txBody>
          <a:bodyPr>
            <a:normAutofit/>
          </a:bodyPr>
          <a:lstStyle/>
          <a:p>
            <a:pPr algn="l"/>
            <a:r>
              <a:rPr lang="en-US" dirty="0"/>
              <a:t>What has Changed?</a:t>
            </a:r>
          </a:p>
        </p:txBody>
      </p:sp>
      <p:sp>
        <p:nvSpPr>
          <p:cNvPr id="3" name="Content Placeholder 2"/>
          <p:cNvSpPr>
            <a:spLocks noGrp="1"/>
          </p:cNvSpPr>
          <p:nvPr>
            <p:ph idx="1"/>
          </p:nvPr>
        </p:nvSpPr>
        <p:spPr>
          <a:xfrm>
            <a:off x="228600" y="959183"/>
            <a:ext cx="5496254" cy="3482927"/>
          </a:xfrm>
        </p:spPr>
        <p:txBody>
          <a:bodyPr>
            <a:noAutofit/>
          </a:bodyPr>
          <a:lstStyle/>
          <a:p>
            <a:r>
              <a:rPr lang="en-US" sz="1800" dirty="0"/>
              <a:t>Is the previous research still relevant?</a:t>
            </a:r>
          </a:p>
          <a:p>
            <a:r>
              <a:rPr lang="en-US" sz="1800" dirty="0"/>
              <a:t>What has changed?</a:t>
            </a:r>
          </a:p>
          <a:p>
            <a:pPr lvl="1">
              <a:buClr>
                <a:srgbClr val="C00000"/>
              </a:buClr>
              <a:buFont typeface="Courier New" panose="02070309020205020404" pitchFamily="49" charset="0"/>
              <a:buChar char="o"/>
            </a:pPr>
            <a:r>
              <a:rPr lang="en-US" sz="1500" dirty="0"/>
              <a:t>Technology</a:t>
            </a:r>
          </a:p>
          <a:p>
            <a:pPr lvl="1">
              <a:buClr>
                <a:srgbClr val="C00000"/>
              </a:buClr>
              <a:buFont typeface="Courier New" panose="02070309020205020404" pitchFamily="49" charset="0"/>
              <a:buChar char="o"/>
            </a:pPr>
            <a:r>
              <a:rPr lang="en-US" sz="1500" dirty="0"/>
              <a:t>Building Information Modeling</a:t>
            </a:r>
          </a:p>
          <a:p>
            <a:pPr lvl="1">
              <a:buClr>
                <a:srgbClr val="C00000"/>
              </a:buClr>
              <a:buFont typeface="Courier New" panose="02070309020205020404" pitchFamily="49" charset="0"/>
              <a:buChar char="o"/>
            </a:pPr>
            <a:r>
              <a:rPr lang="en-US" sz="1500" dirty="0"/>
              <a:t>IPD, Progressive DB, P3</a:t>
            </a:r>
          </a:p>
          <a:p>
            <a:pPr lvl="1">
              <a:buClr>
                <a:srgbClr val="C00000"/>
              </a:buClr>
              <a:buFont typeface="Courier New" panose="02070309020205020404" pitchFamily="49" charset="0"/>
              <a:buChar char="o"/>
            </a:pPr>
            <a:r>
              <a:rPr lang="en-US" sz="1500" dirty="0"/>
              <a:t>Construction technologies</a:t>
            </a:r>
          </a:p>
          <a:p>
            <a:pPr lvl="1">
              <a:buClr>
                <a:srgbClr val="C00000"/>
              </a:buClr>
              <a:buFont typeface="Courier New" panose="02070309020205020404" pitchFamily="49" charset="0"/>
              <a:buChar char="o"/>
            </a:pPr>
            <a:r>
              <a:rPr lang="en-US" sz="1500" dirty="0"/>
              <a:t>Economy</a:t>
            </a:r>
          </a:p>
          <a:p>
            <a:pPr lvl="1">
              <a:buClr>
                <a:srgbClr val="C00000"/>
              </a:buClr>
              <a:buFont typeface="Courier New" panose="02070309020205020404" pitchFamily="49" charset="0"/>
              <a:buChar char="o"/>
            </a:pPr>
            <a:r>
              <a:rPr lang="en-US" sz="1500" dirty="0"/>
              <a:t>Level of sophistication</a:t>
            </a:r>
          </a:p>
          <a:p>
            <a:r>
              <a:rPr lang="en-US" sz="1800" dirty="0"/>
              <a:t>What are the factors that improve outcomes in any project delivery strategy?</a:t>
            </a:r>
          </a:p>
          <a:p>
            <a:endParaRPr lang="en-US" sz="1350" dirty="0"/>
          </a:p>
          <a:p>
            <a:pPr marL="0" indent="0">
              <a:buNone/>
            </a:pPr>
            <a:endParaRPr lang="en-US" sz="135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853" y="22860"/>
            <a:ext cx="2276147" cy="15587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854" y="3790945"/>
            <a:ext cx="2245493" cy="1352555"/>
          </a:xfrm>
          <a:prstGeom prst="rect">
            <a:avLst/>
          </a:prstGeom>
        </p:spPr>
      </p:pic>
    </p:spTree>
    <p:extLst>
      <p:ext uri="{BB962C8B-B14F-4D97-AF65-F5344CB8AC3E}">
        <p14:creationId xmlns:p14="http://schemas.microsoft.com/office/powerpoint/2010/main" val="2447799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703" y="2106386"/>
            <a:ext cx="6978775" cy="2401062"/>
          </a:xfrm>
          <a:prstGeom prst="rect">
            <a:avLst/>
          </a:prstGeom>
        </p:spPr>
      </p:pic>
      <p:sp>
        <p:nvSpPr>
          <p:cNvPr id="5" name="Content Placeholder 2"/>
          <p:cNvSpPr txBox="1">
            <a:spLocks/>
          </p:cNvSpPr>
          <p:nvPr/>
        </p:nvSpPr>
        <p:spPr>
          <a:xfrm>
            <a:off x="1371601" y="514350"/>
            <a:ext cx="6342845" cy="135947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spcAft>
                <a:spcPts val="600"/>
              </a:spcAft>
              <a:buClr>
                <a:srgbClr val="C41230"/>
              </a:buClr>
              <a:buSzPct val="135000"/>
              <a:buFont typeface="Wingdings" pitchFamily="2" charset="2"/>
              <a:buChar char="§"/>
              <a:defRPr sz="3000" b="0" i="0" kern="1200">
                <a:solidFill>
                  <a:srgbClr val="000000"/>
                </a:solidFill>
                <a:latin typeface="Arial"/>
                <a:ea typeface="+mn-ea"/>
                <a:cs typeface="Arial"/>
              </a:defRPr>
            </a:lvl1pPr>
            <a:lvl2pPr marL="742950" indent="-285750" algn="l" defTabSz="914400" rtl="0" eaLnBrk="1" latinLnBrk="0" hangingPunct="1">
              <a:spcBef>
                <a:spcPct val="20000"/>
              </a:spcBef>
              <a:spcAft>
                <a:spcPts val="600"/>
              </a:spcAft>
              <a:buFont typeface="Arial" pitchFamily="34" charset="0"/>
              <a:buChar char="–"/>
              <a:defRPr sz="2800" b="0" i="0" kern="1200">
                <a:solidFill>
                  <a:srgbClr val="000000"/>
                </a:solidFill>
                <a:latin typeface="Arial"/>
                <a:ea typeface="+mn-ea"/>
                <a:cs typeface="Arial"/>
              </a:defRPr>
            </a:lvl2pPr>
            <a:lvl3pPr marL="1143000" indent="-228600" algn="l" defTabSz="914400" rtl="0" eaLnBrk="1" latinLnBrk="0" hangingPunct="1">
              <a:spcBef>
                <a:spcPct val="20000"/>
              </a:spcBef>
              <a:spcAft>
                <a:spcPts val="600"/>
              </a:spcAft>
              <a:buFont typeface="Arial" pitchFamily="34" charset="0"/>
              <a:buChar char="•"/>
              <a:defRPr sz="2400" b="0" i="0" kern="1200">
                <a:solidFill>
                  <a:srgbClr val="000000"/>
                </a:solidFill>
                <a:latin typeface="Arial"/>
                <a:ea typeface="+mn-ea"/>
                <a:cs typeface="Arial"/>
              </a:defRPr>
            </a:lvl3pPr>
            <a:lvl4pPr marL="1600200" indent="-228600" algn="l" defTabSz="914400" rtl="0" eaLnBrk="1" latinLnBrk="0" hangingPunct="1">
              <a:spcBef>
                <a:spcPct val="20000"/>
              </a:spcBef>
              <a:spcAft>
                <a:spcPts val="600"/>
              </a:spcAft>
              <a:buFont typeface="Arial" pitchFamily="34" charset="0"/>
              <a:buChar char="–"/>
              <a:defRPr sz="2000" b="0" i="0" kern="1200">
                <a:solidFill>
                  <a:srgbClr val="000000"/>
                </a:solidFill>
                <a:latin typeface="Arial"/>
                <a:ea typeface="+mn-ea"/>
                <a:cs typeface="Arial"/>
              </a:defRPr>
            </a:lvl4pPr>
            <a:lvl5pPr marL="2057400" indent="-228600" algn="l" defTabSz="914400" rtl="0" eaLnBrk="1" latinLnBrk="0" hangingPunct="1">
              <a:spcBef>
                <a:spcPct val="20000"/>
              </a:spcBef>
              <a:spcAft>
                <a:spcPts val="600"/>
              </a:spcAft>
              <a:buFont typeface="Arial" pitchFamily="34" charset="0"/>
              <a:buChar char="»"/>
              <a:defRPr sz="2000" b="0" i="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a:t>How can an Owner best structure the project for a successful outcome?</a:t>
            </a:r>
          </a:p>
          <a:p>
            <a:pPr marL="0" indent="0">
              <a:buNone/>
            </a:pPr>
            <a:endParaRPr lang="en-US" sz="2700" dirty="0"/>
          </a:p>
          <a:p>
            <a:pPr marL="0" indent="0">
              <a:buNone/>
            </a:pPr>
            <a:endParaRPr lang="en-US" sz="1800" dirty="0"/>
          </a:p>
        </p:txBody>
      </p:sp>
    </p:spTree>
    <p:extLst>
      <p:ext uri="{BB962C8B-B14F-4D97-AF65-F5344CB8AC3E}">
        <p14:creationId xmlns:p14="http://schemas.microsoft.com/office/powerpoint/2010/main" val="3168438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14350"/>
            <a:ext cx="7412182" cy="779907"/>
          </a:xfrm>
        </p:spPr>
        <p:txBody>
          <a:bodyPr>
            <a:noAutofit/>
          </a:bodyPr>
          <a:lstStyle/>
          <a:p>
            <a:r>
              <a:rPr lang="en-US" sz="3200" b="1" dirty="0"/>
              <a:t>Maximizing Success in Integrated Projects: An Owner’s Guide</a:t>
            </a:r>
            <a:endParaRPr lang="en-US" sz="3200" b="1" dirty="0" smtClean="0"/>
          </a:p>
        </p:txBody>
      </p:sp>
      <p:sp>
        <p:nvSpPr>
          <p:cNvPr id="9" name="Content Placeholder 2"/>
          <p:cNvSpPr>
            <a:spLocks noGrp="1"/>
          </p:cNvSpPr>
          <p:nvPr>
            <p:ph sz="half" idx="1"/>
          </p:nvPr>
        </p:nvSpPr>
        <p:spPr>
          <a:xfrm>
            <a:off x="152400" y="1657350"/>
            <a:ext cx="4572000" cy="3387091"/>
          </a:xfrm>
        </p:spPr>
        <p:txBody>
          <a:bodyPr/>
          <a:lstStyle/>
          <a:p>
            <a:pPr indent="-169863">
              <a:spcBef>
                <a:spcPts val="0"/>
              </a:spcBef>
              <a:buNone/>
            </a:pPr>
            <a:r>
              <a:rPr lang="en-US" sz="1400" b="1" dirty="0"/>
              <a:t>•	Greg Gidez (co-chair), </a:t>
            </a:r>
            <a:r>
              <a:rPr lang="en-US" sz="1400" i="1" dirty="0">
                <a:solidFill>
                  <a:schemeClr val="tx2">
                    <a:lumMod val="60000"/>
                    <a:lumOff val="40000"/>
                  </a:schemeClr>
                </a:solidFill>
              </a:rPr>
              <a:t>Hensel Phelps Construction Co.</a:t>
            </a:r>
          </a:p>
          <a:p>
            <a:pPr indent="-169863">
              <a:spcBef>
                <a:spcPts val="0"/>
              </a:spcBef>
              <a:buNone/>
            </a:pPr>
            <a:r>
              <a:rPr lang="en-US" sz="1400" b="1" dirty="0"/>
              <a:t>•	Mark </a:t>
            </a:r>
            <a:r>
              <a:rPr lang="en-US" sz="1400" b="1" dirty="0" err="1"/>
              <a:t>Konchar</a:t>
            </a:r>
            <a:r>
              <a:rPr lang="en-US" sz="1400" b="1" dirty="0"/>
              <a:t> (co-chair), </a:t>
            </a:r>
            <a:r>
              <a:rPr lang="en-US" sz="1400" i="1" dirty="0">
                <a:solidFill>
                  <a:schemeClr val="tx2">
                    <a:lumMod val="60000"/>
                    <a:lumOff val="40000"/>
                  </a:schemeClr>
                </a:solidFill>
              </a:rPr>
              <a:t>Balfour Beatty Construction</a:t>
            </a:r>
          </a:p>
          <a:p>
            <a:pPr indent="-169863">
              <a:spcBef>
                <a:spcPts val="0"/>
              </a:spcBef>
              <a:buNone/>
            </a:pPr>
            <a:r>
              <a:rPr lang="en-US" sz="1400" b="1" dirty="0"/>
              <a:t>•	Howard W. Ashcraft, Esq., </a:t>
            </a:r>
            <a:r>
              <a:rPr lang="en-US" sz="1400" i="1" dirty="0">
                <a:solidFill>
                  <a:schemeClr val="tx2">
                    <a:lumMod val="60000"/>
                    <a:lumOff val="40000"/>
                  </a:schemeClr>
                </a:solidFill>
              </a:rPr>
              <a:t>Hanson Bridgett LLP</a:t>
            </a:r>
          </a:p>
          <a:p>
            <a:pPr indent="-169863">
              <a:spcBef>
                <a:spcPts val="0"/>
              </a:spcBef>
              <a:buNone/>
            </a:pPr>
            <a:r>
              <a:rPr lang="en-US" sz="1400" b="1" dirty="0"/>
              <a:t>•	Spencer </a:t>
            </a:r>
            <a:r>
              <a:rPr lang="en-US" sz="1400" b="1" dirty="0" err="1"/>
              <a:t>Brott</a:t>
            </a:r>
            <a:r>
              <a:rPr lang="en-US" sz="1400" b="1" dirty="0"/>
              <a:t>, </a:t>
            </a:r>
            <a:r>
              <a:rPr lang="en-US" sz="1400" i="1" dirty="0">
                <a:solidFill>
                  <a:schemeClr val="tx2">
                    <a:lumMod val="60000"/>
                    <a:lumOff val="40000"/>
                  </a:schemeClr>
                </a:solidFill>
              </a:rPr>
              <a:t>Trammell Crow Real Estate Services, Inc.</a:t>
            </a:r>
          </a:p>
          <a:p>
            <a:pPr indent="-169863">
              <a:spcBef>
                <a:spcPts val="0"/>
              </a:spcBef>
              <a:buNone/>
            </a:pPr>
            <a:r>
              <a:rPr lang="en-US" sz="1400" b="1" dirty="0"/>
              <a:t>•	Bill Dean, </a:t>
            </a:r>
            <a:r>
              <a:rPr lang="en-US" sz="1400" i="1" dirty="0">
                <a:solidFill>
                  <a:schemeClr val="tx2">
                    <a:lumMod val="60000"/>
                    <a:lumOff val="40000"/>
                  </a:schemeClr>
                </a:solidFill>
              </a:rPr>
              <a:t>M.C. Dean, Inc</a:t>
            </a:r>
            <a:r>
              <a:rPr lang="en-US" sz="1400" i="1" dirty="0">
                <a:solidFill>
                  <a:srgbClr val="526735"/>
                </a:solidFill>
              </a:rPr>
              <a:t>.</a:t>
            </a:r>
          </a:p>
          <a:p>
            <a:pPr indent="-169863">
              <a:spcBef>
                <a:spcPts val="0"/>
              </a:spcBef>
              <a:buNone/>
            </a:pPr>
            <a:r>
              <a:rPr lang="en-US" sz="1400" b="1" dirty="0"/>
              <a:t>•	Tom </a:t>
            </a:r>
            <a:r>
              <a:rPr lang="en-US" sz="1400" b="1" dirty="0" err="1"/>
              <a:t>Dyze</a:t>
            </a:r>
            <a:r>
              <a:rPr lang="en-US" sz="1400" b="1" dirty="0"/>
              <a:t>, </a:t>
            </a:r>
            <a:r>
              <a:rPr lang="en-US" sz="1400" i="1" dirty="0">
                <a:solidFill>
                  <a:schemeClr val="tx2">
                    <a:lumMod val="60000"/>
                    <a:lumOff val="40000"/>
                  </a:schemeClr>
                </a:solidFill>
              </a:rPr>
              <a:t>Walbridge</a:t>
            </a:r>
          </a:p>
          <a:p>
            <a:pPr indent="-169863">
              <a:spcBef>
                <a:spcPts val="0"/>
              </a:spcBef>
              <a:buNone/>
            </a:pPr>
            <a:r>
              <a:rPr lang="en-US" sz="1400" b="1" dirty="0"/>
              <a:t>•	Matthew Ellis, </a:t>
            </a:r>
            <a:r>
              <a:rPr lang="en-US" sz="1400" i="1" dirty="0">
                <a:solidFill>
                  <a:schemeClr val="tx2">
                    <a:lumMod val="60000"/>
                    <a:lumOff val="40000"/>
                  </a:schemeClr>
                </a:solidFill>
              </a:rPr>
              <a:t>US Army Corps of Engineers</a:t>
            </a:r>
          </a:p>
          <a:p>
            <a:pPr indent="-169863">
              <a:spcBef>
                <a:spcPts val="0"/>
              </a:spcBef>
              <a:buNone/>
            </a:pPr>
            <a:r>
              <a:rPr lang="en-US" sz="1400" b="1" dirty="0">
                <a:solidFill>
                  <a:srgbClr val="000000"/>
                </a:solidFill>
              </a:rPr>
              <a:t>•	Behzad Esmaeili, </a:t>
            </a:r>
            <a:r>
              <a:rPr lang="en-US" sz="1400" i="1" dirty="0">
                <a:solidFill>
                  <a:schemeClr val="tx2">
                    <a:lumMod val="60000"/>
                    <a:lumOff val="40000"/>
                  </a:schemeClr>
                </a:solidFill>
              </a:rPr>
              <a:t>University of Nebraska-Lincoln</a:t>
            </a:r>
          </a:p>
          <a:p>
            <a:pPr indent="-169863">
              <a:spcBef>
                <a:spcPts val="0"/>
              </a:spcBef>
              <a:buNone/>
            </a:pPr>
            <a:r>
              <a:rPr lang="en-US" sz="1400" b="1" dirty="0">
                <a:solidFill>
                  <a:srgbClr val="000000"/>
                </a:solidFill>
              </a:rPr>
              <a:t>•	Bryan Franz, </a:t>
            </a:r>
            <a:r>
              <a:rPr lang="en-US" sz="1400" i="1" dirty="0">
                <a:solidFill>
                  <a:schemeClr val="tx2">
                    <a:lumMod val="60000"/>
                    <a:lumOff val="40000"/>
                  </a:schemeClr>
                </a:solidFill>
              </a:rPr>
              <a:t>University of </a:t>
            </a:r>
            <a:r>
              <a:rPr lang="en-US" sz="1400" i="1" dirty="0" smtClean="0">
                <a:solidFill>
                  <a:schemeClr val="tx2">
                    <a:lumMod val="60000"/>
                    <a:lumOff val="40000"/>
                  </a:schemeClr>
                </a:solidFill>
              </a:rPr>
              <a:t>Florida</a:t>
            </a:r>
          </a:p>
          <a:p>
            <a:pPr indent="-169863">
              <a:spcBef>
                <a:spcPts val="0"/>
              </a:spcBef>
              <a:buSzPct val="140000"/>
            </a:pPr>
            <a:r>
              <a:rPr lang="en-US" sz="1400" b="1" dirty="0" smtClean="0"/>
              <a:t>Diana </a:t>
            </a:r>
            <a:r>
              <a:rPr lang="en-US" sz="1400" b="1" dirty="0"/>
              <a:t>Hoag, </a:t>
            </a:r>
            <a:r>
              <a:rPr lang="en-US" sz="1400" i="1" dirty="0" err="1">
                <a:solidFill>
                  <a:schemeClr val="tx2">
                    <a:lumMod val="60000"/>
                    <a:lumOff val="40000"/>
                  </a:schemeClr>
                </a:solidFill>
              </a:rPr>
              <a:t>Xcelsi</a:t>
            </a:r>
            <a:r>
              <a:rPr lang="en-US" sz="1400" i="1" dirty="0">
                <a:solidFill>
                  <a:schemeClr val="tx2">
                    <a:lumMod val="60000"/>
                    <a:lumOff val="40000"/>
                  </a:schemeClr>
                </a:solidFill>
              </a:rPr>
              <a:t> Group, LLC</a:t>
            </a:r>
          </a:p>
        </p:txBody>
      </p:sp>
      <p:sp>
        <p:nvSpPr>
          <p:cNvPr id="10" name="Content Placeholder 4"/>
          <p:cNvSpPr>
            <a:spLocks noGrp="1"/>
          </p:cNvSpPr>
          <p:nvPr>
            <p:ph sz="half" idx="2"/>
          </p:nvPr>
        </p:nvSpPr>
        <p:spPr>
          <a:xfrm>
            <a:off x="4572000" y="1657350"/>
            <a:ext cx="4343400" cy="2895601"/>
          </a:xfrm>
        </p:spPr>
        <p:txBody>
          <a:bodyPr/>
          <a:lstStyle/>
          <a:p>
            <a:pPr indent="-169863">
              <a:spcBef>
                <a:spcPts val="0"/>
              </a:spcBef>
              <a:buNone/>
            </a:pPr>
            <a:r>
              <a:rPr lang="en-US" sz="1400" b="1" dirty="0"/>
              <a:t>•	Mike Kenig, </a:t>
            </a:r>
            <a:r>
              <a:rPr lang="en-US" sz="1400" i="1" dirty="0">
                <a:solidFill>
                  <a:schemeClr val="tx2">
                    <a:lumMod val="60000"/>
                    <a:lumOff val="40000"/>
                  </a:schemeClr>
                </a:solidFill>
              </a:rPr>
              <a:t>Holder Construction </a:t>
            </a:r>
          </a:p>
          <a:p>
            <a:pPr indent="-169863">
              <a:spcBef>
                <a:spcPts val="0"/>
              </a:spcBef>
              <a:buNone/>
            </a:pPr>
            <a:r>
              <a:rPr lang="en-US" sz="1400" b="1" dirty="0">
                <a:solidFill>
                  <a:srgbClr val="000000"/>
                </a:solidFill>
              </a:rPr>
              <a:t>•	Robert Leicht, </a:t>
            </a:r>
            <a:r>
              <a:rPr lang="en-US" sz="1400" i="1" dirty="0">
                <a:solidFill>
                  <a:schemeClr val="tx2">
                    <a:lumMod val="60000"/>
                    <a:lumOff val="40000"/>
                  </a:schemeClr>
                </a:solidFill>
              </a:rPr>
              <a:t>Penn State University</a:t>
            </a:r>
          </a:p>
          <a:p>
            <a:pPr indent="-169863">
              <a:spcBef>
                <a:spcPts val="0"/>
              </a:spcBef>
              <a:buNone/>
            </a:pPr>
            <a:r>
              <a:rPr lang="en-US" sz="1400" b="1" dirty="0"/>
              <a:t>•	Russell Manning, </a:t>
            </a:r>
            <a:r>
              <a:rPr lang="en-US" sz="1400" i="1" dirty="0">
                <a:solidFill>
                  <a:schemeClr val="tx2">
                    <a:lumMod val="60000"/>
                    <a:lumOff val="40000"/>
                  </a:schemeClr>
                </a:solidFill>
              </a:rPr>
              <a:t>Department of Defense</a:t>
            </a:r>
          </a:p>
          <a:p>
            <a:pPr indent="-169863">
              <a:spcBef>
                <a:spcPts val="0"/>
              </a:spcBef>
              <a:buNone/>
            </a:pPr>
            <a:r>
              <a:rPr lang="en-US" sz="1400" b="1" dirty="0">
                <a:solidFill>
                  <a:srgbClr val="000000"/>
                </a:solidFill>
              </a:rPr>
              <a:t>•	John Messner, </a:t>
            </a:r>
            <a:r>
              <a:rPr lang="en-US" sz="1400" i="1" dirty="0">
                <a:solidFill>
                  <a:schemeClr val="tx2">
                    <a:lumMod val="60000"/>
                    <a:lumOff val="40000"/>
                  </a:schemeClr>
                </a:solidFill>
              </a:rPr>
              <a:t>Penn State University</a:t>
            </a:r>
          </a:p>
          <a:p>
            <a:pPr indent="-169863">
              <a:spcBef>
                <a:spcPts val="0"/>
              </a:spcBef>
              <a:buNone/>
            </a:pPr>
            <a:r>
              <a:rPr lang="en-US" sz="1400" b="1" dirty="0"/>
              <a:t>•	John Miller, </a:t>
            </a:r>
            <a:r>
              <a:rPr lang="en-US" sz="1400" i="1" dirty="0" err="1">
                <a:solidFill>
                  <a:schemeClr val="tx2">
                    <a:lumMod val="60000"/>
                    <a:lumOff val="40000"/>
                  </a:schemeClr>
                </a:solidFill>
              </a:rPr>
              <a:t>Barchan</a:t>
            </a:r>
            <a:r>
              <a:rPr lang="en-US" sz="1400" i="1" dirty="0">
                <a:solidFill>
                  <a:schemeClr val="tx2">
                    <a:lumMod val="60000"/>
                    <a:lumOff val="40000"/>
                  </a:schemeClr>
                </a:solidFill>
              </a:rPr>
              <a:t> Foundation, Inc. </a:t>
            </a:r>
          </a:p>
          <a:p>
            <a:pPr indent="-169863">
              <a:spcBef>
                <a:spcPts val="0"/>
              </a:spcBef>
              <a:buNone/>
            </a:pPr>
            <a:r>
              <a:rPr lang="en-US" sz="1400" b="1" dirty="0">
                <a:solidFill>
                  <a:srgbClr val="000000"/>
                </a:solidFill>
              </a:rPr>
              <a:t>•	Keith Molenaar, </a:t>
            </a:r>
            <a:r>
              <a:rPr lang="en-US" sz="1400" i="1" dirty="0">
                <a:solidFill>
                  <a:schemeClr val="tx2">
                    <a:lumMod val="60000"/>
                    <a:lumOff val="40000"/>
                  </a:schemeClr>
                </a:solidFill>
              </a:rPr>
              <a:t>Univ. of Colorado</a:t>
            </a:r>
          </a:p>
          <a:p>
            <a:pPr indent="-169863">
              <a:spcBef>
                <a:spcPts val="0"/>
              </a:spcBef>
              <a:buNone/>
            </a:pPr>
            <a:r>
              <a:rPr lang="en-US" sz="1400" b="1" dirty="0">
                <a:solidFill>
                  <a:srgbClr val="000000"/>
                </a:solidFill>
              </a:rPr>
              <a:t>•	Brendan Robinson, </a:t>
            </a:r>
            <a:r>
              <a:rPr lang="en-US" sz="1400" i="1" dirty="0">
                <a:solidFill>
                  <a:schemeClr val="tx2">
                    <a:lumMod val="60000"/>
                    <a:lumOff val="40000"/>
                  </a:schemeClr>
                </a:solidFill>
              </a:rPr>
              <a:t>U.S. Architect of the Capitol</a:t>
            </a:r>
          </a:p>
          <a:p>
            <a:pPr indent="-169863">
              <a:spcBef>
                <a:spcPts val="0"/>
              </a:spcBef>
              <a:buNone/>
            </a:pPr>
            <a:r>
              <a:rPr lang="en-US" sz="1400" b="1" dirty="0">
                <a:solidFill>
                  <a:srgbClr val="000000"/>
                </a:solidFill>
              </a:rPr>
              <a:t>•	Victor </a:t>
            </a:r>
            <a:r>
              <a:rPr lang="en-US" sz="1400" b="1" dirty="0" err="1">
                <a:solidFill>
                  <a:srgbClr val="000000"/>
                </a:solidFill>
              </a:rPr>
              <a:t>Sanvido</a:t>
            </a:r>
            <a:r>
              <a:rPr lang="en-US" sz="1400" b="1" dirty="0">
                <a:solidFill>
                  <a:srgbClr val="000000"/>
                </a:solidFill>
              </a:rPr>
              <a:t>, </a:t>
            </a:r>
            <a:r>
              <a:rPr lang="en-US" sz="1400" i="1" dirty="0">
                <a:solidFill>
                  <a:schemeClr val="tx2">
                    <a:lumMod val="60000"/>
                    <a:lumOff val="40000"/>
                  </a:schemeClr>
                </a:solidFill>
              </a:rPr>
              <a:t>Southland Industries</a:t>
            </a:r>
          </a:p>
          <a:p>
            <a:pPr indent="-169863">
              <a:spcBef>
                <a:spcPts val="0"/>
              </a:spcBef>
              <a:buNone/>
            </a:pPr>
            <a:r>
              <a:rPr lang="en-US" sz="1400" b="1" dirty="0">
                <a:solidFill>
                  <a:srgbClr val="000000"/>
                </a:solidFill>
              </a:rPr>
              <a:t>•	Ronald Smith, </a:t>
            </a:r>
            <a:r>
              <a:rPr lang="en-US" sz="1400" i="1" dirty="0">
                <a:solidFill>
                  <a:schemeClr val="tx2">
                    <a:lumMod val="60000"/>
                    <a:lumOff val="40000"/>
                  </a:schemeClr>
                </a:solidFill>
              </a:rPr>
              <a:t>Kaiser Permanente</a:t>
            </a:r>
          </a:p>
          <a:p>
            <a:pPr indent="-169863">
              <a:spcBef>
                <a:spcPts val="0"/>
              </a:spcBef>
              <a:buNone/>
            </a:pPr>
            <a:r>
              <a:rPr lang="en-US" sz="1400" b="1" dirty="0">
                <a:solidFill>
                  <a:srgbClr val="000000"/>
                </a:solidFill>
              </a:rPr>
              <a:t>•	David P. Thorman, </a:t>
            </a:r>
            <a:r>
              <a:rPr lang="en-US" sz="1400" i="1" dirty="0">
                <a:solidFill>
                  <a:schemeClr val="tx2">
                    <a:lumMod val="60000"/>
                    <a:lumOff val="40000"/>
                  </a:schemeClr>
                </a:solidFill>
              </a:rPr>
              <a:t>Former California State Architect</a:t>
            </a:r>
          </a:p>
        </p:txBody>
      </p:sp>
    </p:spTree>
    <p:extLst>
      <p:ext uri="{BB962C8B-B14F-4D97-AF65-F5344CB8AC3E}">
        <p14:creationId xmlns:p14="http://schemas.microsoft.com/office/powerpoint/2010/main" val="879174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2" cstate="email">
            <a:extLst>
              <a:ext uri="{28A0092B-C50C-407E-A947-70E740481C1C}">
                <a14:useLocalDpi xmlns:a14="http://schemas.microsoft.com/office/drawing/2010/main" val="0"/>
              </a:ext>
            </a:extLst>
          </a:blip>
          <a:srcRect l="8378" t="1" r="6733" b="14505"/>
          <a:stretch/>
        </p:blipFill>
        <p:spPr>
          <a:xfrm>
            <a:off x="1344426" y="2773272"/>
            <a:ext cx="1855974" cy="1246154"/>
          </a:xfrm>
          <a:prstGeom prst="rect">
            <a:avLst/>
          </a:prstGeom>
          <a:effectLst>
            <a:outerShdw blurRad="50800" dist="38100" dir="2700000" algn="tl" rotWithShape="0">
              <a:prstClr val="black">
                <a:alpha val="40000"/>
              </a:prstClr>
            </a:outerShdw>
          </a:effectLst>
        </p:spPr>
      </p:pic>
      <p:pic>
        <p:nvPicPr>
          <p:cNvPr id="36" name="Picture 35"/>
          <p:cNvPicPr>
            <a:picLocks noChangeAspect="1"/>
          </p:cNvPicPr>
          <p:nvPr/>
        </p:nvPicPr>
        <p:blipFill rotWithShape="1">
          <a:blip r:embed="rId3" cstate="email">
            <a:extLst>
              <a:ext uri="{28A0092B-C50C-407E-A947-70E740481C1C}">
                <a14:useLocalDpi xmlns:a14="http://schemas.microsoft.com/office/drawing/2010/main" val="0"/>
              </a:ext>
            </a:extLst>
          </a:blip>
          <a:srcRect r="709"/>
          <a:stretch/>
        </p:blipFill>
        <p:spPr>
          <a:xfrm>
            <a:off x="1344426" y="1521306"/>
            <a:ext cx="1855974" cy="1246154"/>
          </a:xfrm>
          <a:prstGeom prst="rect">
            <a:avLst/>
          </a:prstGeom>
          <a:effectLst>
            <a:outerShdw blurRad="50800" dist="38100" dir="2700000" algn="tl" rotWithShape="0">
              <a:prstClr val="black">
                <a:alpha val="40000"/>
              </a:prstClr>
            </a:outerShdw>
          </a:effectLst>
        </p:spPr>
      </p:pic>
      <p:grpSp>
        <p:nvGrpSpPr>
          <p:cNvPr id="37" name="Group 36"/>
          <p:cNvGrpSpPr/>
          <p:nvPr/>
        </p:nvGrpSpPr>
        <p:grpSpPr>
          <a:xfrm>
            <a:off x="1485900" y="104083"/>
            <a:ext cx="1485900" cy="1324667"/>
            <a:chOff x="300789" y="907974"/>
            <a:chExt cx="1981200" cy="1766223"/>
          </a:xfrm>
        </p:grpSpPr>
        <p:grpSp>
          <p:nvGrpSpPr>
            <p:cNvPr id="38" name="Group 37"/>
            <p:cNvGrpSpPr/>
            <p:nvPr/>
          </p:nvGrpSpPr>
          <p:grpSpPr>
            <a:xfrm>
              <a:off x="300789" y="907974"/>
              <a:ext cx="1981200" cy="1766223"/>
              <a:chOff x="4002505" y="2283124"/>
              <a:chExt cx="1981200" cy="2362489"/>
            </a:xfrm>
          </p:grpSpPr>
          <p:sp>
            <p:nvSpPr>
              <p:cNvPr id="44" name="Rounded Rectangle 43"/>
              <p:cNvSpPr/>
              <p:nvPr/>
            </p:nvSpPr>
            <p:spPr>
              <a:xfrm>
                <a:off x="4002505" y="2283124"/>
                <a:ext cx="1981200" cy="2362489"/>
              </a:xfrm>
              <a:prstGeom prst="roundRect">
                <a:avLst/>
              </a:prstGeom>
              <a:solidFill>
                <a:srgbClr val="00428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endParaRPr>
              </a:p>
            </p:txBody>
          </p:sp>
          <p:sp>
            <p:nvSpPr>
              <p:cNvPr id="45" name="TextBox 44"/>
              <p:cNvSpPr txBox="1"/>
              <p:nvPr/>
            </p:nvSpPr>
            <p:spPr>
              <a:xfrm>
                <a:off x="4154906" y="2360758"/>
                <a:ext cx="1724527" cy="576351"/>
              </a:xfrm>
              <a:prstGeom prst="rect">
                <a:avLst/>
              </a:prstGeom>
              <a:noFill/>
            </p:spPr>
            <p:txBody>
              <a:bodyPr wrap="square" rtlCol="0">
                <a:spAutoFit/>
              </a:bodyPr>
              <a:lstStyle/>
              <a:p>
                <a:pPr algn="ctr" defTabSz="342900"/>
                <a:r>
                  <a:rPr lang="en-US" sz="1500" b="1" dirty="0">
                    <a:solidFill>
                      <a:prstClr val="white"/>
                    </a:solidFill>
                  </a:rPr>
                  <a:t>Team</a:t>
                </a:r>
              </a:p>
            </p:txBody>
          </p:sp>
        </p:grpSp>
        <p:sp>
          <p:nvSpPr>
            <p:cNvPr id="39" name="Rounded Rectangle 38"/>
            <p:cNvSpPr/>
            <p:nvPr/>
          </p:nvSpPr>
          <p:spPr>
            <a:xfrm>
              <a:off x="565485" y="1459309"/>
              <a:ext cx="1451811" cy="368289"/>
            </a:xfrm>
            <a:prstGeom prst="roundRect">
              <a:avLst/>
            </a:prstGeom>
            <a:solidFill>
              <a:srgbClr val="FFE79B"/>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endParaRPr>
            </a:p>
          </p:txBody>
        </p:sp>
        <p:grpSp>
          <p:nvGrpSpPr>
            <p:cNvPr id="40" name="Group 39"/>
            <p:cNvGrpSpPr/>
            <p:nvPr/>
          </p:nvGrpSpPr>
          <p:grpSpPr>
            <a:xfrm>
              <a:off x="565482" y="1495080"/>
              <a:ext cx="1451814" cy="873091"/>
              <a:chOff x="4267198" y="3068443"/>
              <a:chExt cx="1451814" cy="1167845"/>
            </a:xfrm>
          </p:grpSpPr>
          <p:sp>
            <p:nvSpPr>
              <p:cNvPr id="42" name="Rounded Rectangle 41"/>
              <p:cNvSpPr/>
              <p:nvPr/>
            </p:nvSpPr>
            <p:spPr>
              <a:xfrm>
                <a:off x="4267198" y="3743667"/>
                <a:ext cx="1451811" cy="49262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endParaRPr>
              </a:p>
            </p:txBody>
          </p:sp>
          <p:sp>
            <p:nvSpPr>
              <p:cNvPr id="43" name="TextBox 42"/>
              <p:cNvSpPr txBox="1"/>
              <p:nvPr/>
            </p:nvSpPr>
            <p:spPr>
              <a:xfrm>
                <a:off x="4267201" y="3068443"/>
                <a:ext cx="1451811" cy="452850"/>
              </a:xfrm>
              <a:prstGeom prst="rect">
                <a:avLst/>
              </a:prstGeom>
              <a:noFill/>
            </p:spPr>
            <p:txBody>
              <a:bodyPr wrap="square" rtlCol="0">
                <a:spAutoFit/>
              </a:bodyPr>
              <a:lstStyle/>
              <a:p>
                <a:pPr algn="ctr" defTabSz="342900"/>
                <a:r>
                  <a:rPr lang="en-US" sz="1050" dirty="0">
                    <a:solidFill>
                      <a:prstClr val="black"/>
                    </a:solidFill>
                  </a:rPr>
                  <a:t>Integration</a:t>
                </a:r>
              </a:p>
            </p:txBody>
          </p:sp>
        </p:grpSp>
        <p:sp>
          <p:nvSpPr>
            <p:cNvPr id="41" name="TextBox 40"/>
            <p:cNvSpPr txBox="1"/>
            <p:nvPr/>
          </p:nvSpPr>
          <p:spPr>
            <a:xfrm>
              <a:off x="565484" y="2035973"/>
              <a:ext cx="1451812" cy="338555"/>
            </a:xfrm>
            <a:prstGeom prst="rect">
              <a:avLst/>
            </a:prstGeom>
            <a:noFill/>
          </p:spPr>
          <p:txBody>
            <a:bodyPr wrap="square" rtlCol="0">
              <a:spAutoFit/>
            </a:bodyPr>
            <a:lstStyle/>
            <a:p>
              <a:pPr algn="ctr" defTabSz="342900"/>
              <a:r>
                <a:rPr lang="en-US" sz="1050" dirty="0">
                  <a:solidFill>
                    <a:prstClr val="black"/>
                  </a:solidFill>
                </a:rPr>
                <a:t>Group Cohesion</a:t>
              </a:r>
            </a:p>
          </p:txBody>
        </p:sp>
      </p:grpSp>
      <p:sp>
        <p:nvSpPr>
          <p:cNvPr id="46" name="Rounded Rectangle 45"/>
          <p:cNvSpPr/>
          <p:nvPr/>
        </p:nvSpPr>
        <p:spPr>
          <a:xfrm>
            <a:off x="3733800" y="138780"/>
            <a:ext cx="3900131" cy="4066673"/>
          </a:xfrm>
          <a:prstGeom prst="roundRect">
            <a:avLst>
              <a:gd name="adj" fmla="val 8044"/>
            </a:avLst>
          </a:prstGeom>
          <a:solidFill>
            <a:srgbClr val="17428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endParaRPr>
          </a:p>
        </p:txBody>
      </p:sp>
      <p:sp>
        <p:nvSpPr>
          <p:cNvPr id="47" name="TextBox 46"/>
          <p:cNvSpPr txBox="1"/>
          <p:nvPr/>
        </p:nvSpPr>
        <p:spPr>
          <a:xfrm>
            <a:off x="4006516" y="190840"/>
            <a:ext cx="2851484" cy="369332"/>
          </a:xfrm>
          <a:prstGeom prst="rect">
            <a:avLst/>
          </a:prstGeom>
          <a:noFill/>
        </p:spPr>
        <p:txBody>
          <a:bodyPr wrap="square" rtlCol="0">
            <a:spAutoFit/>
          </a:bodyPr>
          <a:lstStyle/>
          <a:p>
            <a:pPr defTabSz="342900"/>
            <a:r>
              <a:rPr lang="en-US" dirty="0">
                <a:solidFill>
                  <a:prstClr val="white"/>
                </a:solidFill>
              </a:rPr>
              <a:t>Integration</a:t>
            </a:r>
          </a:p>
        </p:txBody>
      </p:sp>
      <p:sp>
        <p:nvSpPr>
          <p:cNvPr id="49" name="TextBox 48"/>
          <p:cNvSpPr txBox="1"/>
          <p:nvPr/>
        </p:nvSpPr>
        <p:spPr>
          <a:xfrm>
            <a:off x="4158649" y="1123949"/>
            <a:ext cx="3346533" cy="1815882"/>
          </a:xfrm>
          <a:prstGeom prst="rect">
            <a:avLst/>
          </a:prstGeom>
          <a:noFill/>
        </p:spPr>
        <p:txBody>
          <a:bodyPr wrap="square" rtlCol="0">
            <a:spAutoFit/>
          </a:bodyPr>
          <a:lstStyle/>
          <a:p>
            <a:pPr marL="214313" indent="-158750" defTabSz="342900">
              <a:buFont typeface="Arial" panose="020B0604020202020204" pitchFamily="34" charset="0"/>
              <a:buChar char="•"/>
            </a:pPr>
            <a:r>
              <a:rPr lang="en-US" sz="1400" dirty="0">
                <a:solidFill>
                  <a:prstClr val="white"/>
                </a:solidFill>
              </a:rPr>
              <a:t>Participation </a:t>
            </a:r>
            <a:r>
              <a:rPr lang="en-US" sz="1400" dirty="0" smtClean="0">
                <a:solidFill>
                  <a:prstClr val="white"/>
                </a:solidFill>
              </a:rPr>
              <a:t>in:</a:t>
            </a:r>
            <a:endParaRPr lang="en-US" sz="1400" dirty="0">
              <a:solidFill>
                <a:prstClr val="white"/>
              </a:solidFill>
            </a:endParaRPr>
          </a:p>
          <a:p>
            <a:pPr marL="512763" lvl="2" indent="-166688" defTabSz="342900">
              <a:buFont typeface="Arial" panose="020B0604020202020204" pitchFamily="34" charset="0"/>
              <a:buChar char="•"/>
            </a:pPr>
            <a:r>
              <a:rPr lang="en-US" sz="1400" dirty="0">
                <a:solidFill>
                  <a:prstClr val="white"/>
                </a:solidFill>
              </a:rPr>
              <a:t>Joint Goal Setting</a:t>
            </a:r>
          </a:p>
          <a:p>
            <a:pPr marL="512763" lvl="2" indent="-166688" defTabSz="342900">
              <a:buFont typeface="Arial" panose="020B0604020202020204" pitchFamily="34" charset="0"/>
              <a:buChar char="•"/>
            </a:pPr>
            <a:r>
              <a:rPr lang="en-US" sz="1400" dirty="0">
                <a:solidFill>
                  <a:prstClr val="white"/>
                </a:solidFill>
              </a:rPr>
              <a:t>Cross Disciplinary design charrettes</a:t>
            </a:r>
          </a:p>
          <a:p>
            <a:pPr marL="512763" lvl="2" indent="-166688" defTabSz="342900">
              <a:buFont typeface="Arial" panose="020B0604020202020204" pitchFamily="34" charset="0"/>
              <a:buChar char="•"/>
            </a:pPr>
            <a:r>
              <a:rPr lang="en-US" sz="1400" dirty="0">
                <a:solidFill>
                  <a:prstClr val="white"/>
                </a:solidFill>
              </a:rPr>
              <a:t>BIM Execution Planning</a:t>
            </a:r>
          </a:p>
          <a:p>
            <a:pPr marL="214313" indent="-158750" defTabSz="342900">
              <a:buFont typeface="Arial" panose="020B0604020202020204" pitchFamily="34" charset="0"/>
              <a:buChar char="•"/>
            </a:pPr>
            <a:r>
              <a:rPr lang="en-US" sz="1400" dirty="0">
                <a:solidFill>
                  <a:prstClr val="white"/>
                </a:solidFill>
              </a:rPr>
              <a:t>Increased sharing of information and analysis through BIM</a:t>
            </a:r>
          </a:p>
          <a:p>
            <a:pPr marL="214313" indent="-158750" defTabSz="342900">
              <a:buFont typeface="Arial" panose="020B0604020202020204" pitchFamily="34" charset="0"/>
              <a:buChar char="•"/>
            </a:pPr>
            <a:r>
              <a:rPr lang="en-US" sz="1400" dirty="0">
                <a:solidFill>
                  <a:prstClr val="white"/>
                </a:solidFill>
              </a:rPr>
              <a:t>Increased team interaction through colocation</a:t>
            </a:r>
          </a:p>
        </p:txBody>
      </p:sp>
      <p:grpSp>
        <p:nvGrpSpPr>
          <p:cNvPr id="50" name="Group 49"/>
          <p:cNvGrpSpPr/>
          <p:nvPr/>
        </p:nvGrpSpPr>
        <p:grpSpPr>
          <a:xfrm>
            <a:off x="4158648" y="2976590"/>
            <a:ext cx="3220022" cy="1028700"/>
            <a:chOff x="3617495" y="4343400"/>
            <a:chExt cx="4293364" cy="1371600"/>
          </a:xfrm>
        </p:grpSpPr>
        <p:sp>
          <p:nvSpPr>
            <p:cNvPr id="54" name="Rounded Rectangle 53"/>
            <p:cNvSpPr/>
            <p:nvPr/>
          </p:nvSpPr>
          <p:spPr>
            <a:xfrm>
              <a:off x="3617495" y="4343400"/>
              <a:ext cx="4078705" cy="13716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 name="TextBox 54"/>
            <p:cNvSpPr txBox="1"/>
            <p:nvPr/>
          </p:nvSpPr>
          <p:spPr>
            <a:xfrm>
              <a:off x="3731891" y="4398771"/>
              <a:ext cx="4178968" cy="1272143"/>
            </a:xfrm>
            <a:prstGeom prst="rect">
              <a:avLst/>
            </a:prstGeom>
            <a:noFill/>
          </p:spPr>
          <p:txBody>
            <a:bodyPr wrap="square" rtlCol="0">
              <a:spAutoFit/>
            </a:bodyPr>
            <a:lstStyle/>
            <a:p>
              <a:pPr marL="0" lvl="1" defTabSz="342900"/>
              <a:r>
                <a:rPr lang="en-US" sz="1400" dirty="0">
                  <a:solidFill>
                    <a:prstClr val="black"/>
                  </a:solidFill>
                </a:rPr>
                <a:t>Higher levels of integration led to:</a:t>
              </a:r>
            </a:p>
            <a:p>
              <a:pPr marL="214313" indent="-214313" defTabSz="342900">
                <a:buFont typeface="Arial" panose="020B0604020202020204" pitchFamily="34" charset="0"/>
                <a:buChar char="•"/>
              </a:pPr>
              <a:r>
                <a:rPr lang="en-US" sz="1400" dirty="0">
                  <a:solidFill>
                    <a:prstClr val="black"/>
                  </a:solidFill>
                </a:rPr>
                <a:t>Reduced </a:t>
              </a:r>
              <a:r>
                <a:rPr lang="en-US" sz="1400" b="1" i="1" dirty="0">
                  <a:solidFill>
                    <a:prstClr val="black"/>
                  </a:solidFill>
                </a:rPr>
                <a:t>schedule growth</a:t>
              </a:r>
            </a:p>
            <a:p>
              <a:pPr marL="214313" indent="-214313" defTabSz="342900">
                <a:buFont typeface="Arial" panose="020B0604020202020204" pitchFamily="34" charset="0"/>
                <a:buChar char="•"/>
              </a:pPr>
              <a:r>
                <a:rPr lang="en-US" sz="1400" dirty="0">
                  <a:solidFill>
                    <a:prstClr val="black"/>
                  </a:solidFill>
                </a:rPr>
                <a:t>Enabled </a:t>
              </a:r>
              <a:r>
                <a:rPr lang="en-US" sz="1400" b="1" i="1" dirty="0">
                  <a:solidFill>
                    <a:prstClr val="black"/>
                  </a:solidFill>
                </a:rPr>
                <a:t>more intense schedules</a:t>
              </a:r>
            </a:p>
            <a:p>
              <a:pPr marL="214313" indent="-214313" defTabSz="342900">
                <a:buFont typeface="Arial" panose="020B0604020202020204" pitchFamily="34" charset="0"/>
                <a:buChar char="•"/>
              </a:pPr>
              <a:r>
                <a:rPr lang="en-US" sz="1400" dirty="0">
                  <a:solidFill>
                    <a:prstClr val="black"/>
                  </a:solidFill>
                </a:rPr>
                <a:t>Led to </a:t>
              </a:r>
              <a:r>
                <a:rPr lang="en-US" sz="1400" b="1" i="1" dirty="0">
                  <a:solidFill>
                    <a:prstClr val="black"/>
                  </a:solidFill>
                </a:rPr>
                <a:t>more cohesive teams</a:t>
              </a:r>
            </a:p>
          </p:txBody>
        </p:sp>
      </p:grpSp>
      <p:sp>
        <p:nvSpPr>
          <p:cNvPr id="63" name="TextBox 62"/>
          <p:cNvSpPr txBox="1"/>
          <p:nvPr/>
        </p:nvSpPr>
        <p:spPr>
          <a:xfrm>
            <a:off x="4103771" y="477618"/>
            <a:ext cx="3274899" cy="646331"/>
          </a:xfrm>
          <a:prstGeom prst="rect">
            <a:avLst/>
          </a:prstGeom>
          <a:noFill/>
        </p:spPr>
        <p:txBody>
          <a:bodyPr wrap="square" rtlCol="0">
            <a:spAutoFit/>
          </a:bodyPr>
          <a:lstStyle/>
          <a:p>
            <a:pPr defTabSz="342900"/>
            <a:r>
              <a:rPr lang="en-US" sz="1200" i="1" dirty="0">
                <a:solidFill>
                  <a:srgbClr val="FFC000"/>
                </a:solidFill>
                <a:latin typeface="Myriad Pro" pitchFamily="34" charset="0"/>
              </a:rPr>
              <a:t>Degree to which team members from separate organizations and disciplines are engaged in collaborative activities</a:t>
            </a:r>
          </a:p>
        </p:txBody>
      </p:sp>
    </p:spTree>
    <p:extLst>
      <p:ext uri="{BB962C8B-B14F-4D97-AF65-F5344CB8AC3E}">
        <p14:creationId xmlns:p14="http://schemas.microsoft.com/office/powerpoint/2010/main" val="318418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
                                            <p:txEl>
                                              <p:pRg st="0" end="0"/>
                                            </p:txEl>
                                          </p:spTgt>
                                        </p:tgtEl>
                                        <p:attrNameLst>
                                          <p:attrName>style.visibility</p:attrName>
                                        </p:attrNameLst>
                                      </p:cBhvr>
                                      <p:to>
                                        <p:strVal val="visible"/>
                                      </p:to>
                                    </p:set>
                                    <p:animEffect transition="in" filter="fade">
                                      <p:cBhvr>
                                        <p:cTn id="20" dur="500"/>
                                        <p:tgtEl>
                                          <p:spTgt spid="49">
                                            <p:txEl>
                                              <p:pRg st="0" end="0"/>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49">
                                            <p:txEl>
                                              <p:pRg st="1" end="1"/>
                                            </p:txEl>
                                          </p:spTgt>
                                        </p:tgtEl>
                                        <p:attrNameLst>
                                          <p:attrName>style.visibility</p:attrName>
                                        </p:attrNameLst>
                                      </p:cBhvr>
                                      <p:to>
                                        <p:strVal val="visible"/>
                                      </p:to>
                                    </p:set>
                                    <p:animEffect transition="in" filter="fade">
                                      <p:cBhvr>
                                        <p:cTn id="23" dur="500"/>
                                        <p:tgtEl>
                                          <p:spTgt spid="49">
                                            <p:txEl>
                                              <p:pRg st="1" end="1"/>
                                            </p:txEl>
                                          </p:spTgt>
                                        </p:tgtEl>
                                      </p:cBhvr>
                                    </p:animEffect>
                                  </p:childTnLst>
                                </p:cTn>
                              </p:par>
                              <p:par>
                                <p:cTn id="24" presetID="10" presetClass="entr" presetSubtype="0" fill="hold" nodeType="withEffect">
                                  <p:stCondLst>
                                    <p:cond delay="1000"/>
                                  </p:stCondLst>
                                  <p:childTnLst>
                                    <p:set>
                                      <p:cBhvr>
                                        <p:cTn id="25" dur="1" fill="hold">
                                          <p:stCondLst>
                                            <p:cond delay="0"/>
                                          </p:stCondLst>
                                        </p:cTn>
                                        <p:tgtEl>
                                          <p:spTgt spid="49">
                                            <p:txEl>
                                              <p:pRg st="2" end="2"/>
                                            </p:txEl>
                                          </p:spTgt>
                                        </p:tgtEl>
                                        <p:attrNameLst>
                                          <p:attrName>style.visibility</p:attrName>
                                        </p:attrNameLst>
                                      </p:cBhvr>
                                      <p:to>
                                        <p:strVal val="visible"/>
                                      </p:to>
                                    </p:set>
                                    <p:animEffect transition="in" filter="fade">
                                      <p:cBhvr>
                                        <p:cTn id="26" dur="500"/>
                                        <p:tgtEl>
                                          <p:spTgt spid="49">
                                            <p:txEl>
                                              <p:pRg st="2" end="2"/>
                                            </p:txEl>
                                          </p:spTgt>
                                        </p:tgtEl>
                                      </p:cBhvr>
                                    </p:animEffect>
                                  </p:childTnLst>
                                </p:cTn>
                              </p:par>
                              <p:par>
                                <p:cTn id="27" presetID="10" presetClass="entr" presetSubtype="0" fill="hold" nodeType="withEffect">
                                  <p:stCondLst>
                                    <p:cond delay="1500"/>
                                  </p:stCondLst>
                                  <p:childTnLst>
                                    <p:set>
                                      <p:cBhvr>
                                        <p:cTn id="28" dur="1" fill="hold">
                                          <p:stCondLst>
                                            <p:cond delay="0"/>
                                          </p:stCondLst>
                                        </p:cTn>
                                        <p:tgtEl>
                                          <p:spTgt spid="49">
                                            <p:txEl>
                                              <p:pRg st="3" end="3"/>
                                            </p:txEl>
                                          </p:spTgt>
                                        </p:tgtEl>
                                        <p:attrNameLst>
                                          <p:attrName>style.visibility</p:attrName>
                                        </p:attrNameLst>
                                      </p:cBhvr>
                                      <p:to>
                                        <p:strVal val="visible"/>
                                      </p:to>
                                    </p:set>
                                    <p:animEffect transition="in" filter="fade">
                                      <p:cBhvr>
                                        <p:cTn id="29" dur="500"/>
                                        <p:tgtEl>
                                          <p:spTgt spid="49">
                                            <p:txEl>
                                              <p:pRg st="3" end="3"/>
                                            </p:txEl>
                                          </p:spTgt>
                                        </p:tgtEl>
                                      </p:cBhvr>
                                    </p:animEffect>
                                  </p:childTnLst>
                                </p:cTn>
                              </p:par>
                            </p:childTnLst>
                          </p:cTn>
                        </p:par>
                        <p:par>
                          <p:cTn id="30" fill="hold">
                            <p:stCondLst>
                              <p:cond delay="2000"/>
                            </p:stCondLst>
                            <p:childTnLst>
                              <p:par>
                                <p:cTn id="31" presetID="10" presetClass="entr" presetSubtype="0" fill="hold" nodeType="afterEffect">
                                  <p:stCondLst>
                                    <p:cond delay="500"/>
                                  </p:stCondLst>
                                  <p:childTnLst>
                                    <p:set>
                                      <p:cBhvr>
                                        <p:cTn id="32" dur="1" fill="hold">
                                          <p:stCondLst>
                                            <p:cond delay="0"/>
                                          </p:stCondLst>
                                        </p:cTn>
                                        <p:tgtEl>
                                          <p:spTgt spid="49">
                                            <p:txEl>
                                              <p:pRg st="4" end="4"/>
                                            </p:txEl>
                                          </p:spTgt>
                                        </p:tgtEl>
                                        <p:attrNameLst>
                                          <p:attrName>style.visibility</p:attrName>
                                        </p:attrNameLst>
                                      </p:cBhvr>
                                      <p:to>
                                        <p:strVal val="visible"/>
                                      </p:to>
                                    </p:set>
                                    <p:animEffect transition="in" filter="fade">
                                      <p:cBhvr>
                                        <p:cTn id="33" dur="500"/>
                                        <p:tgtEl>
                                          <p:spTgt spid="49">
                                            <p:txEl>
                                              <p:pRg st="4" end="4"/>
                                            </p:txEl>
                                          </p:spTgt>
                                        </p:tgtEl>
                                      </p:cBhvr>
                                    </p:animEffect>
                                  </p:childTnLst>
                                </p:cTn>
                              </p:par>
                            </p:childTnLst>
                          </p:cTn>
                        </p:par>
                        <p:par>
                          <p:cTn id="34" fill="hold">
                            <p:stCondLst>
                              <p:cond delay="3000"/>
                            </p:stCondLst>
                            <p:childTnLst>
                              <p:par>
                                <p:cTn id="35" presetID="10" presetClass="entr" presetSubtype="0" fill="hold" nodeType="afterEffect">
                                  <p:stCondLst>
                                    <p:cond delay="500"/>
                                  </p:stCondLst>
                                  <p:childTnLst>
                                    <p:set>
                                      <p:cBhvr>
                                        <p:cTn id="36" dur="1" fill="hold">
                                          <p:stCondLst>
                                            <p:cond delay="0"/>
                                          </p:stCondLst>
                                        </p:cTn>
                                        <p:tgtEl>
                                          <p:spTgt spid="49">
                                            <p:txEl>
                                              <p:pRg st="5" end="5"/>
                                            </p:txEl>
                                          </p:spTgt>
                                        </p:tgtEl>
                                        <p:attrNameLst>
                                          <p:attrName>style.visibility</p:attrName>
                                        </p:attrNameLst>
                                      </p:cBhvr>
                                      <p:to>
                                        <p:strVal val="visible"/>
                                      </p:to>
                                    </p:set>
                                    <p:animEffect transition="in" filter="fade">
                                      <p:cBhvr>
                                        <p:cTn id="37" dur="500"/>
                                        <p:tgtEl>
                                          <p:spTgt spid="4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485900" y="104083"/>
            <a:ext cx="1485900" cy="1324667"/>
            <a:chOff x="4002505" y="2283124"/>
            <a:chExt cx="1981200" cy="2362489"/>
          </a:xfrm>
        </p:grpSpPr>
        <p:grpSp>
          <p:nvGrpSpPr>
            <p:cNvPr id="37" name="Group 36"/>
            <p:cNvGrpSpPr/>
            <p:nvPr/>
          </p:nvGrpSpPr>
          <p:grpSpPr>
            <a:xfrm>
              <a:off x="4002505" y="2283124"/>
              <a:ext cx="1981200" cy="2362489"/>
              <a:chOff x="4002505" y="2283124"/>
              <a:chExt cx="1981200" cy="2362489"/>
            </a:xfrm>
          </p:grpSpPr>
          <p:sp>
            <p:nvSpPr>
              <p:cNvPr id="46" name="Rounded Rectangle 45"/>
              <p:cNvSpPr/>
              <p:nvPr/>
            </p:nvSpPr>
            <p:spPr>
              <a:xfrm>
                <a:off x="4002505" y="2283124"/>
                <a:ext cx="1981200" cy="2362489"/>
              </a:xfrm>
              <a:prstGeom prst="roundRect">
                <a:avLst/>
              </a:prstGeom>
              <a:solidFill>
                <a:srgbClr val="00428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47" name="TextBox 46"/>
              <p:cNvSpPr txBox="1"/>
              <p:nvPr/>
            </p:nvSpPr>
            <p:spPr>
              <a:xfrm>
                <a:off x="4154906" y="2360758"/>
                <a:ext cx="1724527" cy="576351"/>
              </a:xfrm>
              <a:prstGeom prst="rect">
                <a:avLst/>
              </a:prstGeom>
              <a:noFill/>
            </p:spPr>
            <p:txBody>
              <a:bodyPr wrap="square" rtlCol="0">
                <a:spAutoFit/>
              </a:bodyPr>
              <a:lstStyle/>
              <a:p>
                <a:pPr algn="ctr" defTabSz="342900"/>
                <a:r>
                  <a:rPr lang="en-US" sz="1500" b="1" dirty="0">
                    <a:solidFill>
                      <a:prstClr val="white"/>
                    </a:solidFill>
                    <a:latin typeface="Calibri"/>
                  </a:rPr>
                  <a:t>Team</a:t>
                </a:r>
              </a:p>
            </p:txBody>
          </p:sp>
        </p:grpSp>
        <p:grpSp>
          <p:nvGrpSpPr>
            <p:cNvPr id="40" name="Group 39"/>
            <p:cNvGrpSpPr/>
            <p:nvPr/>
          </p:nvGrpSpPr>
          <p:grpSpPr>
            <a:xfrm>
              <a:off x="4267199" y="3027437"/>
              <a:ext cx="1451811" cy="492621"/>
              <a:chOff x="4267199" y="3027437"/>
              <a:chExt cx="1451811" cy="492621"/>
            </a:xfrm>
          </p:grpSpPr>
          <p:sp>
            <p:nvSpPr>
              <p:cNvPr id="44" name="Rounded Rectangle 43"/>
              <p:cNvSpPr/>
              <p:nvPr/>
            </p:nvSpPr>
            <p:spPr>
              <a:xfrm>
                <a:off x="4267199" y="3027437"/>
                <a:ext cx="1451811" cy="49262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45" name="TextBox 44"/>
              <p:cNvSpPr txBox="1"/>
              <p:nvPr/>
            </p:nvSpPr>
            <p:spPr>
              <a:xfrm>
                <a:off x="4267200" y="3066400"/>
                <a:ext cx="1451810" cy="452848"/>
              </a:xfrm>
              <a:prstGeom prst="rect">
                <a:avLst/>
              </a:prstGeom>
              <a:noFill/>
            </p:spPr>
            <p:txBody>
              <a:bodyPr wrap="square" rtlCol="0">
                <a:spAutoFit/>
              </a:bodyPr>
              <a:lstStyle/>
              <a:p>
                <a:pPr algn="ctr" defTabSz="342900"/>
                <a:r>
                  <a:rPr lang="en-US" sz="1050" dirty="0">
                    <a:solidFill>
                      <a:prstClr val="black"/>
                    </a:solidFill>
                    <a:latin typeface="Calibri"/>
                  </a:rPr>
                  <a:t>Integration</a:t>
                </a:r>
              </a:p>
            </p:txBody>
          </p:sp>
        </p:grpSp>
        <p:grpSp>
          <p:nvGrpSpPr>
            <p:cNvPr id="41" name="Group 40"/>
            <p:cNvGrpSpPr/>
            <p:nvPr/>
          </p:nvGrpSpPr>
          <p:grpSpPr>
            <a:xfrm>
              <a:off x="4267198" y="3730742"/>
              <a:ext cx="1453879" cy="508799"/>
              <a:chOff x="4267198" y="3730742"/>
              <a:chExt cx="1453879" cy="508799"/>
            </a:xfrm>
          </p:grpSpPr>
          <p:sp>
            <p:nvSpPr>
              <p:cNvPr id="42" name="Rounded Rectangle 41"/>
              <p:cNvSpPr/>
              <p:nvPr/>
            </p:nvSpPr>
            <p:spPr>
              <a:xfrm>
                <a:off x="4267198" y="3730742"/>
                <a:ext cx="1451811" cy="492621"/>
              </a:xfrm>
              <a:prstGeom prst="roundRect">
                <a:avLst/>
              </a:prstGeom>
              <a:solidFill>
                <a:srgbClr val="FFE79B"/>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43" name="TextBox 42"/>
              <p:cNvSpPr txBox="1"/>
              <p:nvPr/>
            </p:nvSpPr>
            <p:spPr>
              <a:xfrm>
                <a:off x="4269265" y="3786693"/>
                <a:ext cx="1451812" cy="452848"/>
              </a:xfrm>
              <a:prstGeom prst="rect">
                <a:avLst/>
              </a:prstGeom>
              <a:noFill/>
            </p:spPr>
            <p:txBody>
              <a:bodyPr wrap="square" rtlCol="0">
                <a:spAutoFit/>
              </a:bodyPr>
              <a:lstStyle/>
              <a:p>
                <a:pPr algn="ctr" defTabSz="342900"/>
                <a:r>
                  <a:rPr lang="en-US" sz="1050" dirty="0">
                    <a:solidFill>
                      <a:prstClr val="black"/>
                    </a:solidFill>
                    <a:latin typeface="Calibri"/>
                  </a:rPr>
                  <a:t>Group Cohesion</a:t>
                </a:r>
              </a:p>
            </p:txBody>
          </p:sp>
        </p:grpSp>
      </p:grpSp>
      <p:pic>
        <p:nvPicPr>
          <p:cNvPr id="48" name="Picture 47"/>
          <p:cNvPicPr>
            <a:picLocks noChangeAspect="1"/>
          </p:cNvPicPr>
          <p:nvPr/>
        </p:nvPicPr>
        <p:blipFill rotWithShape="1">
          <a:blip r:embed="rId2" cstate="email">
            <a:extLst>
              <a:ext uri="{28A0092B-C50C-407E-A947-70E740481C1C}">
                <a14:useLocalDpi xmlns:a14="http://schemas.microsoft.com/office/drawing/2010/main" val="0"/>
              </a:ext>
            </a:extLst>
          </a:blip>
          <a:srcRect l="9000" r="17499"/>
          <a:stretch/>
        </p:blipFill>
        <p:spPr>
          <a:xfrm>
            <a:off x="1368597" y="1523833"/>
            <a:ext cx="1871499" cy="1909693"/>
          </a:xfrm>
          <a:prstGeom prst="rect">
            <a:avLst/>
          </a:prstGeom>
          <a:effectLst>
            <a:outerShdw blurRad="50800" dist="38100" dir="8100000" algn="tr" rotWithShape="0">
              <a:prstClr val="black">
                <a:alpha val="40000"/>
              </a:prstClr>
            </a:outerShdw>
          </a:effectLst>
        </p:spPr>
      </p:pic>
      <p:pic>
        <p:nvPicPr>
          <p:cNvPr id="49" name="Picture 48"/>
          <p:cNvPicPr>
            <a:picLocks noChangeAspect="1"/>
          </p:cNvPicPr>
          <p:nvPr/>
        </p:nvPicPr>
        <p:blipFill rotWithShape="1">
          <a:blip r:embed="rId3" cstate="email">
            <a:extLst>
              <a:ext uri="{28A0092B-C50C-407E-A947-70E740481C1C}">
                <a14:useLocalDpi xmlns:a14="http://schemas.microsoft.com/office/drawing/2010/main" val="0"/>
              </a:ext>
            </a:extLst>
          </a:blip>
          <a:srcRect t="8855" b="9896"/>
          <a:stretch/>
        </p:blipFill>
        <p:spPr>
          <a:xfrm>
            <a:off x="1368597" y="3223996"/>
            <a:ext cx="1871499" cy="1013729"/>
          </a:xfrm>
          <a:prstGeom prst="rect">
            <a:avLst/>
          </a:prstGeom>
          <a:effectLst>
            <a:outerShdw blurRad="50800" dist="38100" dir="2700000" algn="tl" rotWithShape="0">
              <a:prstClr val="black">
                <a:alpha val="40000"/>
              </a:prstClr>
            </a:outerShdw>
          </a:effectLst>
        </p:spPr>
      </p:pic>
      <p:sp>
        <p:nvSpPr>
          <p:cNvPr id="50" name="Rounded Rectangle 49"/>
          <p:cNvSpPr/>
          <p:nvPr/>
        </p:nvSpPr>
        <p:spPr>
          <a:xfrm>
            <a:off x="3733800" y="138780"/>
            <a:ext cx="3900131" cy="4066673"/>
          </a:xfrm>
          <a:prstGeom prst="roundRect">
            <a:avLst>
              <a:gd name="adj" fmla="val 8044"/>
            </a:avLst>
          </a:prstGeom>
          <a:solidFill>
            <a:srgbClr val="17428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51" name="TextBox 50"/>
          <p:cNvSpPr txBox="1"/>
          <p:nvPr/>
        </p:nvSpPr>
        <p:spPr>
          <a:xfrm>
            <a:off x="4006516" y="190840"/>
            <a:ext cx="2851484" cy="369332"/>
          </a:xfrm>
          <a:prstGeom prst="rect">
            <a:avLst/>
          </a:prstGeom>
          <a:noFill/>
        </p:spPr>
        <p:txBody>
          <a:bodyPr wrap="square" rtlCol="0">
            <a:spAutoFit/>
          </a:bodyPr>
          <a:lstStyle/>
          <a:p>
            <a:pPr defTabSz="342900"/>
            <a:r>
              <a:rPr lang="en-US" dirty="0" smtClean="0">
                <a:solidFill>
                  <a:schemeClr val="bg1"/>
                </a:solidFill>
                <a:latin typeface="Calibri"/>
              </a:rPr>
              <a:t>Group Cohesion</a:t>
            </a:r>
            <a:endParaRPr lang="en-US" dirty="0">
              <a:solidFill>
                <a:schemeClr val="bg1"/>
              </a:solidFill>
              <a:latin typeface="Calibri"/>
            </a:endParaRPr>
          </a:p>
        </p:txBody>
      </p:sp>
      <p:sp>
        <p:nvSpPr>
          <p:cNvPr id="52" name="TextBox 51"/>
          <p:cNvSpPr txBox="1"/>
          <p:nvPr/>
        </p:nvSpPr>
        <p:spPr>
          <a:xfrm>
            <a:off x="4114799" y="493568"/>
            <a:ext cx="3266141" cy="646331"/>
          </a:xfrm>
          <a:prstGeom prst="rect">
            <a:avLst/>
          </a:prstGeom>
          <a:noFill/>
        </p:spPr>
        <p:txBody>
          <a:bodyPr wrap="square" rtlCol="0">
            <a:spAutoFit/>
          </a:bodyPr>
          <a:lstStyle/>
          <a:p>
            <a:pPr defTabSz="342900"/>
            <a:r>
              <a:rPr lang="en-US" sz="1200" i="1" dirty="0">
                <a:solidFill>
                  <a:srgbClr val="FFC000"/>
                </a:solidFill>
                <a:latin typeface="Myriad Pro" pitchFamily="34" charset="0"/>
              </a:rPr>
              <a:t>Degree to which team, as individuals,  have shared, task commitment, group pride, and interpersonal alignment</a:t>
            </a:r>
          </a:p>
        </p:txBody>
      </p:sp>
      <p:sp>
        <p:nvSpPr>
          <p:cNvPr id="53" name="TextBox 52"/>
          <p:cNvSpPr txBox="1"/>
          <p:nvPr/>
        </p:nvSpPr>
        <p:spPr>
          <a:xfrm>
            <a:off x="4189065" y="1183329"/>
            <a:ext cx="3297085" cy="1169551"/>
          </a:xfrm>
          <a:prstGeom prst="rect">
            <a:avLst/>
          </a:prstGeom>
          <a:noFill/>
        </p:spPr>
        <p:txBody>
          <a:bodyPr wrap="square" rtlCol="0">
            <a:spAutoFit/>
          </a:bodyPr>
          <a:lstStyle/>
          <a:p>
            <a:pPr marL="214313" indent="-158750" defTabSz="342900">
              <a:buFont typeface="Arial" panose="020B0604020202020204" pitchFamily="34" charset="0"/>
              <a:buChar char="•"/>
            </a:pPr>
            <a:r>
              <a:rPr lang="en-US" sz="1400" dirty="0">
                <a:solidFill>
                  <a:prstClr val="white"/>
                </a:solidFill>
                <a:latin typeface="Calibri"/>
              </a:rPr>
              <a:t>Commitment to shared </a:t>
            </a:r>
            <a:r>
              <a:rPr lang="en-US" sz="1400" dirty="0" smtClean="0">
                <a:solidFill>
                  <a:prstClr val="white"/>
                </a:solidFill>
                <a:latin typeface="Calibri"/>
              </a:rPr>
              <a:t>goals</a:t>
            </a:r>
            <a:endParaRPr lang="en-US" sz="1400" dirty="0">
              <a:solidFill>
                <a:prstClr val="white"/>
              </a:solidFill>
              <a:latin typeface="Calibri"/>
            </a:endParaRPr>
          </a:p>
          <a:p>
            <a:pPr marL="214313" indent="-158750" defTabSz="342900">
              <a:buFont typeface="Arial" panose="020B0604020202020204" pitchFamily="34" charset="0"/>
              <a:buChar char="•"/>
            </a:pPr>
            <a:r>
              <a:rPr lang="en-US" sz="1400" dirty="0">
                <a:solidFill>
                  <a:prstClr val="white"/>
                </a:solidFill>
                <a:latin typeface="Calibri"/>
              </a:rPr>
              <a:t>High levels of team </a:t>
            </a:r>
            <a:r>
              <a:rPr lang="en-US" sz="1400" dirty="0" smtClean="0">
                <a:solidFill>
                  <a:prstClr val="white"/>
                </a:solidFill>
                <a:latin typeface="Calibri"/>
              </a:rPr>
              <a:t>chemistry</a:t>
            </a:r>
            <a:endParaRPr lang="en-US" sz="1400" dirty="0">
              <a:solidFill>
                <a:prstClr val="white"/>
              </a:solidFill>
              <a:latin typeface="Calibri"/>
            </a:endParaRPr>
          </a:p>
          <a:p>
            <a:pPr marL="214313" indent="-158750" defTabSz="342900">
              <a:buFont typeface="Arial" panose="020B0604020202020204" pitchFamily="34" charset="0"/>
              <a:buChar char="•"/>
            </a:pPr>
            <a:r>
              <a:rPr lang="en-US" sz="1400" dirty="0">
                <a:solidFill>
                  <a:prstClr val="white"/>
                </a:solidFill>
                <a:latin typeface="Calibri"/>
              </a:rPr>
              <a:t>Communication is timely and effective</a:t>
            </a:r>
          </a:p>
          <a:p>
            <a:pPr marL="557213" lvl="1" indent="-214313" defTabSz="342900">
              <a:buFont typeface="Arial" panose="020B0604020202020204" pitchFamily="34" charset="0"/>
              <a:buChar char="•"/>
            </a:pPr>
            <a:endParaRPr lang="en-US" sz="1400" dirty="0">
              <a:solidFill>
                <a:prstClr val="white"/>
              </a:solidFill>
              <a:latin typeface="Calibri"/>
            </a:endParaRPr>
          </a:p>
          <a:p>
            <a:pPr marL="214313" indent="-214313" defTabSz="342900">
              <a:buFont typeface="Arial" panose="020B0604020202020204" pitchFamily="34" charset="0"/>
              <a:buChar char="•"/>
            </a:pPr>
            <a:endParaRPr lang="en-US" sz="1400" dirty="0">
              <a:solidFill>
                <a:prstClr val="white"/>
              </a:solidFill>
              <a:latin typeface="Calibri"/>
            </a:endParaRPr>
          </a:p>
        </p:txBody>
      </p:sp>
      <p:grpSp>
        <p:nvGrpSpPr>
          <p:cNvPr id="54" name="Group 53"/>
          <p:cNvGrpSpPr/>
          <p:nvPr/>
        </p:nvGrpSpPr>
        <p:grpSpPr>
          <a:xfrm>
            <a:off x="4189065" y="2932607"/>
            <a:ext cx="3191877" cy="1028700"/>
            <a:chOff x="3617495" y="4343400"/>
            <a:chExt cx="4255836" cy="1371600"/>
          </a:xfrm>
        </p:grpSpPr>
        <p:sp>
          <p:nvSpPr>
            <p:cNvPr id="55" name="Rounded Rectangle 54"/>
            <p:cNvSpPr/>
            <p:nvPr/>
          </p:nvSpPr>
          <p:spPr>
            <a:xfrm>
              <a:off x="3617495" y="4343400"/>
              <a:ext cx="4078705" cy="13716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6" name="TextBox 55"/>
            <p:cNvSpPr txBox="1"/>
            <p:nvPr/>
          </p:nvSpPr>
          <p:spPr>
            <a:xfrm>
              <a:off x="3694363" y="4343400"/>
              <a:ext cx="4178968" cy="1272142"/>
            </a:xfrm>
            <a:prstGeom prst="rect">
              <a:avLst/>
            </a:prstGeom>
            <a:noFill/>
          </p:spPr>
          <p:txBody>
            <a:bodyPr wrap="square" rtlCol="0">
              <a:spAutoFit/>
            </a:bodyPr>
            <a:lstStyle/>
            <a:p>
              <a:pPr marL="0" lvl="1" defTabSz="342900"/>
              <a:r>
                <a:rPr lang="en-US" sz="1400" dirty="0">
                  <a:solidFill>
                    <a:prstClr val="black"/>
                  </a:solidFill>
                  <a:latin typeface="Calibri"/>
                </a:rPr>
                <a:t>Higher group cohesiveness led to:</a:t>
              </a:r>
            </a:p>
            <a:p>
              <a:pPr marL="214313" indent="-214313" defTabSz="342900">
                <a:buFont typeface="Arial" panose="020B0604020202020204" pitchFamily="34" charset="0"/>
                <a:buChar char="•"/>
              </a:pPr>
              <a:r>
                <a:rPr lang="en-US" sz="1400" dirty="0">
                  <a:solidFill>
                    <a:prstClr val="black"/>
                  </a:solidFill>
                  <a:latin typeface="Calibri"/>
                </a:rPr>
                <a:t>Reduced </a:t>
              </a:r>
              <a:r>
                <a:rPr lang="en-US" sz="1400" b="1" i="1" dirty="0">
                  <a:solidFill>
                    <a:prstClr val="black"/>
                  </a:solidFill>
                  <a:latin typeface="Calibri"/>
                </a:rPr>
                <a:t>cost growth</a:t>
              </a:r>
            </a:p>
            <a:p>
              <a:pPr marL="214313" indent="-214313" defTabSz="342900">
                <a:buFont typeface="Arial" panose="020B0604020202020204" pitchFamily="34" charset="0"/>
                <a:buChar char="•"/>
              </a:pPr>
              <a:r>
                <a:rPr lang="en-US" sz="1400" dirty="0">
                  <a:solidFill>
                    <a:prstClr val="black"/>
                  </a:solidFill>
                  <a:latin typeface="Calibri"/>
                </a:rPr>
                <a:t>Higher </a:t>
              </a:r>
              <a:r>
                <a:rPr lang="en-US" sz="1400" b="1" i="1" dirty="0">
                  <a:solidFill>
                    <a:prstClr val="black"/>
                  </a:solidFill>
                  <a:latin typeface="Calibri"/>
                </a:rPr>
                <a:t>system quality</a:t>
              </a:r>
            </a:p>
            <a:p>
              <a:pPr marL="214313" indent="-214313" defTabSz="342900">
                <a:buFont typeface="Arial" panose="020B0604020202020204" pitchFamily="34" charset="0"/>
                <a:buChar char="•"/>
              </a:pPr>
              <a:r>
                <a:rPr lang="en-US" sz="1400" dirty="0">
                  <a:solidFill>
                    <a:prstClr val="black"/>
                  </a:solidFill>
                  <a:latin typeface="Calibri"/>
                </a:rPr>
                <a:t>Improved </a:t>
              </a:r>
              <a:r>
                <a:rPr lang="en-US" sz="1400" b="1" i="1" dirty="0">
                  <a:solidFill>
                    <a:prstClr val="black"/>
                  </a:solidFill>
                  <a:latin typeface="Calibri"/>
                </a:rPr>
                <a:t>turnover experience</a:t>
              </a:r>
            </a:p>
          </p:txBody>
        </p:sp>
      </p:grpSp>
    </p:spTree>
    <p:extLst>
      <p:ext uri="{BB962C8B-B14F-4D97-AF65-F5344CB8AC3E}">
        <p14:creationId xmlns:p14="http://schemas.microsoft.com/office/powerpoint/2010/main" val="381817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
                                            <p:txEl>
                                              <p:pRg st="0" end="0"/>
                                            </p:txEl>
                                          </p:spTgt>
                                        </p:tgtEl>
                                        <p:attrNameLst>
                                          <p:attrName>style.visibility</p:attrName>
                                        </p:attrNameLst>
                                      </p:cBhvr>
                                      <p:to>
                                        <p:strVal val="visible"/>
                                      </p:to>
                                    </p:set>
                                    <p:animEffect transition="in" filter="fade">
                                      <p:cBhvr>
                                        <p:cTn id="20" dur="500"/>
                                        <p:tgtEl>
                                          <p:spTgt spid="53">
                                            <p:txEl>
                                              <p:pRg st="0" end="0"/>
                                            </p:txEl>
                                          </p:spTgt>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53">
                                            <p:txEl>
                                              <p:pRg st="1" end="1"/>
                                            </p:txEl>
                                          </p:spTgt>
                                        </p:tgtEl>
                                        <p:attrNameLst>
                                          <p:attrName>style.visibility</p:attrName>
                                        </p:attrNameLst>
                                      </p:cBhvr>
                                      <p:to>
                                        <p:strVal val="visible"/>
                                      </p:to>
                                    </p:set>
                                    <p:animEffect transition="in" filter="fade">
                                      <p:cBhvr>
                                        <p:cTn id="24" dur="500"/>
                                        <p:tgtEl>
                                          <p:spTgt spid="53">
                                            <p:txEl>
                                              <p:pRg st="1" end="1"/>
                                            </p:txEl>
                                          </p:spTgt>
                                        </p:tgtEl>
                                      </p:cBhvr>
                                    </p:animEffect>
                                  </p:childTnLst>
                                </p:cTn>
                              </p:par>
                            </p:childTnLst>
                          </p:cTn>
                        </p:par>
                        <p:par>
                          <p:cTn id="25" fill="hold">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53">
                                            <p:txEl>
                                              <p:pRg st="2" end="2"/>
                                            </p:txEl>
                                          </p:spTgt>
                                        </p:tgtEl>
                                        <p:attrNameLst>
                                          <p:attrName>style.visibility</p:attrName>
                                        </p:attrNameLst>
                                      </p:cBhvr>
                                      <p:to>
                                        <p:strVal val="visible"/>
                                      </p:to>
                                    </p:set>
                                    <p:animEffect transition="in" filter="fade">
                                      <p:cBhvr>
                                        <p:cTn id="28" dur="500"/>
                                        <p:tgtEl>
                                          <p:spTgt spid="5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374439" y="3060664"/>
            <a:ext cx="2599362"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Team Integration</a:t>
            </a:r>
            <a:endParaRPr lang="en-US" b="1" dirty="0">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33" t="1574" r="3170" b="6200"/>
          <a:stretch/>
        </p:blipFill>
        <p:spPr bwMode="auto">
          <a:xfrm>
            <a:off x="2831170" y="209550"/>
            <a:ext cx="3824654" cy="37521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bwMode="auto">
          <a:xfrm flipV="1">
            <a:off x="2771776" y="2698489"/>
            <a:ext cx="5090747" cy="1965080"/>
          </a:xfrm>
          <a:prstGeom prst="line">
            <a:avLst/>
          </a:prstGeom>
          <a:solidFill>
            <a:srgbClr val="1D529D"/>
          </a:solidFill>
          <a:ln w="9525" cap="flat" cmpd="sng" algn="ctr">
            <a:noFill/>
            <a:prstDash val="solid"/>
            <a:round/>
            <a:headEnd type="none" w="med" len="med"/>
            <a:tailEnd type="none" w="med" len="med"/>
          </a:ln>
          <a:effectLst/>
        </p:spPr>
      </p:cxnSp>
      <p:sp>
        <p:nvSpPr>
          <p:cNvPr id="19" name="TextBox 18"/>
          <p:cNvSpPr txBox="1"/>
          <p:nvPr/>
        </p:nvSpPr>
        <p:spPr>
          <a:xfrm>
            <a:off x="3374439" y="3917914"/>
            <a:ext cx="2599362"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Team Integration</a:t>
            </a:r>
          </a:p>
        </p:txBody>
      </p:sp>
      <p:sp>
        <p:nvSpPr>
          <p:cNvPr id="22" name="TextBox 21"/>
          <p:cNvSpPr txBox="1"/>
          <p:nvPr/>
        </p:nvSpPr>
        <p:spPr>
          <a:xfrm rot="16200000">
            <a:off x="1574246" y="1841283"/>
            <a:ext cx="225004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Group Cohesion</a:t>
            </a:r>
          </a:p>
        </p:txBody>
      </p:sp>
      <p:cxnSp>
        <p:nvCxnSpPr>
          <p:cNvPr id="23" name="Straight Connector 22"/>
          <p:cNvCxnSpPr/>
          <p:nvPr/>
        </p:nvCxnSpPr>
        <p:spPr>
          <a:xfrm>
            <a:off x="2935896" y="3869606"/>
            <a:ext cx="3657599"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30084" y="3887564"/>
            <a:ext cx="3657599"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935896" y="209550"/>
            <a:ext cx="3657599" cy="3654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5"/>
          <p:cNvSpPr/>
          <p:nvPr/>
        </p:nvSpPr>
        <p:spPr>
          <a:xfrm flipH="1">
            <a:off x="0" y="152946"/>
            <a:ext cx="1851336"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7" name="Parallelogram 26"/>
          <p:cNvSpPr/>
          <p:nvPr/>
        </p:nvSpPr>
        <p:spPr>
          <a:xfrm>
            <a:off x="1545895" y="152946"/>
            <a:ext cx="1182458"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8" name="TextBox 27"/>
          <p:cNvSpPr txBox="1"/>
          <p:nvPr/>
        </p:nvSpPr>
        <p:spPr>
          <a:xfrm>
            <a:off x="99862" y="133350"/>
            <a:ext cx="2746081" cy="438582"/>
          </a:xfrm>
          <a:prstGeom prst="rect">
            <a:avLst/>
          </a:prstGeom>
          <a:noFill/>
        </p:spPr>
        <p:txBody>
          <a:bodyPr wrap="square" rtlCol="0">
            <a:spAutoFit/>
          </a:bodyPr>
          <a:lstStyle/>
          <a:p>
            <a:r>
              <a:rPr lang="en-US" sz="2250" b="1" dirty="0">
                <a:solidFill>
                  <a:schemeClr val="bg1"/>
                </a:solidFill>
                <a:latin typeface="Arial" panose="020B0604020202020204" pitchFamily="34" charset="0"/>
                <a:cs typeface="Arial" panose="020B0604020202020204" pitchFamily="34" charset="0"/>
              </a:rPr>
              <a:t>Factor Value</a:t>
            </a:r>
          </a:p>
        </p:txBody>
      </p:sp>
    </p:spTree>
    <p:extLst>
      <p:ext uri="{BB962C8B-B14F-4D97-AF65-F5344CB8AC3E}">
        <p14:creationId xmlns:p14="http://schemas.microsoft.com/office/powerpoint/2010/main" val="292232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33" t="1574" r="3170" b="6200"/>
          <a:stretch/>
        </p:blipFill>
        <p:spPr bwMode="auto">
          <a:xfrm>
            <a:off x="2831170" y="209550"/>
            <a:ext cx="3824654" cy="37521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bwMode="auto">
          <a:xfrm flipV="1">
            <a:off x="3187258" y="1706440"/>
            <a:ext cx="5090747" cy="1965080"/>
          </a:xfrm>
          <a:prstGeom prst="line">
            <a:avLst/>
          </a:prstGeom>
          <a:solidFill>
            <a:srgbClr val="1D529D"/>
          </a:solidFill>
          <a:ln w="9525" cap="flat" cmpd="sng" algn="ctr">
            <a:noFill/>
            <a:prstDash val="solid"/>
            <a:round/>
            <a:headEnd type="none" w="med" len="med"/>
            <a:tailEnd type="none" w="med" len="med"/>
          </a:ln>
          <a:effectLst/>
        </p:spPr>
      </p:cxnSp>
      <p:sp>
        <p:nvSpPr>
          <p:cNvPr id="21" name="Rectangle 20"/>
          <p:cNvSpPr/>
          <p:nvPr/>
        </p:nvSpPr>
        <p:spPr>
          <a:xfrm>
            <a:off x="2930082" y="229330"/>
            <a:ext cx="1337310" cy="3634740"/>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4271788" y="229330"/>
            <a:ext cx="0" cy="3634740"/>
          </a:xfrm>
          <a:prstGeom prst="line">
            <a:avLst/>
          </a:prstGeom>
          <a:ln w="22225">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610590" y="663671"/>
            <a:ext cx="3962401" cy="591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FFC000"/>
              </a:solidFill>
            </a:endParaRPr>
          </a:p>
        </p:txBody>
      </p:sp>
      <p:sp>
        <p:nvSpPr>
          <p:cNvPr id="26" name="Rectangle 25"/>
          <p:cNvSpPr/>
          <p:nvPr/>
        </p:nvSpPr>
        <p:spPr>
          <a:xfrm>
            <a:off x="4630059" y="611694"/>
            <a:ext cx="1261241" cy="715581"/>
          </a:xfrm>
          <a:prstGeom prst="rect">
            <a:avLst/>
          </a:prstGeom>
        </p:spPr>
        <p:txBody>
          <a:bodyPr wrap="square">
            <a:spAutoFit/>
          </a:bodyPr>
          <a:lstStyle/>
          <a:p>
            <a:r>
              <a:rPr lang="en-US" sz="4050" b="1" dirty="0">
                <a:solidFill>
                  <a:prstClr val="white"/>
                </a:solidFill>
              </a:rPr>
              <a:t>70%</a:t>
            </a:r>
            <a:r>
              <a:rPr lang="en-US" sz="3300" b="1" dirty="0">
                <a:solidFill>
                  <a:prstClr val="white"/>
                </a:solidFill>
              </a:rPr>
              <a:t> </a:t>
            </a:r>
            <a:endParaRPr lang="en-US" sz="3000" dirty="0"/>
          </a:p>
        </p:txBody>
      </p:sp>
      <p:sp>
        <p:nvSpPr>
          <p:cNvPr id="27" name="Rectangle 26"/>
          <p:cNvSpPr/>
          <p:nvPr/>
        </p:nvSpPr>
        <p:spPr>
          <a:xfrm>
            <a:off x="5710823" y="712497"/>
            <a:ext cx="3190543" cy="523220"/>
          </a:xfrm>
          <a:prstGeom prst="rect">
            <a:avLst/>
          </a:prstGeom>
        </p:spPr>
        <p:txBody>
          <a:bodyPr wrap="square">
            <a:spAutoFit/>
          </a:bodyPr>
          <a:lstStyle/>
          <a:p>
            <a:pPr lvl="0"/>
            <a:r>
              <a:rPr lang="en-US" sz="1400" b="1" dirty="0">
                <a:solidFill>
                  <a:prstClr val="white"/>
                </a:solidFill>
              </a:rPr>
              <a:t>of projects delivered</a:t>
            </a:r>
            <a:r>
              <a:rPr lang="en-US" sz="1400" b="1" dirty="0">
                <a:solidFill>
                  <a:srgbClr val="FF0000"/>
                </a:solidFill>
              </a:rPr>
              <a:t> late </a:t>
            </a:r>
            <a:r>
              <a:rPr lang="en-US" sz="1400" b="1" dirty="0">
                <a:solidFill>
                  <a:prstClr val="white"/>
                </a:solidFill>
              </a:rPr>
              <a:t>had below average levels of </a:t>
            </a:r>
            <a:r>
              <a:rPr lang="en-US" sz="1400" b="1" i="1" dirty="0">
                <a:solidFill>
                  <a:srgbClr val="FFC000"/>
                </a:solidFill>
              </a:rPr>
              <a:t>Team Integration</a:t>
            </a:r>
          </a:p>
        </p:txBody>
      </p:sp>
      <p:sp>
        <p:nvSpPr>
          <p:cNvPr id="28" name="TextBox 27"/>
          <p:cNvSpPr txBox="1"/>
          <p:nvPr/>
        </p:nvSpPr>
        <p:spPr>
          <a:xfrm>
            <a:off x="3374439" y="3917914"/>
            <a:ext cx="2599362"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Team Integration</a:t>
            </a:r>
          </a:p>
        </p:txBody>
      </p:sp>
      <p:sp>
        <p:nvSpPr>
          <p:cNvPr id="29" name="TextBox 28"/>
          <p:cNvSpPr txBox="1"/>
          <p:nvPr/>
        </p:nvSpPr>
        <p:spPr>
          <a:xfrm rot="16200000">
            <a:off x="1574246" y="1841283"/>
            <a:ext cx="225004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Group Cohesion</a:t>
            </a:r>
          </a:p>
        </p:txBody>
      </p:sp>
      <p:sp>
        <p:nvSpPr>
          <p:cNvPr id="31" name="Rectangle 30"/>
          <p:cNvSpPr/>
          <p:nvPr/>
        </p:nvSpPr>
        <p:spPr>
          <a:xfrm flipH="1">
            <a:off x="0" y="152946"/>
            <a:ext cx="1851336"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32" name="Parallelogram 31"/>
          <p:cNvSpPr/>
          <p:nvPr/>
        </p:nvSpPr>
        <p:spPr>
          <a:xfrm>
            <a:off x="1545895" y="152946"/>
            <a:ext cx="1182458"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33" name="TextBox 32"/>
          <p:cNvSpPr txBox="1"/>
          <p:nvPr/>
        </p:nvSpPr>
        <p:spPr>
          <a:xfrm>
            <a:off x="99862" y="133350"/>
            <a:ext cx="2746081" cy="438582"/>
          </a:xfrm>
          <a:prstGeom prst="rect">
            <a:avLst/>
          </a:prstGeom>
          <a:noFill/>
        </p:spPr>
        <p:txBody>
          <a:bodyPr wrap="square" rtlCol="0">
            <a:spAutoFit/>
          </a:bodyPr>
          <a:lstStyle/>
          <a:p>
            <a:r>
              <a:rPr lang="en-US" sz="2250" b="1" dirty="0">
                <a:solidFill>
                  <a:schemeClr val="bg1"/>
                </a:solidFill>
                <a:latin typeface="Arial" panose="020B0604020202020204" pitchFamily="34" charset="0"/>
                <a:cs typeface="Arial" panose="020B0604020202020204" pitchFamily="34" charset="0"/>
              </a:rPr>
              <a:t>Factor Value</a:t>
            </a:r>
          </a:p>
        </p:txBody>
      </p:sp>
    </p:spTree>
    <p:extLst>
      <p:ext uri="{BB962C8B-B14F-4D97-AF65-F5344CB8AC3E}">
        <p14:creationId xmlns:p14="http://schemas.microsoft.com/office/powerpoint/2010/main" val="380800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7168" y="4057650"/>
            <a:ext cx="6853832"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fontScale="90000"/>
          </a:bodyPr>
          <a:lstStyle/>
          <a:p>
            <a:r>
              <a:rPr lang="en-US" dirty="0"/>
              <a:t>Collaboration</a:t>
            </a:r>
            <a:br>
              <a:rPr lang="en-US" dirty="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5586" y="514170"/>
            <a:ext cx="6875414" cy="3673928"/>
          </a:xfrm>
        </p:spPr>
      </p:pic>
      <p:sp>
        <p:nvSpPr>
          <p:cNvPr id="6" name="Rectangle 5"/>
          <p:cNvSpPr/>
          <p:nvPr/>
        </p:nvSpPr>
        <p:spPr>
          <a:xfrm>
            <a:off x="1143000" y="0"/>
            <a:ext cx="6858000" cy="764177"/>
          </a:xfrm>
          <a:prstGeom prst="rect">
            <a:avLst/>
          </a:prstGeom>
          <a:solidFill>
            <a:srgbClr val="21B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1221377" y="148830"/>
            <a:ext cx="6877595" cy="715581"/>
          </a:xfrm>
          <a:prstGeom prst="rect">
            <a:avLst/>
          </a:prstGeom>
          <a:noFill/>
        </p:spPr>
        <p:txBody>
          <a:bodyPr wrap="square" rtlCol="0">
            <a:spAutoFit/>
          </a:bodyPr>
          <a:lstStyle/>
          <a:p>
            <a:pPr algn="ctr"/>
            <a:r>
              <a:rPr lang="en-US" sz="4050" b="1" dirty="0">
                <a:solidFill>
                  <a:schemeClr val="bg1"/>
                </a:solidFill>
                <a:latin typeface="Californian FB" panose="0207040306080B030204" pitchFamily="18" charset="0"/>
              </a:rPr>
              <a:t>What is COLLABORATION?</a:t>
            </a:r>
          </a:p>
        </p:txBody>
      </p:sp>
      <p:sp>
        <p:nvSpPr>
          <p:cNvPr id="8" name="TextBox 7"/>
          <p:cNvSpPr txBox="1"/>
          <p:nvPr/>
        </p:nvSpPr>
        <p:spPr>
          <a:xfrm>
            <a:off x="1885950" y="4174004"/>
            <a:ext cx="5994735" cy="992579"/>
          </a:xfrm>
          <a:prstGeom prst="rect">
            <a:avLst/>
          </a:prstGeom>
          <a:noFill/>
        </p:spPr>
        <p:txBody>
          <a:bodyPr wrap="square" rtlCol="0">
            <a:spAutoFit/>
          </a:bodyPr>
          <a:lstStyle/>
          <a:p>
            <a:r>
              <a:rPr lang="en-US" b="1" dirty="0" err="1"/>
              <a:t>col·lab·o·rate</a:t>
            </a:r>
            <a:endParaRPr lang="en-US" b="1" dirty="0"/>
          </a:p>
          <a:p>
            <a:r>
              <a:rPr lang="en-US" sz="1350" dirty="0" err="1"/>
              <a:t>kəˈlabəˌrāt</a:t>
            </a:r>
            <a:r>
              <a:rPr lang="en-US" sz="1350" dirty="0"/>
              <a:t>/</a:t>
            </a:r>
          </a:p>
          <a:p>
            <a:r>
              <a:rPr lang="en-US" sz="1350" dirty="0"/>
              <a:t>verb: </a:t>
            </a:r>
            <a:r>
              <a:rPr lang="en-US" sz="1350" b="1" dirty="0"/>
              <a:t>collaborate</a:t>
            </a:r>
            <a:r>
              <a:rPr lang="en-US" sz="1350" dirty="0"/>
              <a:t>; </a:t>
            </a:r>
          </a:p>
          <a:p>
            <a:pPr marL="214313" indent="-214313">
              <a:buFont typeface="Arial" panose="020B0604020202020204" pitchFamily="34" charset="0"/>
              <a:buChar char="•"/>
            </a:pPr>
            <a:r>
              <a:rPr lang="en-US" sz="1350" dirty="0"/>
              <a:t>work jointly on an activity, especially to produce or create something.</a:t>
            </a:r>
          </a:p>
        </p:txBody>
      </p:sp>
    </p:spTree>
    <p:extLst>
      <p:ext uri="{BB962C8B-B14F-4D97-AF65-F5344CB8AC3E}">
        <p14:creationId xmlns:p14="http://schemas.microsoft.com/office/powerpoint/2010/main" val="38493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33" t="1574" r="3170" b="6200"/>
          <a:stretch/>
        </p:blipFill>
        <p:spPr bwMode="auto">
          <a:xfrm>
            <a:off x="2831170" y="209550"/>
            <a:ext cx="3824654" cy="37521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bwMode="auto">
          <a:xfrm flipV="1">
            <a:off x="3187258" y="1706440"/>
            <a:ext cx="5090747" cy="1965080"/>
          </a:xfrm>
          <a:prstGeom prst="line">
            <a:avLst/>
          </a:prstGeom>
          <a:solidFill>
            <a:srgbClr val="1D529D"/>
          </a:solidFill>
          <a:ln w="9525" cap="flat" cmpd="sng" algn="ctr">
            <a:noFill/>
            <a:prstDash val="solid"/>
            <a:round/>
            <a:headEnd type="none" w="med" len="med"/>
            <a:tailEnd type="none" w="med" len="med"/>
          </a:ln>
          <a:effectLst/>
        </p:spPr>
      </p:cxnSp>
      <p:sp>
        <p:nvSpPr>
          <p:cNvPr id="19" name="Rectangle 18"/>
          <p:cNvSpPr/>
          <p:nvPr/>
        </p:nvSpPr>
        <p:spPr>
          <a:xfrm flipV="1">
            <a:off x="2930082" y="268896"/>
            <a:ext cx="3657600" cy="2248632"/>
          </a:xfrm>
          <a:prstGeom prst="rect">
            <a:avLst/>
          </a:prstGeom>
          <a:solidFill>
            <a:schemeClr val="accent1">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3" name="Straight Connector 22"/>
          <p:cNvCxnSpPr/>
          <p:nvPr/>
        </p:nvCxnSpPr>
        <p:spPr>
          <a:xfrm>
            <a:off x="2923488" y="2517528"/>
            <a:ext cx="3664194" cy="0"/>
          </a:xfrm>
          <a:prstGeom prst="line">
            <a:avLst/>
          </a:prstGeom>
          <a:ln w="22225">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693141" y="3021613"/>
            <a:ext cx="4166668" cy="591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FFC000"/>
              </a:solidFill>
              <a:latin typeface="Arial" panose="020B0604020202020204" pitchFamily="34" charset="0"/>
              <a:cs typeface="Arial" panose="020B0604020202020204" pitchFamily="34" charset="0"/>
            </a:endParaRPr>
          </a:p>
        </p:txBody>
      </p:sp>
      <p:sp>
        <p:nvSpPr>
          <p:cNvPr id="27" name="Rectangle 26"/>
          <p:cNvSpPr/>
          <p:nvPr/>
        </p:nvSpPr>
        <p:spPr>
          <a:xfrm>
            <a:off x="4693141" y="2948855"/>
            <a:ext cx="1271068" cy="715581"/>
          </a:xfrm>
          <a:prstGeom prst="rect">
            <a:avLst/>
          </a:prstGeom>
        </p:spPr>
        <p:txBody>
          <a:bodyPr wrap="square">
            <a:spAutoFit/>
          </a:bodyPr>
          <a:lstStyle/>
          <a:p>
            <a:r>
              <a:rPr lang="en-US" sz="4050" b="1" dirty="0">
                <a:solidFill>
                  <a:prstClr val="white"/>
                </a:solidFill>
                <a:latin typeface="Arial" panose="020B0604020202020204" pitchFamily="34" charset="0"/>
                <a:cs typeface="Arial" panose="020B0604020202020204" pitchFamily="34" charset="0"/>
              </a:rPr>
              <a:t>60</a:t>
            </a:r>
            <a:r>
              <a:rPr lang="en-US" sz="3200" b="1" dirty="0">
                <a:solidFill>
                  <a:prstClr val="white"/>
                </a:solidFill>
                <a:latin typeface="Arial" panose="020B0604020202020204" pitchFamily="34" charset="0"/>
                <a:cs typeface="Arial" panose="020B0604020202020204" pitchFamily="34" charset="0"/>
              </a:rPr>
              <a:t>%</a:t>
            </a:r>
            <a:r>
              <a:rPr lang="en-US" sz="3300" b="1" dirty="0">
                <a:solidFill>
                  <a:prstClr val="white"/>
                </a:solidFill>
                <a:latin typeface="Arial" panose="020B0604020202020204" pitchFamily="34" charset="0"/>
                <a:cs typeface="Arial" panose="020B0604020202020204" pitchFamily="34" charset="0"/>
              </a:rPr>
              <a:t> </a:t>
            </a:r>
            <a:endParaRPr lang="en-US" sz="3000" dirty="0">
              <a:latin typeface="Arial" panose="020B0604020202020204" pitchFamily="34" charset="0"/>
              <a:cs typeface="Arial" panose="020B0604020202020204" pitchFamily="34" charset="0"/>
            </a:endParaRPr>
          </a:p>
        </p:txBody>
      </p:sp>
      <p:sp>
        <p:nvSpPr>
          <p:cNvPr id="28" name="Rectangle 27"/>
          <p:cNvSpPr/>
          <p:nvPr/>
        </p:nvSpPr>
        <p:spPr>
          <a:xfrm>
            <a:off x="5811755" y="3062896"/>
            <a:ext cx="3105067" cy="523220"/>
          </a:xfrm>
          <a:prstGeom prst="rect">
            <a:avLst/>
          </a:prstGeom>
        </p:spPr>
        <p:txBody>
          <a:bodyPr wrap="square">
            <a:spAutoFit/>
          </a:bodyPr>
          <a:lstStyle/>
          <a:p>
            <a:pPr lvl="0"/>
            <a:r>
              <a:rPr lang="en-US" sz="1400" b="1" dirty="0">
                <a:solidFill>
                  <a:prstClr val="white"/>
                </a:solidFill>
                <a:latin typeface="Arial" panose="020B0604020202020204" pitchFamily="34" charset="0"/>
                <a:cs typeface="Arial" panose="020B0604020202020204" pitchFamily="34" charset="0"/>
              </a:rPr>
              <a:t>of </a:t>
            </a:r>
            <a:r>
              <a:rPr lang="en-US" sz="1400" b="1" dirty="0">
                <a:solidFill>
                  <a:srgbClr val="92D050"/>
                </a:solidFill>
                <a:latin typeface="Arial" panose="020B0604020202020204" pitchFamily="34" charset="0"/>
                <a:cs typeface="Arial" panose="020B0604020202020204" pitchFamily="34" charset="0"/>
              </a:rPr>
              <a:t>on budget </a:t>
            </a:r>
            <a:r>
              <a:rPr lang="en-US" sz="1400" b="1" dirty="0">
                <a:solidFill>
                  <a:prstClr val="white"/>
                </a:solidFill>
                <a:latin typeface="Arial" panose="020B0604020202020204" pitchFamily="34" charset="0"/>
                <a:cs typeface="Arial" panose="020B0604020202020204" pitchFamily="34" charset="0"/>
              </a:rPr>
              <a:t>projects had above average levels of </a:t>
            </a:r>
            <a:r>
              <a:rPr lang="en-US" sz="1400" b="1" i="1" dirty="0">
                <a:solidFill>
                  <a:srgbClr val="FFC000"/>
                </a:solidFill>
                <a:latin typeface="Arial" panose="020B0604020202020204" pitchFamily="34" charset="0"/>
                <a:cs typeface="Arial" panose="020B0604020202020204" pitchFamily="34" charset="0"/>
              </a:rPr>
              <a:t>Group Cohesion</a:t>
            </a:r>
          </a:p>
        </p:txBody>
      </p:sp>
      <p:sp>
        <p:nvSpPr>
          <p:cNvPr id="29" name="TextBox 28"/>
          <p:cNvSpPr txBox="1"/>
          <p:nvPr/>
        </p:nvSpPr>
        <p:spPr>
          <a:xfrm>
            <a:off x="3374439" y="3917914"/>
            <a:ext cx="2599362"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Team Integration</a:t>
            </a:r>
          </a:p>
        </p:txBody>
      </p:sp>
      <p:sp>
        <p:nvSpPr>
          <p:cNvPr id="30" name="TextBox 29"/>
          <p:cNvSpPr txBox="1"/>
          <p:nvPr/>
        </p:nvSpPr>
        <p:spPr>
          <a:xfrm rot="16200000">
            <a:off x="1574246" y="1841283"/>
            <a:ext cx="225004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Group Cohesion</a:t>
            </a:r>
          </a:p>
        </p:txBody>
      </p:sp>
      <p:sp>
        <p:nvSpPr>
          <p:cNvPr id="31" name="Rectangle 30"/>
          <p:cNvSpPr/>
          <p:nvPr/>
        </p:nvSpPr>
        <p:spPr>
          <a:xfrm flipH="1">
            <a:off x="0" y="152946"/>
            <a:ext cx="1851336"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32" name="Parallelogram 31"/>
          <p:cNvSpPr/>
          <p:nvPr/>
        </p:nvSpPr>
        <p:spPr>
          <a:xfrm>
            <a:off x="1545895" y="152946"/>
            <a:ext cx="1182458"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33" name="TextBox 32"/>
          <p:cNvSpPr txBox="1"/>
          <p:nvPr/>
        </p:nvSpPr>
        <p:spPr>
          <a:xfrm>
            <a:off x="99862" y="133350"/>
            <a:ext cx="2746081" cy="438582"/>
          </a:xfrm>
          <a:prstGeom prst="rect">
            <a:avLst/>
          </a:prstGeom>
          <a:noFill/>
        </p:spPr>
        <p:txBody>
          <a:bodyPr wrap="square" rtlCol="0">
            <a:spAutoFit/>
          </a:bodyPr>
          <a:lstStyle/>
          <a:p>
            <a:r>
              <a:rPr lang="en-US" sz="2250" b="1" dirty="0">
                <a:solidFill>
                  <a:schemeClr val="bg1"/>
                </a:solidFill>
                <a:latin typeface="Arial" panose="020B0604020202020204" pitchFamily="34" charset="0"/>
                <a:cs typeface="Arial" panose="020B0604020202020204" pitchFamily="34" charset="0"/>
              </a:rPr>
              <a:t>Factor Value</a:t>
            </a:r>
          </a:p>
        </p:txBody>
      </p:sp>
    </p:spTree>
    <p:extLst>
      <p:ext uri="{BB962C8B-B14F-4D97-AF65-F5344CB8AC3E}">
        <p14:creationId xmlns:p14="http://schemas.microsoft.com/office/powerpoint/2010/main" val="292904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2" t="1752" r="2986" b="7116"/>
          <a:stretch/>
        </p:blipFill>
        <p:spPr bwMode="auto">
          <a:xfrm>
            <a:off x="2857546" y="217714"/>
            <a:ext cx="3804872" cy="3708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Oval 5"/>
          <p:cNvSpPr/>
          <p:nvPr/>
        </p:nvSpPr>
        <p:spPr bwMode="auto">
          <a:xfrm>
            <a:off x="2992928" y="1723314"/>
            <a:ext cx="1083476" cy="2202767"/>
          </a:xfrm>
          <a:custGeom>
            <a:avLst/>
            <a:gdLst>
              <a:gd name="connsiteX0" fmla="*/ 0 w 699247"/>
              <a:gd name="connsiteY0" fmla="*/ 645459 h 1290917"/>
              <a:gd name="connsiteX1" fmla="*/ 349624 w 699247"/>
              <a:gd name="connsiteY1" fmla="*/ 0 h 1290917"/>
              <a:gd name="connsiteX2" fmla="*/ 699248 w 699247"/>
              <a:gd name="connsiteY2" fmla="*/ 645459 h 1290917"/>
              <a:gd name="connsiteX3" fmla="*/ 349624 w 699247"/>
              <a:gd name="connsiteY3" fmla="*/ 1290918 h 1290917"/>
              <a:gd name="connsiteX4" fmla="*/ 0 w 699247"/>
              <a:gd name="connsiteY4" fmla="*/ 645459 h 1290917"/>
              <a:gd name="connsiteX0" fmla="*/ 9661 w 793780"/>
              <a:gd name="connsiteY0" fmla="*/ 1777573 h 2423032"/>
              <a:gd name="connsiteX1" fmla="*/ 707628 w 793780"/>
              <a:gd name="connsiteY1" fmla="*/ 0 h 2423032"/>
              <a:gd name="connsiteX2" fmla="*/ 708909 w 793780"/>
              <a:gd name="connsiteY2" fmla="*/ 1777573 h 2423032"/>
              <a:gd name="connsiteX3" fmla="*/ 359285 w 793780"/>
              <a:gd name="connsiteY3" fmla="*/ 2423032 h 2423032"/>
              <a:gd name="connsiteX4" fmla="*/ 9661 w 793780"/>
              <a:gd name="connsiteY4" fmla="*/ 1777573 h 2423032"/>
              <a:gd name="connsiteX0" fmla="*/ 8489 w 711818"/>
              <a:gd name="connsiteY0" fmla="*/ 935646 h 2471541"/>
              <a:gd name="connsiteX1" fmla="*/ 662913 w 711818"/>
              <a:gd name="connsiteY1" fmla="*/ 20222 h 2471541"/>
              <a:gd name="connsiteX2" fmla="*/ 664194 w 711818"/>
              <a:gd name="connsiteY2" fmla="*/ 1797795 h 2471541"/>
              <a:gd name="connsiteX3" fmla="*/ 314570 w 711818"/>
              <a:gd name="connsiteY3" fmla="*/ 2443254 h 2471541"/>
              <a:gd name="connsiteX4" fmla="*/ 8489 w 711818"/>
              <a:gd name="connsiteY4" fmla="*/ 935646 h 2471541"/>
              <a:gd name="connsiteX0" fmla="*/ 29555 w 732884"/>
              <a:gd name="connsiteY0" fmla="*/ 935326 h 2397329"/>
              <a:gd name="connsiteX1" fmla="*/ 683979 w 732884"/>
              <a:gd name="connsiteY1" fmla="*/ 19902 h 2397329"/>
              <a:gd name="connsiteX2" fmla="*/ 685260 w 732884"/>
              <a:gd name="connsiteY2" fmla="*/ 1797475 h 2397329"/>
              <a:gd name="connsiteX3" fmla="*/ 170173 w 732884"/>
              <a:gd name="connsiteY3" fmla="*/ 2364557 h 2397329"/>
              <a:gd name="connsiteX4" fmla="*/ 29555 w 732884"/>
              <a:gd name="connsiteY4" fmla="*/ 935326 h 2397329"/>
              <a:gd name="connsiteX0" fmla="*/ 38477 w 1025107"/>
              <a:gd name="connsiteY0" fmla="*/ 932689 h 2387148"/>
              <a:gd name="connsiteX1" fmla="*/ 692901 w 1025107"/>
              <a:gd name="connsiteY1" fmla="*/ 17265 h 2387148"/>
              <a:gd name="connsiteX2" fmla="*/ 1025107 w 1025107"/>
              <a:gd name="connsiteY2" fmla="*/ 1725170 h 2387148"/>
              <a:gd name="connsiteX3" fmla="*/ 179095 w 1025107"/>
              <a:gd name="connsiteY3" fmla="*/ 2361920 h 2387148"/>
              <a:gd name="connsiteX4" fmla="*/ 38477 w 1025107"/>
              <a:gd name="connsiteY4" fmla="*/ 932689 h 2387148"/>
              <a:gd name="connsiteX0" fmla="*/ 38477 w 1035186"/>
              <a:gd name="connsiteY0" fmla="*/ 932689 h 2387148"/>
              <a:gd name="connsiteX1" fmla="*/ 692901 w 1035186"/>
              <a:gd name="connsiteY1" fmla="*/ 17265 h 2387148"/>
              <a:gd name="connsiteX2" fmla="*/ 1025107 w 1035186"/>
              <a:gd name="connsiteY2" fmla="*/ 1725170 h 2387148"/>
              <a:gd name="connsiteX3" fmla="*/ 179095 w 1035186"/>
              <a:gd name="connsiteY3" fmla="*/ 2361920 h 2387148"/>
              <a:gd name="connsiteX4" fmla="*/ 38477 w 1035186"/>
              <a:gd name="connsiteY4" fmla="*/ 932689 h 2387148"/>
              <a:gd name="connsiteX0" fmla="*/ 37376 w 1000402"/>
              <a:gd name="connsiteY0" fmla="*/ 937034 h 2404734"/>
              <a:gd name="connsiteX1" fmla="*/ 691800 w 1000402"/>
              <a:gd name="connsiteY1" fmla="*/ 21610 h 2404734"/>
              <a:gd name="connsiteX2" fmla="*/ 989171 w 1000402"/>
              <a:gd name="connsiteY2" fmla="*/ 1842727 h 2404734"/>
              <a:gd name="connsiteX3" fmla="*/ 177994 w 1000402"/>
              <a:gd name="connsiteY3" fmla="*/ 2366265 h 2404734"/>
              <a:gd name="connsiteX4" fmla="*/ 37376 w 1000402"/>
              <a:gd name="connsiteY4" fmla="*/ 937034 h 2404734"/>
              <a:gd name="connsiteX0" fmla="*/ 38760 w 1043924"/>
              <a:gd name="connsiteY0" fmla="*/ 933012 h 2388321"/>
              <a:gd name="connsiteX1" fmla="*/ 693184 w 1043924"/>
              <a:gd name="connsiteY1" fmla="*/ 17588 h 2388321"/>
              <a:gd name="connsiteX2" fmla="*/ 1034098 w 1043924"/>
              <a:gd name="connsiteY2" fmla="*/ 1734202 h 2388321"/>
              <a:gd name="connsiteX3" fmla="*/ 179378 w 1043924"/>
              <a:gd name="connsiteY3" fmla="*/ 2362243 h 2388321"/>
              <a:gd name="connsiteX4" fmla="*/ 38760 w 1043924"/>
              <a:gd name="connsiteY4" fmla="*/ 933012 h 2388321"/>
              <a:gd name="connsiteX0" fmla="*/ 75614 w 1080778"/>
              <a:gd name="connsiteY0" fmla="*/ 933036 h 2394795"/>
              <a:gd name="connsiteX1" fmla="*/ 730038 w 1080778"/>
              <a:gd name="connsiteY1" fmla="*/ 17612 h 2394795"/>
              <a:gd name="connsiteX2" fmla="*/ 1070952 w 1080778"/>
              <a:gd name="connsiteY2" fmla="*/ 1734226 h 2394795"/>
              <a:gd name="connsiteX3" fmla="*/ 125229 w 1080778"/>
              <a:gd name="connsiteY3" fmla="*/ 2369044 h 2394795"/>
              <a:gd name="connsiteX4" fmla="*/ 75614 w 1080778"/>
              <a:gd name="connsiteY4" fmla="*/ 933036 h 2394795"/>
              <a:gd name="connsiteX0" fmla="*/ 81432 w 1182428"/>
              <a:gd name="connsiteY0" fmla="*/ 931546 h 2389598"/>
              <a:gd name="connsiteX1" fmla="*/ 735856 w 1182428"/>
              <a:gd name="connsiteY1" fmla="*/ 16122 h 2389598"/>
              <a:gd name="connsiteX2" fmla="*/ 1174773 w 1182428"/>
              <a:gd name="connsiteY2" fmla="*/ 1692070 h 2389598"/>
              <a:gd name="connsiteX3" fmla="*/ 131047 w 1182428"/>
              <a:gd name="connsiteY3" fmla="*/ 2367554 h 2389598"/>
              <a:gd name="connsiteX4" fmla="*/ 81432 w 1182428"/>
              <a:gd name="connsiteY4" fmla="*/ 931546 h 2389598"/>
              <a:gd name="connsiteX0" fmla="*/ 68229 w 1204343"/>
              <a:gd name="connsiteY0" fmla="*/ 925159 h 2390302"/>
              <a:gd name="connsiteX1" fmla="*/ 757654 w 1204343"/>
              <a:gd name="connsiteY1" fmla="*/ 16513 h 2390302"/>
              <a:gd name="connsiteX2" fmla="*/ 1196571 w 1204343"/>
              <a:gd name="connsiteY2" fmla="*/ 1692461 h 2390302"/>
              <a:gd name="connsiteX3" fmla="*/ 152845 w 1204343"/>
              <a:gd name="connsiteY3" fmla="*/ 2367945 h 2390302"/>
              <a:gd name="connsiteX4" fmla="*/ 68229 w 1204343"/>
              <a:gd name="connsiteY4" fmla="*/ 925159 h 2390302"/>
              <a:gd name="connsiteX0" fmla="*/ 59515 w 1223728"/>
              <a:gd name="connsiteY0" fmla="*/ 925159 h 2390302"/>
              <a:gd name="connsiteX1" fmla="*/ 776941 w 1223728"/>
              <a:gd name="connsiteY1" fmla="*/ 16513 h 2390302"/>
              <a:gd name="connsiteX2" fmla="*/ 1215858 w 1223728"/>
              <a:gd name="connsiteY2" fmla="*/ 1692461 h 2390302"/>
              <a:gd name="connsiteX3" fmla="*/ 172132 w 1223728"/>
              <a:gd name="connsiteY3" fmla="*/ 2367945 h 2390302"/>
              <a:gd name="connsiteX4" fmla="*/ 59515 w 1223728"/>
              <a:gd name="connsiteY4" fmla="*/ 925159 h 2390302"/>
              <a:gd name="connsiteX0" fmla="*/ 59515 w 1223728"/>
              <a:gd name="connsiteY0" fmla="*/ 927181 h 2397414"/>
              <a:gd name="connsiteX1" fmla="*/ 776941 w 1223728"/>
              <a:gd name="connsiteY1" fmla="*/ 18535 h 2397414"/>
              <a:gd name="connsiteX2" fmla="*/ 1215858 w 1223728"/>
              <a:gd name="connsiteY2" fmla="*/ 1748704 h 2397414"/>
              <a:gd name="connsiteX3" fmla="*/ 172132 w 1223728"/>
              <a:gd name="connsiteY3" fmla="*/ 2369967 h 2397414"/>
              <a:gd name="connsiteX4" fmla="*/ 59515 w 1223728"/>
              <a:gd name="connsiteY4" fmla="*/ 927181 h 2397414"/>
              <a:gd name="connsiteX0" fmla="*/ 59199 w 1216543"/>
              <a:gd name="connsiteY0" fmla="*/ 926414 h 2394630"/>
              <a:gd name="connsiteX1" fmla="*/ 776625 w 1216543"/>
              <a:gd name="connsiteY1" fmla="*/ 17768 h 2394630"/>
              <a:gd name="connsiteX2" fmla="*/ 1208543 w 1216543"/>
              <a:gd name="connsiteY2" fmla="*/ 1727605 h 2394630"/>
              <a:gd name="connsiteX3" fmla="*/ 171816 w 1216543"/>
              <a:gd name="connsiteY3" fmla="*/ 2369200 h 2394630"/>
              <a:gd name="connsiteX4" fmla="*/ 59199 w 1216543"/>
              <a:gd name="connsiteY4" fmla="*/ 926414 h 2394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543" h="2394630">
                <a:moveTo>
                  <a:pt x="59199" y="926414"/>
                </a:moveTo>
                <a:cubicBezTo>
                  <a:pt x="160000" y="534509"/>
                  <a:pt x="585068" y="-115764"/>
                  <a:pt x="776625" y="17768"/>
                </a:cubicBezTo>
                <a:cubicBezTo>
                  <a:pt x="968182" y="151300"/>
                  <a:pt x="1269503" y="1371128"/>
                  <a:pt x="1208543" y="1727605"/>
                </a:cubicBezTo>
                <a:cubicBezTo>
                  <a:pt x="1208543" y="2084082"/>
                  <a:pt x="363373" y="2502732"/>
                  <a:pt x="171816" y="2369200"/>
                </a:cubicBezTo>
                <a:cubicBezTo>
                  <a:pt x="-19741" y="2235668"/>
                  <a:pt x="-41602" y="1318319"/>
                  <a:pt x="59199" y="926414"/>
                </a:cubicBezTo>
                <a:close/>
              </a:path>
            </a:pathLst>
          </a:custGeom>
          <a:solidFill>
            <a:schemeClr val="accent5">
              <a:lumMod val="50000"/>
              <a:alpha val="15000"/>
            </a:scheme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dirty="0">
              <a:solidFill>
                <a:schemeClr val="tx1"/>
              </a:solidFill>
              <a:latin typeface="Arial" panose="020B0604020202020204" pitchFamily="34" charset="0"/>
              <a:cs typeface="Arial" panose="020B0604020202020204" pitchFamily="34" charset="0"/>
            </a:endParaRPr>
          </a:p>
        </p:txBody>
      </p:sp>
      <p:sp>
        <p:nvSpPr>
          <p:cNvPr id="14" name="TextBox 13"/>
          <p:cNvSpPr txBox="1"/>
          <p:nvPr/>
        </p:nvSpPr>
        <p:spPr>
          <a:xfrm>
            <a:off x="3135805" y="3477462"/>
            <a:ext cx="653717"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DBB</a:t>
            </a:r>
          </a:p>
        </p:txBody>
      </p:sp>
      <p:sp>
        <p:nvSpPr>
          <p:cNvPr id="19" name="TextBox 18"/>
          <p:cNvSpPr txBox="1"/>
          <p:nvPr/>
        </p:nvSpPr>
        <p:spPr>
          <a:xfrm>
            <a:off x="3374439" y="3919485"/>
            <a:ext cx="2599362"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Team Integration</a:t>
            </a:r>
          </a:p>
        </p:txBody>
      </p:sp>
      <p:sp>
        <p:nvSpPr>
          <p:cNvPr id="20" name="TextBox 19"/>
          <p:cNvSpPr txBox="1"/>
          <p:nvPr/>
        </p:nvSpPr>
        <p:spPr>
          <a:xfrm rot="16200000">
            <a:off x="1574246" y="1842854"/>
            <a:ext cx="225004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Group Cohesion</a:t>
            </a:r>
          </a:p>
        </p:txBody>
      </p:sp>
      <p:sp>
        <p:nvSpPr>
          <p:cNvPr id="22" name="Rectangle 21"/>
          <p:cNvSpPr/>
          <p:nvPr/>
        </p:nvSpPr>
        <p:spPr>
          <a:xfrm flipH="1">
            <a:off x="0" y="229146"/>
            <a:ext cx="1851336"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3" name="Parallelogram 22"/>
          <p:cNvSpPr/>
          <p:nvPr/>
        </p:nvSpPr>
        <p:spPr>
          <a:xfrm>
            <a:off x="1545895" y="229146"/>
            <a:ext cx="1182458"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4" name="TextBox 23"/>
          <p:cNvSpPr txBox="1"/>
          <p:nvPr/>
        </p:nvSpPr>
        <p:spPr>
          <a:xfrm>
            <a:off x="99862" y="209550"/>
            <a:ext cx="2746081" cy="438582"/>
          </a:xfrm>
          <a:prstGeom prst="rect">
            <a:avLst/>
          </a:prstGeom>
          <a:noFill/>
        </p:spPr>
        <p:txBody>
          <a:bodyPr wrap="square" rtlCol="0">
            <a:spAutoFit/>
          </a:bodyPr>
          <a:lstStyle/>
          <a:p>
            <a:r>
              <a:rPr lang="en-US" sz="2250" b="1" dirty="0">
                <a:solidFill>
                  <a:schemeClr val="bg1"/>
                </a:solidFill>
                <a:latin typeface="Arial" panose="020B0604020202020204" pitchFamily="34" charset="0"/>
                <a:cs typeface="Arial" panose="020B0604020202020204" pitchFamily="34" charset="0"/>
              </a:rPr>
              <a:t>Delivery Method</a:t>
            </a:r>
          </a:p>
        </p:txBody>
      </p:sp>
    </p:spTree>
    <p:extLst>
      <p:ext uri="{BB962C8B-B14F-4D97-AF65-F5344CB8AC3E}">
        <p14:creationId xmlns:p14="http://schemas.microsoft.com/office/powerpoint/2010/main" val="165408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05" t="1266" r="3597" b="6527"/>
          <a:stretch/>
        </p:blipFill>
        <p:spPr bwMode="auto">
          <a:xfrm>
            <a:off x="2890519" y="201386"/>
            <a:ext cx="3745523" cy="37521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Oval 6"/>
          <p:cNvSpPr/>
          <p:nvPr/>
        </p:nvSpPr>
        <p:spPr bwMode="auto">
          <a:xfrm rot="20114707">
            <a:off x="3173604" y="882801"/>
            <a:ext cx="2451357" cy="2511373"/>
          </a:xfrm>
          <a:custGeom>
            <a:avLst/>
            <a:gdLst>
              <a:gd name="connsiteX0" fmla="*/ 0 w 1368898"/>
              <a:gd name="connsiteY0" fmla="*/ 946258 h 1892515"/>
              <a:gd name="connsiteX1" fmla="*/ 684449 w 1368898"/>
              <a:gd name="connsiteY1" fmla="*/ 0 h 1892515"/>
              <a:gd name="connsiteX2" fmla="*/ 1368898 w 1368898"/>
              <a:gd name="connsiteY2" fmla="*/ 946258 h 1892515"/>
              <a:gd name="connsiteX3" fmla="*/ 684449 w 1368898"/>
              <a:gd name="connsiteY3" fmla="*/ 1892516 h 1892515"/>
              <a:gd name="connsiteX4" fmla="*/ 0 w 1368898"/>
              <a:gd name="connsiteY4" fmla="*/ 946258 h 1892515"/>
              <a:gd name="connsiteX0" fmla="*/ 0 w 937676"/>
              <a:gd name="connsiteY0" fmla="*/ 905442 h 1892683"/>
              <a:gd name="connsiteX1" fmla="*/ 253227 w 937676"/>
              <a:gd name="connsiteY1" fmla="*/ 88 h 1892683"/>
              <a:gd name="connsiteX2" fmla="*/ 937676 w 937676"/>
              <a:gd name="connsiteY2" fmla="*/ 946346 h 1892683"/>
              <a:gd name="connsiteX3" fmla="*/ 253227 w 937676"/>
              <a:gd name="connsiteY3" fmla="*/ 1892604 h 1892683"/>
              <a:gd name="connsiteX4" fmla="*/ 0 w 937676"/>
              <a:gd name="connsiteY4" fmla="*/ 905442 h 1892683"/>
              <a:gd name="connsiteX0" fmla="*/ 76213 w 1683077"/>
              <a:gd name="connsiteY0" fmla="*/ 1863209 h 2850450"/>
              <a:gd name="connsiteX1" fmla="*/ 1662956 w 1683077"/>
              <a:gd name="connsiteY1" fmla="*/ 24 h 2850450"/>
              <a:gd name="connsiteX2" fmla="*/ 1013889 w 1683077"/>
              <a:gd name="connsiteY2" fmla="*/ 1904113 h 2850450"/>
              <a:gd name="connsiteX3" fmla="*/ 329440 w 1683077"/>
              <a:gd name="connsiteY3" fmla="*/ 2850371 h 2850450"/>
              <a:gd name="connsiteX4" fmla="*/ 76213 w 1683077"/>
              <a:gd name="connsiteY4" fmla="*/ 1863209 h 2850450"/>
              <a:gd name="connsiteX0" fmla="*/ 90587 w 1598173"/>
              <a:gd name="connsiteY0" fmla="*/ 1208921 h 2877812"/>
              <a:gd name="connsiteX1" fmla="*/ 1581464 w 1598173"/>
              <a:gd name="connsiteY1" fmla="*/ 11176 h 2877812"/>
              <a:gd name="connsiteX2" fmla="*/ 932397 w 1598173"/>
              <a:gd name="connsiteY2" fmla="*/ 1915265 h 2877812"/>
              <a:gd name="connsiteX3" fmla="*/ 247948 w 1598173"/>
              <a:gd name="connsiteY3" fmla="*/ 2861523 h 2877812"/>
              <a:gd name="connsiteX4" fmla="*/ 90587 w 1598173"/>
              <a:gd name="connsiteY4" fmla="*/ 1208921 h 2877812"/>
              <a:gd name="connsiteX0" fmla="*/ 107321 w 1667491"/>
              <a:gd name="connsiteY0" fmla="*/ 1223494 h 2950431"/>
              <a:gd name="connsiteX1" fmla="*/ 1598198 w 1667491"/>
              <a:gd name="connsiteY1" fmla="*/ 25749 h 2950431"/>
              <a:gd name="connsiteX2" fmla="*/ 1438304 w 1667491"/>
              <a:gd name="connsiteY2" fmla="*/ 2366378 h 2950431"/>
              <a:gd name="connsiteX3" fmla="*/ 264682 w 1667491"/>
              <a:gd name="connsiteY3" fmla="*/ 2876096 h 2950431"/>
              <a:gd name="connsiteX4" fmla="*/ 107321 w 1667491"/>
              <a:gd name="connsiteY4" fmla="*/ 1223494 h 2950431"/>
              <a:gd name="connsiteX0" fmla="*/ 107321 w 2107990"/>
              <a:gd name="connsiteY0" fmla="*/ 1197748 h 2897564"/>
              <a:gd name="connsiteX1" fmla="*/ 1598198 w 2107990"/>
              <a:gd name="connsiteY1" fmla="*/ 3 h 2897564"/>
              <a:gd name="connsiteX2" fmla="*/ 2105632 w 2107990"/>
              <a:gd name="connsiteY2" fmla="*/ 1206877 h 2897564"/>
              <a:gd name="connsiteX3" fmla="*/ 1438304 w 2107990"/>
              <a:gd name="connsiteY3" fmla="*/ 2340632 h 2897564"/>
              <a:gd name="connsiteX4" fmla="*/ 264682 w 2107990"/>
              <a:gd name="connsiteY4" fmla="*/ 2850350 h 2897564"/>
              <a:gd name="connsiteX5" fmla="*/ 107321 w 2107990"/>
              <a:gd name="connsiteY5" fmla="*/ 1197748 h 2897564"/>
              <a:gd name="connsiteX0" fmla="*/ 112943 w 2113612"/>
              <a:gd name="connsiteY0" fmla="*/ 1197748 h 2968015"/>
              <a:gd name="connsiteX1" fmla="*/ 1603820 w 2113612"/>
              <a:gd name="connsiteY1" fmla="*/ 3 h 2968015"/>
              <a:gd name="connsiteX2" fmla="*/ 2111254 w 2113612"/>
              <a:gd name="connsiteY2" fmla="*/ 1206877 h 2968015"/>
              <a:gd name="connsiteX3" fmla="*/ 1586363 w 2113612"/>
              <a:gd name="connsiteY3" fmla="*/ 2655647 h 2968015"/>
              <a:gd name="connsiteX4" fmla="*/ 270304 w 2113612"/>
              <a:gd name="connsiteY4" fmla="*/ 2850350 h 2968015"/>
              <a:gd name="connsiteX5" fmla="*/ 112943 w 2113612"/>
              <a:gd name="connsiteY5" fmla="*/ 1197748 h 2968015"/>
              <a:gd name="connsiteX0" fmla="*/ 107045 w 2107714"/>
              <a:gd name="connsiteY0" fmla="*/ 1197748 h 2921311"/>
              <a:gd name="connsiteX1" fmla="*/ 1597922 w 2107714"/>
              <a:gd name="connsiteY1" fmla="*/ 3 h 2921311"/>
              <a:gd name="connsiteX2" fmla="*/ 2105356 w 2107714"/>
              <a:gd name="connsiteY2" fmla="*/ 1206877 h 2921311"/>
              <a:gd name="connsiteX3" fmla="*/ 1430778 w 2107714"/>
              <a:gd name="connsiteY3" fmla="*/ 2481137 h 2921311"/>
              <a:gd name="connsiteX4" fmla="*/ 264406 w 2107714"/>
              <a:gd name="connsiteY4" fmla="*/ 2850350 h 2921311"/>
              <a:gd name="connsiteX5" fmla="*/ 107045 w 2107714"/>
              <a:gd name="connsiteY5" fmla="*/ 1197748 h 2921311"/>
              <a:gd name="connsiteX0" fmla="*/ 71843 w 2072512"/>
              <a:gd name="connsiteY0" fmla="*/ 1197748 h 2670230"/>
              <a:gd name="connsiteX1" fmla="*/ 1562720 w 2072512"/>
              <a:gd name="connsiteY1" fmla="*/ 3 h 2670230"/>
              <a:gd name="connsiteX2" fmla="*/ 2070154 w 2072512"/>
              <a:gd name="connsiteY2" fmla="*/ 1206877 h 2670230"/>
              <a:gd name="connsiteX3" fmla="*/ 1395576 w 2072512"/>
              <a:gd name="connsiteY3" fmla="*/ 2481137 h 2670230"/>
              <a:gd name="connsiteX4" fmla="*/ 354375 w 2072512"/>
              <a:gd name="connsiteY4" fmla="*/ 2495706 h 2670230"/>
              <a:gd name="connsiteX5" fmla="*/ 71843 w 2072512"/>
              <a:gd name="connsiteY5" fmla="*/ 1197748 h 2670230"/>
              <a:gd name="connsiteX0" fmla="*/ 71843 w 2279442"/>
              <a:gd name="connsiteY0" fmla="*/ 1198891 h 2671373"/>
              <a:gd name="connsiteX1" fmla="*/ 1562720 w 2279442"/>
              <a:gd name="connsiteY1" fmla="*/ 1146 h 2671373"/>
              <a:gd name="connsiteX2" fmla="*/ 2278099 w 2279442"/>
              <a:gd name="connsiteY2" fmla="*/ 1006622 h 2671373"/>
              <a:gd name="connsiteX3" fmla="*/ 1395576 w 2279442"/>
              <a:gd name="connsiteY3" fmla="*/ 2482280 h 2671373"/>
              <a:gd name="connsiteX4" fmla="*/ 354375 w 2279442"/>
              <a:gd name="connsiteY4" fmla="*/ 2496849 h 2671373"/>
              <a:gd name="connsiteX5" fmla="*/ 71843 w 2279442"/>
              <a:gd name="connsiteY5" fmla="*/ 1198891 h 2671373"/>
              <a:gd name="connsiteX0" fmla="*/ 71843 w 2900979"/>
              <a:gd name="connsiteY0" fmla="*/ 1197754 h 2670236"/>
              <a:gd name="connsiteX1" fmla="*/ 1562720 w 2900979"/>
              <a:gd name="connsiteY1" fmla="*/ 9 h 2670236"/>
              <a:gd name="connsiteX2" fmla="*/ 2900396 w 2900979"/>
              <a:gd name="connsiteY2" fmla="*/ 1215714 h 2670236"/>
              <a:gd name="connsiteX3" fmla="*/ 1395576 w 2900979"/>
              <a:gd name="connsiteY3" fmla="*/ 2481143 h 2670236"/>
              <a:gd name="connsiteX4" fmla="*/ 354375 w 2900979"/>
              <a:gd name="connsiteY4" fmla="*/ 2495712 h 2670236"/>
              <a:gd name="connsiteX5" fmla="*/ 71843 w 2900979"/>
              <a:gd name="connsiteY5" fmla="*/ 1197754 h 2670236"/>
              <a:gd name="connsiteX0" fmla="*/ 80474 w 2909610"/>
              <a:gd name="connsiteY0" fmla="*/ 1197754 h 2848320"/>
              <a:gd name="connsiteX1" fmla="*/ 1571351 w 2909610"/>
              <a:gd name="connsiteY1" fmla="*/ 9 h 2848320"/>
              <a:gd name="connsiteX2" fmla="*/ 2909027 w 2909610"/>
              <a:gd name="connsiteY2" fmla="*/ 1215714 h 2848320"/>
              <a:gd name="connsiteX3" fmla="*/ 1739432 w 2909610"/>
              <a:gd name="connsiteY3" fmla="*/ 2731616 h 2848320"/>
              <a:gd name="connsiteX4" fmla="*/ 363006 w 2909610"/>
              <a:gd name="connsiteY4" fmla="*/ 2495712 h 2848320"/>
              <a:gd name="connsiteX5" fmla="*/ 80474 w 2909610"/>
              <a:gd name="connsiteY5" fmla="*/ 1197754 h 2848320"/>
              <a:gd name="connsiteX0" fmla="*/ 93607 w 2922743"/>
              <a:gd name="connsiteY0" fmla="*/ 1197754 h 2898375"/>
              <a:gd name="connsiteX1" fmla="*/ 1584484 w 2922743"/>
              <a:gd name="connsiteY1" fmla="*/ 9 h 2898375"/>
              <a:gd name="connsiteX2" fmla="*/ 2922160 w 2922743"/>
              <a:gd name="connsiteY2" fmla="*/ 1215714 h 2898375"/>
              <a:gd name="connsiteX3" fmla="*/ 2175309 w 2922743"/>
              <a:gd name="connsiteY3" fmla="*/ 2792290 h 2898375"/>
              <a:gd name="connsiteX4" fmla="*/ 376139 w 2922743"/>
              <a:gd name="connsiteY4" fmla="*/ 2495712 h 2898375"/>
              <a:gd name="connsiteX5" fmla="*/ 93607 w 2922743"/>
              <a:gd name="connsiteY5" fmla="*/ 1197754 h 2898375"/>
              <a:gd name="connsiteX0" fmla="*/ 83035 w 2912171"/>
              <a:gd name="connsiteY0" fmla="*/ 1197754 h 2947165"/>
              <a:gd name="connsiteX1" fmla="*/ 1573912 w 2912171"/>
              <a:gd name="connsiteY1" fmla="*/ 9 h 2947165"/>
              <a:gd name="connsiteX2" fmla="*/ 2911588 w 2912171"/>
              <a:gd name="connsiteY2" fmla="*/ 1215714 h 2947165"/>
              <a:gd name="connsiteX3" fmla="*/ 1831446 w 2912171"/>
              <a:gd name="connsiteY3" fmla="*/ 2849583 h 2947165"/>
              <a:gd name="connsiteX4" fmla="*/ 365567 w 2912171"/>
              <a:gd name="connsiteY4" fmla="*/ 2495712 h 2947165"/>
              <a:gd name="connsiteX5" fmla="*/ 83035 w 2912171"/>
              <a:gd name="connsiteY5" fmla="*/ 1197754 h 2947165"/>
              <a:gd name="connsiteX0" fmla="*/ 83035 w 2926293"/>
              <a:gd name="connsiteY0" fmla="*/ 1197754 h 2854422"/>
              <a:gd name="connsiteX1" fmla="*/ 1573912 w 2926293"/>
              <a:gd name="connsiteY1" fmla="*/ 9 h 2854422"/>
              <a:gd name="connsiteX2" fmla="*/ 2911588 w 2926293"/>
              <a:gd name="connsiteY2" fmla="*/ 1215714 h 2854422"/>
              <a:gd name="connsiteX3" fmla="*/ 2260560 w 2926293"/>
              <a:gd name="connsiteY3" fmla="*/ 2315627 h 2854422"/>
              <a:gd name="connsiteX4" fmla="*/ 1831446 w 2926293"/>
              <a:gd name="connsiteY4" fmla="*/ 2849583 h 2854422"/>
              <a:gd name="connsiteX5" fmla="*/ 365567 w 2926293"/>
              <a:gd name="connsiteY5" fmla="*/ 2495712 h 2854422"/>
              <a:gd name="connsiteX6" fmla="*/ 83035 w 2926293"/>
              <a:gd name="connsiteY6" fmla="*/ 1197754 h 2854422"/>
              <a:gd name="connsiteX0" fmla="*/ 83035 w 2934196"/>
              <a:gd name="connsiteY0" fmla="*/ 1197754 h 2854422"/>
              <a:gd name="connsiteX1" fmla="*/ 1573912 w 2934196"/>
              <a:gd name="connsiteY1" fmla="*/ 9 h 2854422"/>
              <a:gd name="connsiteX2" fmla="*/ 2911588 w 2934196"/>
              <a:gd name="connsiteY2" fmla="*/ 1215714 h 2854422"/>
              <a:gd name="connsiteX3" fmla="*/ 2497809 w 2934196"/>
              <a:gd name="connsiteY3" fmla="*/ 2425025 h 2854422"/>
              <a:gd name="connsiteX4" fmla="*/ 1831446 w 2934196"/>
              <a:gd name="connsiteY4" fmla="*/ 2849583 h 2854422"/>
              <a:gd name="connsiteX5" fmla="*/ 365567 w 2934196"/>
              <a:gd name="connsiteY5" fmla="*/ 2495712 h 2854422"/>
              <a:gd name="connsiteX6" fmla="*/ 83035 w 2934196"/>
              <a:gd name="connsiteY6" fmla="*/ 1197754 h 2854422"/>
              <a:gd name="connsiteX0" fmla="*/ 83035 w 3030106"/>
              <a:gd name="connsiteY0" fmla="*/ 1197821 h 2854489"/>
              <a:gd name="connsiteX1" fmla="*/ 1573912 w 3030106"/>
              <a:gd name="connsiteY1" fmla="*/ 76 h 2854489"/>
              <a:gd name="connsiteX2" fmla="*/ 3011082 w 3030106"/>
              <a:gd name="connsiteY2" fmla="*/ 1251976 h 2854489"/>
              <a:gd name="connsiteX3" fmla="*/ 2497809 w 3030106"/>
              <a:gd name="connsiteY3" fmla="*/ 2425092 h 2854489"/>
              <a:gd name="connsiteX4" fmla="*/ 1831446 w 3030106"/>
              <a:gd name="connsiteY4" fmla="*/ 2849650 h 2854489"/>
              <a:gd name="connsiteX5" fmla="*/ 365567 w 3030106"/>
              <a:gd name="connsiteY5" fmla="*/ 2495779 h 2854489"/>
              <a:gd name="connsiteX6" fmla="*/ 83035 w 3030106"/>
              <a:gd name="connsiteY6" fmla="*/ 1197821 h 2854489"/>
              <a:gd name="connsiteX0" fmla="*/ 83035 w 3043638"/>
              <a:gd name="connsiteY0" fmla="*/ 1197821 h 2854489"/>
              <a:gd name="connsiteX1" fmla="*/ 1573912 w 3043638"/>
              <a:gd name="connsiteY1" fmla="*/ 76 h 2854489"/>
              <a:gd name="connsiteX2" fmla="*/ 3011082 w 3043638"/>
              <a:gd name="connsiteY2" fmla="*/ 1251976 h 2854489"/>
              <a:gd name="connsiteX3" fmla="*/ 2518080 w 3043638"/>
              <a:gd name="connsiteY3" fmla="*/ 2444121 h 2854489"/>
              <a:gd name="connsiteX4" fmla="*/ 1831446 w 3043638"/>
              <a:gd name="connsiteY4" fmla="*/ 2849650 h 2854489"/>
              <a:gd name="connsiteX5" fmla="*/ 365567 w 3043638"/>
              <a:gd name="connsiteY5" fmla="*/ 2495779 h 2854489"/>
              <a:gd name="connsiteX6" fmla="*/ 83035 w 3043638"/>
              <a:gd name="connsiteY6" fmla="*/ 1197821 h 2854489"/>
              <a:gd name="connsiteX0" fmla="*/ 96753 w 3047872"/>
              <a:gd name="connsiteY0" fmla="*/ 1353240 h 3009908"/>
              <a:gd name="connsiteX1" fmla="*/ 1775485 w 3047872"/>
              <a:gd name="connsiteY1" fmla="*/ 65 h 3009908"/>
              <a:gd name="connsiteX2" fmla="*/ 3024800 w 3047872"/>
              <a:gd name="connsiteY2" fmla="*/ 1407395 h 3009908"/>
              <a:gd name="connsiteX3" fmla="*/ 2531798 w 3047872"/>
              <a:gd name="connsiteY3" fmla="*/ 2599540 h 3009908"/>
              <a:gd name="connsiteX4" fmla="*/ 1845164 w 3047872"/>
              <a:gd name="connsiteY4" fmla="*/ 3005069 h 3009908"/>
              <a:gd name="connsiteX5" fmla="*/ 379285 w 3047872"/>
              <a:gd name="connsiteY5" fmla="*/ 2651198 h 3009908"/>
              <a:gd name="connsiteX6" fmla="*/ 96753 w 3047872"/>
              <a:gd name="connsiteY6" fmla="*/ 1353240 h 3009908"/>
              <a:gd name="connsiteX0" fmla="*/ 104188 w 3015429"/>
              <a:gd name="connsiteY0" fmla="*/ 1246336 h 3011093"/>
              <a:gd name="connsiteX1" fmla="*/ 1743042 w 3015429"/>
              <a:gd name="connsiteY1" fmla="*/ 639 h 3011093"/>
              <a:gd name="connsiteX2" fmla="*/ 2992357 w 3015429"/>
              <a:gd name="connsiteY2" fmla="*/ 1407969 h 3011093"/>
              <a:gd name="connsiteX3" fmla="*/ 2499355 w 3015429"/>
              <a:gd name="connsiteY3" fmla="*/ 2600114 h 3011093"/>
              <a:gd name="connsiteX4" fmla="*/ 1812721 w 3015429"/>
              <a:gd name="connsiteY4" fmla="*/ 3005643 h 3011093"/>
              <a:gd name="connsiteX5" fmla="*/ 346842 w 3015429"/>
              <a:gd name="connsiteY5" fmla="*/ 2651772 h 3011093"/>
              <a:gd name="connsiteX6" fmla="*/ 104188 w 3015429"/>
              <a:gd name="connsiteY6" fmla="*/ 1246336 h 3011093"/>
              <a:gd name="connsiteX0" fmla="*/ 101448 w 3013279"/>
              <a:gd name="connsiteY0" fmla="*/ 1246336 h 3002232"/>
              <a:gd name="connsiteX1" fmla="*/ 1740302 w 3013279"/>
              <a:gd name="connsiteY1" fmla="*/ 639 h 3002232"/>
              <a:gd name="connsiteX2" fmla="*/ 2989617 w 3013279"/>
              <a:gd name="connsiteY2" fmla="*/ 1407969 h 3002232"/>
              <a:gd name="connsiteX3" fmla="*/ 2496615 w 3013279"/>
              <a:gd name="connsiteY3" fmla="*/ 2600114 h 3002232"/>
              <a:gd name="connsiteX4" fmla="*/ 1727077 w 3013279"/>
              <a:gd name="connsiteY4" fmla="*/ 2996462 h 3002232"/>
              <a:gd name="connsiteX5" fmla="*/ 344102 w 3013279"/>
              <a:gd name="connsiteY5" fmla="*/ 2651772 h 3002232"/>
              <a:gd name="connsiteX6" fmla="*/ 101448 w 3013279"/>
              <a:gd name="connsiteY6" fmla="*/ 1246336 h 3002232"/>
              <a:gd name="connsiteX0" fmla="*/ 101448 w 3095125"/>
              <a:gd name="connsiteY0" fmla="*/ 1245967 h 3001863"/>
              <a:gd name="connsiteX1" fmla="*/ 1740302 w 3095125"/>
              <a:gd name="connsiteY1" fmla="*/ 270 h 3001863"/>
              <a:gd name="connsiteX2" fmla="*/ 3074340 w 3095125"/>
              <a:gd name="connsiteY2" fmla="*/ 1349846 h 3001863"/>
              <a:gd name="connsiteX3" fmla="*/ 2496615 w 3095125"/>
              <a:gd name="connsiteY3" fmla="*/ 2599745 h 3001863"/>
              <a:gd name="connsiteX4" fmla="*/ 1727077 w 3095125"/>
              <a:gd name="connsiteY4" fmla="*/ 2996093 h 3001863"/>
              <a:gd name="connsiteX5" fmla="*/ 344102 w 3095125"/>
              <a:gd name="connsiteY5" fmla="*/ 2651403 h 3001863"/>
              <a:gd name="connsiteX6" fmla="*/ 101448 w 3095125"/>
              <a:gd name="connsiteY6" fmla="*/ 1245967 h 3001863"/>
              <a:gd name="connsiteX0" fmla="*/ 111034 w 3099175"/>
              <a:gd name="connsiteY0" fmla="*/ 1611932 h 3367828"/>
              <a:gd name="connsiteX1" fmla="*/ 1879944 w 3099175"/>
              <a:gd name="connsiteY1" fmla="*/ 197 h 3367828"/>
              <a:gd name="connsiteX2" fmla="*/ 3083926 w 3099175"/>
              <a:gd name="connsiteY2" fmla="*/ 1715811 h 3367828"/>
              <a:gd name="connsiteX3" fmla="*/ 2506201 w 3099175"/>
              <a:gd name="connsiteY3" fmla="*/ 2965710 h 3367828"/>
              <a:gd name="connsiteX4" fmla="*/ 1736663 w 3099175"/>
              <a:gd name="connsiteY4" fmla="*/ 3362058 h 3367828"/>
              <a:gd name="connsiteX5" fmla="*/ 353688 w 3099175"/>
              <a:gd name="connsiteY5" fmla="*/ 3017368 h 3367828"/>
              <a:gd name="connsiteX6" fmla="*/ 111034 w 3099175"/>
              <a:gd name="connsiteY6" fmla="*/ 1611932 h 3367828"/>
              <a:gd name="connsiteX0" fmla="*/ 111034 w 3268476"/>
              <a:gd name="connsiteY0" fmla="*/ 1611765 h 3367661"/>
              <a:gd name="connsiteX1" fmla="*/ 1879944 w 3268476"/>
              <a:gd name="connsiteY1" fmla="*/ 30 h 3367661"/>
              <a:gd name="connsiteX2" fmla="*/ 3256432 w 3268476"/>
              <a:gd name="connsiteY2" fmla="*/ 1572501 h 3367661"/>
              <a:gd name="connsiteX3" fmla="*/ 2506201 w 3268476"/>
              <a:gd name="connsiteY3" fmla="*/ 2965543 h 3367661"/>
              <a:gd name="connsiteX4" fmla="*/ 1736663 w 3268476"/>
              <a:gd name="connsiteY4" fmla="*/ 3361891 h 3367661"/>
              <a:gd name="connsiteX5" fmla="*/ 353688 w 3268476"/>
              <a:gd name="connsiteY5" fmla="*/ 3017201 h 3367661"/>
              <a:gd name="connsiteX6" fmla="*/ 111034 w 3268476"/>
              <a:gd name="connsiteY6" fmla="*/ 1611765 h 336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8476" h="3367661">
                <a:moveTo>
                  <a:pt x="111034" y="1611765"/>
                </a:moveTo>
                <a:cubicBezTo>
                  <a:pt x="365410" y="1108903"/>
                  <a:pt x="1355711" y="6574"/>
                  <a:pt x="1879944" y="30"/>
                </a:cubicBezTo>
                <a:cubicBezTo>
                  <a:pt x="2404177" y="-6514"/>
                  <a:pt x="3152056" y="1078249"/>
                  <a:pt x="3256432" y="1572501"/>
                </a:cubicBezTo>
                <a:cubicBezTo>
                  <a:pt x="3360808" y="2066753"/>
                  <a:pt x="2759496" y="2667311"/>
                  <a:pt x="2506201" y="2965543"/>
                </a:cubicBezTo>
                <a:cubicBezTo>
                  <a:pt x="2252906" y="3263775"/>
                  <a:pt x="2052495" y="3331877"/>
                  <a:pt x="1736663" y="3361891"/>
                </a:cubicBezTo>
                <a:cubicBezTo>
                  <a:pt x="1420831" y="3391905"/>
                  <a:pt x="624626" y="3308889"/>
                  <a:pt x="353688" y="3017201"/>
                </a:cubicBezTo>
                <a:cubicBezTo>
                  <a:pt x="82750" y="2725513"/>
                  <a:pt x="-143342" y="2114627"/>
                  <a:pt x="111034" y="1611765"/>
                </a:cubicBezTo>
                <a:close/>
              </a:path>
            </a:pathLst>
          </a:custGeom>
          <a:solidFill>
            <a:schemeClr val="accent5">
              <a:lumMod val="50000"/>
              <a:alpha val="15000"/>
            </a:scheme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dirty="0">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3014343" y="1039700"/>
            <a:ext cx="915159"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CM@R</a:t>
            </a:r>
          </a:p>
        </p:txBody>
      </p:sp>
      <p:sp>
        <p:nvSpPr>
          <p:cNvPr id="18" name="TextBox 17"/>
          <p:cNvSpPr txBox="1"/>
          <p:nvPr/>
        </p:nvSpPr>
        <p:spPr>
          <a:xfrm>
            <a:off x="3374439" y="3922941"/>
            <a:ext cx="2599362"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Team Integration</a:t>
            </a:r>
          </a:p>
        </p:txBody>
      </p:sp>
      <p:sp>
        <p:nvSpPr>
          <p:cNvPr id="19" name="TextBox 18"/>
          <p:cNvSpPr txBox="1"/>
          <p:nvPr/>
        </p:nvSpPr>
        <p:spPr>
          <a:xfrm rot="16200000">
            <a:off x="1574246" y="1846310"/>
            <a:ext cx="225004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Group Cohesion</a:t>
            </a:r>
          </a:p>
        </p:txBody>
      </p:sp>
      <p:sp>
        <p:nvSpPr>
          <p:cNvPr id="20" name="Rectangle 19"/>
          <p:cNvSpPr/>
          <p:nvPr/>
        </p:nvSpPr>
        <p:spPr>
          <a:xfrm flipH="1">
            <a:off x="0" y="229146"/>
            <a:ext cx="1851336"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1" name="Parallelogram 20"/>
          <p:cNvSpPr/>
          <p:nvPr/>
        </p:nvSpPr>
        <p:spPr>
          <a:xfrm>
            <a:off x="1545895" y="229146"/>
            <a:ext cx="1182458"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2" name="TextBox 21"/>
          <p:cNvSpPr txBox="1"/>
          <p:nvPr/>
        </p:nvSpPr>
        <p:spPr>
          <a:xfrm>
            <a:off x="99862" y="209550"/>
            <a:ext cx="2746081" cy="438582"/>
          </a:xfrm>
          <a:prstGeom prst="rect">
            <a:avLst/>
          </a:prstGeom>
          <a:noFill/>
        </p:spPr>
        <p:txBody>
          <a:bodyPr wrap="square" rtlCol="0">
            <a:spAutoFit/>
          </a:bodyPr>
          <a:lstStyle/>
          <a:p>
            <a:r>
              <a:rPr lang="en-US" sz="2250" b="1" dirty="0">
                <a:solidFill>
                  <a:schemeClr val="bg1"/>
                </a:solidFill>
                <a:latin typeface="Arial" panose="020B0604020202020204" pitchFamily="34" charset="0"/>
                <a:cs typeface="Arial" panose="020B0604020202020204" pitchFamily="34" charset="0"/>
              </a:rPr>
              <a:t>Delivery Method</a:t>
            </a:r>
          </a:p>
        </p:txBody>
      </p:sp>
    </p:spTree>
    <p:extLst>
      <p:ext uri="{BB962C8B-B14F-4D97-AF65-F5344CB8AC3E}">
        <p14:creationId xmlns:p14="http://schemas.microsoft.com/office/powerpoint/2010/main" val="105750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63" t="1590" r="3803" b="7318"/>
          <a:stretch/>
        </p:blipFill>
        <p:spPr bwMode="auto">
          <a:xfrm>
            <a:off x="2857500" y="209550"/>
            <a:ext cx="3771900" cy="3705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Oval 7"/>
          <p:cNvSpPr/>
          <p:nvPr/>
        </p:nvSpPr>
        <p:spPr bwMode="auto">
          <a:xfrm rot="1597128">
            <a:off x="3476412" y="728721"/>
            <a:ext cx="2283132" cy="2997164"/>
          </a:xfrm>
          <a:custGeom>
            <a:avLst/>
            <a:gdLst>
              <a:gd name="connsiteX0" fmla="*/ 0 w 2394109"/>
              <a:gd name="connsiteY0" fmla="*/ 1533457 h 3066914"/>
              <a:gd name="connsiteX1" fmla="*/ 1197055 w 2394109"/>
              <a:gd name="connsiteY1" fmla="*/ 0 h 3066914"/>
              <a:gd name="connsiteX2" fmla="*/ 2394110 w 2394109"/>
              <a:gd name="connsiteY2" fmla="*/ 1533457 h 3066914"/>
              <a:gd name="connsiteX3" fmla="*/ 1197055 w 2394109"/>
              <a:gd name="connsiteY3" fmla="*/ 3066914 h 3066914"/>
              <a:gd name="connsiteX4" fmla="*/ 0 w 2394109"/>
              <a:gd name="connsiteY4" fmla="*/ 1533457 h 3066914"/>
              <a:gd name="connsiteX0" fmla="*/ 0 w 3340992"/>
              <a:gd name="connsiteY0" fmla="*/ 1540317 h 3090643"/>
              <a:gd name="connsiteX1" fmla="*/ 1197055 w 3340992"/>
              <a:gd name="connsiteY1" fmla="*/ 6860 h 3090643"/>
              <a:gd name="connsiteX2" fmla="*/ 3340992 w 3340992"/>
              <a:gd name="connsiteY2" fmla="*/ 2069093 h 3090643"/>
              <a:gd name="connsiteX3" fmla="*/ 1197055 w 3340992"/>
              <a:gd name="connsiteY3" fmla="*/ 3073774 h 3090643"/>
              <a:gd name="connsiteX4" fmla="*/ 0 w 3340992"/>
              <a:gd name="connsiteY4" fmla="*/ 1540317 h 3090643"/>
              <a:gd name="connsiteX0" fmla="*/ 7723 w 3348715"/>
              <a:gd name="connsiteY0" fmla="*/ 1538739 h 3527134"/>
              <a:gd name="connsiteX1" fmla="*/ 1204778 w 3348715"/>
              <a:gd name="connsiteY1" fmla="*/ 5282 h 3527134"/>
              <a:gd name="connsiteX2" fmla="*/ 3348715 w 3348715"/>
              <a:gd name="connsiteY2" fmla="*/ 2067515 h 3527134"/>
              <a:gd name="connsiteX3" fmla="*/ 1750441 w 3348715"/>
              <a:gd name="connsiteY3" fmla="*/ 3519563 h 3527134"/>
              <a:gd name="connsiteX4" fmla="*/ 7723 w 3348715"/>
              <a:gd name="connsiteY4" fmla="*/ 1538739 h 3527134"/>
              <a:gd name="connsiteX0" fmla="*/ 12283 w 3353275"/>
              <a:gd name="connsiteY0" fmla="*/ 2177114 h 4165509"/>
              <a:gd name="connsiteX1" fmla="*/ 2680892 w 3353275"/>
              <a:gd name="connsiteY1" fmla="*/ 3563 h 4165509"/>
              <a:gd name="connsiteX2" fmla="*/ 3353275 w 3353275"/>
              <a:gd name="connsiteY2" fmla="*/ 2705890 h 4165509"/>
              <a:gd name="connsiteX3" fmla="*/ 1755001 w 3353275"/>
              <a:gd name="connsiteY3" fmla="*/ 4157938 h 4165509"/>
              <a:gd name="connsiteX4" fmla="*/ 12283 w 3353275"/>
              <a:gd name="connsiteY4" fmla="*/ 2177114 h 4165509"/>
              <a:gd name="connsiteX0" fmla="*/ 12976 w 3260578"/>
              <a:gd name="connsiteY0" fmla="*/ 2092780 h 4169263"/>
              <a:gd name="connsiteX1" fmla="*/ 2588195 w 3260578"/>
              <a:gd name="connsiteY1" fmla="*/ 4998 h 4169263"/>
              <a:gd name="connsiteX2" fmla="*/ 3260578 w 3260578"/>
              <a:gd name="connsiteY2" fmla="*/ 2707325 h 4169263"/>
              <a:gd name="connsiteX3" fmla="*/ 1662304 w 3260578"/>
              <a:gd name="connsiteY3" fmla="*/ 4159373 h 4169263"/>
              <a:gd name="connsiteX4" fmla="*/ 12976 w 3260578"/>
              <a:gd name="connsiteY4" fmla="*/ 2092780 h 4169263"/>
              <a:gd name="connsiteX0" fmla="*/ 44878 w 3292480"/>
              <a:gd name="connsiteY0" fmla="*/ 2122805 h 4199288"/>
              <a:gd name="connsiteX1" fmla="*/ 655270 w 3292480"/>
              <a:gd name="connsiteY1" fmla="*/ 1258940 h 4199288"/>
              <a:gd name="connsiteX2" fmla="*/ 2620097 w 3292480"/>
              <a:gd name="connsiteY2" fmla="*/ 35023 h 4199288"/>
              <a:gd name="connsiteX3" fmla="*/ 3292480 w 3292480"/>
              <a:gd name="connsiteY3" fmla="*/ 2737350 h 4199288"/>
              <a:gd name="connsiteX4" fmla="*/ 1694206 w 3292480"/>
              <a:gd name="connsiteY4" fmla="*/ 4189398 h 4199288"/>
              <a:gd name="connsiteX5" fmla="*/ 44878 w 3292480"/>
              <a:gd name="connsiteY5" fmla="*/ 2122805 h 4199288"/>
              <a:gd name="connsiteX0" fmla="*/ 65786 w 3313388"/>
              <a:gd name="connsiteY0" fmla="*/ 2146136 h 4222619"/>
              <a:gd name="connsiteX1" fmla="*/ 555182 w 3313388"/>
              <a:gd name="connsiteY1" fmla="*/ 1001974 h 4222619"/>
              <a:gd name="connsiteX2" fmla="*/ 2641005 w 3313388"/>
              <a:gd name="connsiteY2" fmla="*/ 58354 h 4222619"/>
              <a:gd name="connsiteX3" fmla="*/ 3313388 w 3313388"/>
              <a:gd name="connsiteY3" fmla="*/ 2760681 h 4222619"/>
              <a:gd name="connsiteX4" fmla="*/ 1715114 w 3313388"/>
              <a:gd name="connsiteY4" fmla="*/ 4212729 h 4222619"/>
              <a:gd name="connsiteX5" fmla="*/ 65786 w 3313388"/>
              <a:gd name="connsiteY5" fmla="*/ 2146136 h 4222619"/>
              <a:gd name="connsiteX0" fmla="*/ 65786 w 3313388"/>
              <a:gd name="connsiteY0" fmla="*/ 2146136 h 4213425"/>
              <a:gd name="connsiteX1" fmla="*/ 555182 w 3313388"/>
              <a:gd name="connsiteY1" fmla="*/ 1001974 h 4213425"/>
              <a:gd name="connsiteX2" fmla="*/ 2641005 w 3313388"/>
              <a:gd name="connsiteY2" fmla="*/ 58354 h 4213425"/>
              <a:gd name="connsiteX3" fmla="*/ 3313388 w 3313388"/>
              <a:gd name="connsiteY3" fmla="*/ 2760681 h 4213425"/>
              <a:gd name="connsiteX4" fmla="*/ 1715114 w 3313388"/>
              <a:gd name="connsiteY4" fmla="*/ 4212729 h 4213425"/>
              <a:gd name="connsiteX5" fmla="*/ 494689 w 3313388"/>
              <a:gd name="connsiteY5" fmla="*/ 2941538 h 4213425"/>
              <a:gd name="connsiteX6" fmla="*/ 65786 w 3313388"/>
              <a:gd name="connsiteY6" fmla="*/ 2146136 h 4213425"/>
              <a:gd name="connsiteX0" fmla="*/ 4301 w 3251903"/>
              <a:gd name="connsiteY0" fmla="*/ 2146136 h 4214094"/>
              <a:gd name="connsiteX1" fmla="*/ 493697 w 3251903"/>
              <a:gd name="connsiteY1" fmla="*/ 1001974 h 4214094"/>
              <a:gd name="connsiteX2" fmla="*/ 2579520 w 3251903"/>
              <a:gd name="connsiteY2" fmla="*/ 58354 h 4214094"/>
              <a:gd name="connsiteX3" fmla="*/ 3251903 w 3251903"/>
              <a:gd name="connsiteY3" fmla="*/ 2760681 h 4214094"/>
              <a:gd name="connsiteX4" fmla="*/ 1653629 w 3251903"/>
              <a:gd name="connsiteY4" fmla="*/ 4212729 h 4214094"/>
              <a:gd name="connsiteX5" fmla="*/ 339796 w 3251903"/>
              <a:gd name="connsiteY5" fmla="*/ 3007834 h 4214094"/>
              <a:gd name="connsiteX6" fmla="*/ 4301 w 3251903"/>
              <a:gd name="connsiteY6" fmla="*/ 2146136 h 4214094"/>
              <a:gd name="connsiteX0" fmla="*/ 4301 w 3251903"/>
              <a:gd name="connsiteY0" fmla="*/ 2146136 h 4214166"/>
              <a:gd name="connsiteX1" fmla="*/ 493697 w 3251903"/>
              <a:gd name="connsiteY1" fmla="*/ 1001974 h 4214166"/>
              <a:gd name="connsiteX2" fmla="*/ 2579520 w 3251903"/>
              <a:gd name="connsiteY2" fmla="*/ 58354 h 4214166"/>
              <a:gd name="connsiteX3" fmla="*/ 3251903 w 3251903"/>
              <a:gd name="connsiteY3" fmla="*/ 2760681 h 4214166"/>
              <a:gd name="connsiteX4" fmla="*/ 1653629 w 3251903"/>
              <a:gd name="connsiteY4" fmla="*/ 4212729 h 4214166"/>
              <a:gd name="connsiteX5" fmla="*/ 339796 w 3251903"/>
              <a:gd name="connsiteY5" fmla="*/ 3007834 h 4214166"/>
              <a:gd name="connsiteX6" fmla="*/ 4301 w 3251903"/>
              <a:gd name="connsiteY6" fmla="*/ 2146136 h 4214166"/>
              <a:gd name="connsiteX0" fmla="*/ 13234 w 3260836"/>
              <a:gd name="connsiteY0" fmla="*/ 2146136 h 4214657"/>
              <a:gd name="connsiteX1" fmla="*/ 502630 w 3260836"/>
              <a:gd name="connsiteY1" fmla="*/ 1001974 h 4214657"/>
              <a:gd name="connsiteX2" fmla="*/ 2588453 w 3260836"/>
              <a:gd name="connsiteY2" fmla="*/ 58354 h 4214657"/>
              <a:gd name="connsiteX3" fmla="*/ 3260836 w 3260836"/>
              <a:gd name="connsiteY3" fmla="*/ 2760681 h 4214657"/>
              <a:gd name="connsiteX4" fmla="*/ 1662562 w 3260836"/>
              <a:gd name="connsiteY4" fmla="*/ 4212729 h 4214657"/>
              <a:gd name="connsiteX5" fmla="*/ 278659 w 3260836"/>
              <a:gd name="connsiteY5" fmla="*/ 3042951 h 4214657"/>
              <a:gd name="connsiteX6" fmla="*/ 13234 w 3260836"/>
              <a:gd name="connsiteY6" fmla="*/ 2146136 h 4214657"/>
              <a:gd name="connsiteX0" fmla="*/ 6609 w 3254211"/>
              <a:gd name="connsiteY0" fmla="*/ 2146136 h 4214657"/>
              <a:gd name="connsiteX1" fmla="*/ 496005 w 3254211"/>
              <a:gd name="connsiteY1" fmla="*/ 1001974 h 4214657"/>
              <a:gd name="connsiteX2" fmla="*/ 2581828 w 3254211"/>
              <a:gd name="connsiteY2" fmla="*/ 58354 h 4214657"/>
              <a:gd name="connsiteX3" fmla="*/ 3254211 w 3254211"/>
              <a:gd name="connsiteY3" fmla="*/ 2760681 h 4214657"/>
              <a:gd name="connsiteX4" fmla="*/ 1655937 w 3254211"/>
              <a:gd name="connsiteY4" fmla="*/ 4212729 h 4214657"/>
              <a:gd name="connsiteX5" fmla="*/ 272034 w 3254211"/>
              <a:gd name="connsiteY5" fmla="*/ 3042951 h 4214657"/>
              <a:gd name="connsiteX6" fmla="*/ 6609 w 3254211"/>
              <a:gd name="connsiteY6" fmla="*/ 2146136 h 4214657"/>
              <a:gd name="connsiteX0" fmla="*/ 228350 w 3036115"/>
              <a:gd name="connsiteY0" fmla="*/ 1876996 h 4214657"/>
              <a:gd name="connsiteX1" fmla="*/ 277909 w 3036115"/>
              <a:gd name="connsiteY1" fmla="*/ 1001974 h 4214657"/>
              <a:gd name="connsiteX2" fmla="*/ 2363732 w 3036115"/>
              <a:gd name="connsiteY2" fmla="*/ 58354 h 4214657"/>
              <a:gd name="connsiteX3" fmla="*/ 3036115 w 3036115"/>
              <a:gd name="connsiteY3" fmla="*/ 2760681 h 4214657"/>
              <a:gd name="connsiteX4" fmla="*/ 1437841 w 3036115"/>
              <a:gd name="connsiteY4" fmla="*/ 4212729 h 4214657"/>
              <a:gd name="connsiteX5" fmla="*/ 53938 w 3036115"/>
              <a:gd name="connsiteY5" fmla="*/ 3042951 h 4214657"/>
              <a:gd name="connsiteX6" fmla="*/ 228350 w 3036115"/>
              <a:gd name="connsiteY6" fmla="*/ 1876996 h 4214657"/>
              <a:gd name="connsiteX0" fmla="*/ 153412 w 2961177"/>
              <a:gd name="connsiteY0" fmla="*/ 1876996 h 4212989"/>
              <a:gd name="connsiteX1" fmla="*/ 202971 w 2961177"/>
              <a:gd name="connsiteY1" fmla="*/ 1001974 h 4212989"/>
              <a:gd name="connsiteX2" fmla="*/ 2288794 w 2961177"/>
              <a:gd name="connsiteY2" fmla="*/ 58354 h 4212989"/>
              <a:gd name="connsiteX3" fmla="*/ 2961177 w 2961177"/>
              <a:gd name="connsiteY3" fmla="*/ 2760681 h 4212989"/>
              <a:gd name="connsiteX4" fmla="*/ 1362903 w 2961177"/>
              <a:gd name="connsiteY4" fmla="*/ 4212729 h 4212989"/>
              <a:gd name="connsiteX5" fmla="*/ 165780 w 2961177"/>
              <a:gd name="connsiteY5" fmla="*/ 2871415 h 4212989"/>
              <a:gd name="connsiteX6" fmla="*/ 153412 w 2961177"/>
              <a:gd name="connsiteY6" fmla="*/ 1876996 h 4212989"/>
              <a:gd name="connsiteX0" fmla="*/ 93347 w 2901112"/>
              <a:gd name="connsiteY0" fmla="*/ 1934845 h 4270838"/>
              <a:gd name="connsiteX1" fmla="*/ 605990 w 2901112"/>
              <a:gd name="connsiteY1" fmla="*/ 662141 h 4270838"/>
              <a:gd name="connsiteX2" fmla="*/ 2228729 w 2901112"/>
              <a:gd name="connsiteY2" fmla="*/ 116203 h 4270838"/>
              <a:gd name="connsiteX3" fmla="*/ 2901112 w 2901112"/>
              <a:gd name="connsiteY3" fmla="*/ 2818530 h 4270838"/>
              <a:gd name="connsiteX4" fmla="*/ 1302838 w 2901112"/>
              <a:gd name="connsiteY4" fmla="*/ 4270578 h 4270838"/>
              <a:gd name="connsiteX5" fmla="*/ 105715 w 2901112"/>
              <a:gd name="connsiteY5" fmla="*/ 2929264 h 4270838"/>
              <a:gd name="connsiteX6" fmla="*/ 93347 w 2901112"/>
              <a:gd name="connsiteY6" fmla="*/ 1934845 h 4270838"/>
              <a:gd name="connsiteX0" fmla="*/ 93347 w 2901112"/>
              <a:gd name="connsiteY0" fmla="*/ 1590345 h 3926338"/>
              <a:gd name="connsiteX1" fmla="*/ 605990 w 2901112"/>
              <a:gd name="connsiteY1" fmla="*/ 317641 h 3926338"/>
              <a:gd name="connsiteX2" fmla="*/ 2377147 w 2901112"/>
              <a:gd name="connsiteY2" fmla="*/ 223337 h 3926338"/>
              <a:gd name="connsiteX3" fmla="*/ 2901112 w 2901112"/>
              <a:gd name="connsiteY3" fmla="*/ 2474030 h 3926338"/>
              <a:gd name="connsiteX4" fmla="*/ 1302838 w 2901112"/>
              <a:gd name="connsiteY4" fmla="*/ 3926078 h 3926338"/>
              <a:gd name="connsiteX5" fmla="*/ 105715 w 2901112"/>
              <a:gd name="connsiteY5" fmla="*/ 2584764 h 3926338"/>
              <a:gd name="connsiteX6" fmla="*/ 93347 w 2901112"/>
              <a:gd name="connsiteY6" fmla="*/ 1590345 h 3926338"/>
              <a:gd name="connsiteX0" fmla="*/ 93347 w 2954611"/>
              <a:gd name="connsiteY0" fmla="*/ 1590345 h 4004995"/>
              <a:gd name="connsiteX1" fmla="*/ 605990 w 2954611"/>
              <a:gd name="connsiteY1" fmla="*/ 317641 h 4004995"/>
              <a:gd name="connsiteX2" fmla="*/ 2377147 w 2954611"/>
              <a:gd name="connsiteY2" fmla="*/ 223337 h 4004995"/>
              <a:gd name="connsiteX3" fmla="*/ 2901112 w 2954611"/>
              <a:gd name="connsiteY3" fmla="*/ 2474030 h 4004995"/>
              <a:gd name="connsiteX4" fmla="*/ 1263591 w 2954611"/>
              <a:gd name="connsiteY4" fmla="*/ 4004755 h 4004995"/>
              <a:gd name="connsiteX5" fmla="*/ 105715 w 2954611"/>
              <a:gd name="connsiteY5" fmla="*/ 2584764 h 4004995"/>
              <a:gd name="connsiteX6" fmla="*/ 93347 w 2954611"/>
              <a:gd name="connsiteY6" fmla="*/ 1590345 h 4004995"/>
              <a:gd name="connsiteX0" fmla="*/ 125913 w 2987177"/>
              <a:gd name="connsiteY0" fmla="*/ 1590345 h 4004992"/>
              <a:gd name="connsiteX1" fmla="*/ 638556 w 2987177"/>
              <a:gd name="connsiteY1" fmla="*/ 317641 h 4004992"/>
              <a:gd name="connsiteX2" fmla="*/ 2409713 w 2987177"/>
              <a:gd name="connsiteY2" fmla="*/ 223337 h 4004992"/>
              <a:gd name="connsiteX3" fmla="*/ 2933678 w 2987177"/>
              <a:gd name="connsiteY3" fmla="*/ 2474030 h 4004992"/>
              <a:gd name="connsiteX4" fmla="*/ 1296157 w 2987177"/>
              <a:gd name="connsiteY4" fmla="*/ 4004755 h 4004992"/>
              <a:gd name="connsiteX5" fmla="*/ 91084 w 2987177"/>
              <a:gd name="connsiteY5" fmla="*/ 2569080 h 4004992"/>
              <a:gd name="connsiteX6" fmla="*/ 125913 w 2987177"/>
              <a:gd name="connsiteY6" fmla="*/ 1590345 h 4004992"/>
              <a:gd name="connsiteX0" fmla="*/ 88309 w 2949573"/>
              <a:gd name="connsiteY0" fmla="*/ 1590345 h 4004999"/>
              <a:gd name="connsiteX1" fmla="*/ 600952 w 2949573"/>
              <a:gd name="connsiteY1" fmla="*/ 317641 h 4004999"/>
              <a:gd name="connsiteX2" fmla="*/ 2372109 w 2949573"/>
              <a:gd name="connsiteY2" fmla="*/ 223337 h 4004999"/>
              <a:gd name="connsiteX3" fmla="*/ 2896074 w 2949573"/>
              <a:gd name="connsiteY3" fmla="*/ 2474030 h 4004999"/>
              <a:gd name="connsiteX4" fmla="*/ 1258553 w 2949573"/>
              <a:gd name="connsiteY4" fmla="*/ 4004755 h 4004999"/>
              <a:gd name="connsiteX5" fmla="*/ 108558 w 2949573"/>
              <a:gd name="connsiteY5" fmla="*/ 2600485 h 4004999"/>
              <a:gd name="connsiteX6" fmla="*/ 88309 w 2949573"/>
              <a:gd name="connsiteY6" fmla="*/ 1590345 h 4004999"/>
              <a:gd name="connsiteX0" fmla="*/ 120848 w 2930916"/>
              <a:gd name="connsiteY0" fmla="*/ 1641434 h 3973563"/>
              <a:gd name="connsiteX1" fmla="*/ 582295 w 2930916"/>
              <a:gd name="connsiteY1" fmla="*/ 286205 h 3973563"/>
              <a:gd name="connsiteX2" fmla="*/ 2353452 w 2930916"/>
              <a:gd name="connsiteY2" fmla="*/ 191901 h 3973563"/>
              <a:gd name="connsiteX3" fmla="*/ 2877417 w 2930916"/>
              <a:gd name="connsiteY3" fmla="*/ 2442594 h 3973563"/>
              <a:gd name="connsiteX4" fmla="*/ 1239896 w 2930916"/>
              <a:gd name="connsiteY4" fmla="*/ 3973319 h 3973563"/>
              <a:gd name="connsiteX5" fmla="*/ 89901 w 2930916"/>
              <a:gd name="connsiteY5" fmla="*/ 2569049 h 3973563"/>
              <a:gd name="connsiteX6" fmla="*/ 120848 w 2930916"/>
              <a:gd name="connsiteY6" fmla="*/ 1641434 h 3973563"/>
              <a:gd name="connsiteX0" fmla="*/ 120848 w 2942357"/>
              <a:gd name="connsiteY0" fmla="*/ 1641434 h 3836145"/>
              <a:gd name="connsiteX1" fmla="*/ 582295 w 2942357"/>
              <a:gd name="connsiteY1" fmla="*/ 286205 h 3836145"/>
              <a:gd name="connsiteX2" fmla="*/ 2353452 w 2942357"/>
              <a:gd name="connsiteY2" fmla="*/ 191901 h 3836145"/>
              <a:gd name="connsiteX3" fmla="*/ 2877417 w 2942357"/>
              <a:gd name="connsiteY3" fmla="*/ 2442594 h 3836145"/>
              <a:gd name="connsiteX4" fmla="*/ 1062825 w 2942357"/>
              <a:gd name="connsiteY4" fmla="*/ 3835864 h 3836145"/>
              <a:gd name="connsiteX5" fmla="*/ 89901 w 2942357"/>
              <a:gd name="connsiteY5" fmla="*/ 2569049 h 3836145"/>
              <a:gd name="connsiteX6" fmla="*/ 120848 w 2942357"/>
              <a:gd name="connsiteY6" fmla="*/ 1641434 h 3836145"/>
              <a:gd name="connsiteX0" fmla="*/ 120848 w 2963841"/>
              <a:gd name="connsiteY0" fmla="*/ 1647735 h 3842446"/>
              <a:gd name="connsiteX1" fmla="*/ 582295 w 2963841"/>
              <a:gd name="connsiteY1" fmla="*/ 292506 h 3842446"/>
              <a:gd name="connsiteX2" fmla="*/ 2353452 w 2963841"/>
              <a:gd name="connsiteY2" fmla="*/ 198202 h 3842446"/>
              <a:gd name="connsiteX3" fmla="*/ 2901090 w 2963841"/>
              <a:gd name="connsiteY3" fmla="*/ 2535378 h 3842446"/>
              <a:gd name="connsiteX4" fmla="*/ 1062825 w 2963841"/>
              <a:gd name="connsiteY4" fmla="*/ 3842165 h 3842446"/>
              <a:gd name="connsiteX5" fmla="*/ 89901 w 2963841"/>
              <a:gd name="connsiteY5" fmla="*/ 2575350 h 3842446"/>
              <a:gd name="connsiteX6" fmla="*/ 120848 w 2963841"/>
              <a:gd name="connsiteY6" fmla="*/ 1647735 h 3842446"/>
              <a:gd name="connsiteX0" fmla="*/ 120848 w 2961061"/>
              <a:gd name="connsiteY0" fmla="*/ 1647735 h 3968196"/>
              <a:gd name="connsiteX1" fmla="*/ 582295 w 2961061"/>
              <a:gd name="connsiteY1" fmla="*/ 292506 h 3968196"/>
              <a:gd name="connsiteX2" fmla="*/ 2353452 w 2961061"/>
              <a:gd name="connsiteY2" fmla="*/ 198202 h 3968196"/>
              <a:gd name="connsiteX3" fmla="*/ 2901090 w 2961061"/>
              <a:gd name="connsiteY3" fmla="*/ 2535378 h 3968196"/>
              <a:gd name="connsiteX4" fmla="*/ 1106195 w 2961061"/>
              <a:gd name="connsiteY4" fmla="*/ 3967949 h 3968196"/>
              <a:gd name="connsiteX5" fmla="*/ 89901 w 2961061"/>
              <a:gd name="connsiteY5" fmla="*/ 2575350 h 3968196"/>
              <a:gd name="connsiteX6" fmla="*/ 120848 w 2961061"/>
              <a:gd name="connsiteY6" fmla="*/ 1647735 h 3968196"/>
              <a:gd name="connsiteX0" fmla="*/ 138494 w 2978707"/>
              <a:gd name="connsiteY0" fmla="*/ 1647735 h 3968203"/>
              <a:gd name="connsiteX1" fmla="*/ 599941 w 2978707"/>
              <a:gd name="connsiteY1" fmla="*/ 292506 h 3968203"/>
              <a:gd name="connsiteX2" fmla="*/ 2371098 w 2978707"/>
              <a:gd name="connsiteY2" fmla="*/ 198202 h 3968203"/>
              <a:gd name="connsiteX3" fmla="*/ 2918736 w 2978707"/>
              <a:gd name="connsiteY3" fmla="*/ 2535378 h 3968203"/>
              <a:gd name="connsiteX4" fmla="*/ 1123841 w 2978707"/>
              <a:gd name="connsiteY4" fmla="*/ 3967949 h 3968203"/>
              <a:gd name="connsiteX5" fmla="*/ 83984 w 2978707"/>
              <a:gd name="connsiteY5" fmla="*/ 2606829 h 3968203"/>
              <a:gd name="connsiteX6" fmla="*/ 138494 w 2978707"/>
              <a:gd name="connsiteY6" fmla="*/ 1647735 h 3968203"/>
              <a:gd name="connsiteX0" fmla="*/ 138494 w 3044167"/>
              <a:gd name="connsiteY0" fmla="*/ 1703367 h 4023835"/>
              <a:gd name="connsiteX1" fmla="*/ 599941 w 3044167"/>
              <a:gd name="connsiteY1" fmla="*/ 348138 h 4023835"/>
              <a:gd name="connsiteX2" fmla="*/ 2638406 w 3044167"/>
              <a:gd name="connsiteY2" fmla="*/ 178875 h 4023835"/>
              <a:gd name="connsiteX3" fmla="*/ 2918736 w 3044167"/>
              <a:gd name="connsiteY3" fmla="*/ 2591010 h 4023835"/>
              <a:gd name="connsiteX4" fmla="*/ 1123841 w 3044167"/>
              <a:gd name="connsiteY4" fmla="*/ 4023581 h 4023835"/>
              <a:gd name="connsiteX5" fmla="*/ 83984 w 3044167"/>
              <a:gd name="connsiteY5" fmla="*/ 2662461 h 4023835"/>
              <a:gd name="connsiteX6" fmla="*/ 138494 w 3044167"/>
              <a:gd name="connsiteY6" fmla="*/ 1703367 h 4023835"/>
              <a:gd name="connsiteX0" fmla="*/ 136391 w 3044176"/>
              <a:gd name="connsiteY0" fmla="*/ 1675750 h 3996218"/>
              <a:gd name="connsiteX1" fmla="*/ 542869 w 3044176"/>
              <a:gd name="connsiteY1" fmla="*/ 407077 h 3996218"/>
              <a:gd name="connsiteX2" fmla="*/ 2636303 w 3044176"/>
              <a:gd name="connsiteY2" fmla="*/ 151258 h 3996218"/>
              <a:gd name="connsiteX3" fmla="*/ 2916633 w 3044176"/>
              <a:gd name="connsiteY3" fmla="*/ 2563393 h 3996218"/>
              <a:gd name="connsiteX4" fmla="*/ 1121738 w 3044176"/>
              <a:gd name="connsiteY4" fmla="*/ 3995964 h 3996218"/>
              <a:gd name="connsiteX5" fmla="*/ 81881 w 3044176"/>
              <a:gd name="connsiteY5" fmla="*/ 2634844 h 3996218"/>
              <a:gd name="connsiteX6" fmla="*/ 136391 w 3044176"/>
              <a:gd name="connsiteY6" fmla="*/ 1675750 h 39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4176" h="3996218">
                <a:moveTo>
                  <a:pt x="136391" y="1675750"/>
                </a:moveTo>
                <a:cubicBezTo>
                  <a:pt x="213222" y="1304456"/>
                  <a:pt x="126217" y="661159"/>
                  <a:pt x="542869" y="407077"/>
                </a:cubicBezTo>
                <a:cubicBezTo>
                  <a:pt x="959521" y="152995"/>
                  <a:pt x="2240676" y="-208128"/>
                  <a:pt x="2636303" y="151258"/>
                </a:cubicBezTo>
                <a:cubicBezTo>
                  <a:pt x="3031930" y="510644"/>
                  <a:pt x="3169060" y="1922609"/>
                  <a:pt x="2916633" y="2563393"/>
                </a:cubicBezTo>
                <a:cubicBezTo>
                  <a:pt x="2664206" y="3204177"/>
                  <a:pt x="1587637" y="3977508"/>
                  <a:pt x="1121738" y="3995964"/>
                </a:cubicBezTo>
                <a:cubicBezTo>
                  <a:pt x="655839" y="4014420"/>
                  <a:pt x="282816" y="3026080"/>
                  <a:pt x="81881" y="2634844"/>
                </a:cubicBezTo>
                <a:cubicBezTo>
                  <a:pt x="-95715" y="2212428"/>
                  <a:pt x="59560" y="2047044"/>
                  <a:pt x="136391" y="1675750"/>
                </a:cubicBezTo>
                <a:close/>
              </a:path>
            </a:pathLst>
          </a:custGeom>
          <a:solidFill>
            <a:schemeClr val="accent5">
              <a:lumMod val="50000"/>
              <a:alpha val="15000"/>
            </a:scheme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a:solidFill>
                <a:schemeClr val="tx1"/>
              </a:solidFill>
              <a:latin typeface="Arial" panose="020B0604020202020204" pitchFamily="34" charset="0"/>
              <a:cs typeface="Arial" panose="020B0604020202020204" pitchFamily="34" charset="0"/>
            </a:endParaRPr>
          </a:p>
        </p:txBody>
      </p:sp>
      <p:sp>
        <p:nvSpPr>
          <p:cNvPr id="15" name="TextBox 14"/>
          <p:cNvSpPr txBox="1"/>
          <p:nvPr/>
        </p:nvSpPr>
        <p:spPr>
          <a:xfrm>
            <a:off x="5583184" y="2743737"/>
            <a:ext cx="517212"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DB</a:t>
            </a:r>
          </a:p>
        </p:txBody>
      </p:sp>
      <p:sp>
        <p:nvSpPr>
          <p:cNvPr id="18" name="TextBox 17"/>
          <p:cNvSpPr txBox="1"/>
          <p:nvPr/>
        </p:nvSpPr>
        <p:spPr>
          <a:xfrm>
            <a:off x="3367798" y="3917916"/>
            <a:ext cx="2599362"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Team Integration</a:t>
            </a:r>
          </a:p>
        </p:txBody>
      </p:sp>
      <p:sp>
        <p:nvSpPr>
          <p:cNvPr id="19" name="TextBox 18"/>
          <p:cNvSpPr txBox="1"/>
          <p:nvPr/>
        </p:nvSpPr>
        <p:spPr>
          <a:xfrm rot="16200000">
            <a:off x="1567605" y="1841285"/>
            <a:ext cx="225004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Group Cohesion</a:t>
            </a:r>
          </a:p>
        </p:txBody>
      </p:sp>
      <p:sp>
        <p:nvSpPr>
          <p:cNvPr id="20" name="Rectangle 19"/>
          <p:cNvSpPr/>
          <p:nvPr/>
        </p:nvSpPr>
        <p:spPr>
          <a:xfrm flipH="1">
            <a:off x="0" y="229146"/>
            <a:ext cx="1851336"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1" name="Parallelogram 20"/>
          <p:cNvSpPr/>
          <p:nvPr/>
        </p:nvSpPr>
        <p:spPr>
          <a:xfrm>
            <a:off x="1545895" y="229146"/>
            <a:ext cx="1182458"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2" name="TextBox 21"/>
          <p:cNvSpPr txBox="1"/>
          <p:nvPr/>
        </p:nvSpPr>
        <p:spPr>
          <a:xfrm>
            <a:off x="99862" y="209550"/>
            <a:ext cx="2746081" cy="438582"/>
          </a:xfrm>
          <a:prstGeom prst="rect">
            <a:avLst/>
          </a:prstGeom>
          <a:noFill/>
        </p:spPr>
        <p:txBody>
          <a:bodyPr wrap="square" rtlCol="0">
            <a:spAutoFit/>
          </a:bodyPr>
          <a:lstStyle/>
          <a:p>
            <a:r>
              <a:rPr lang="en-US" sz="2250" b="1" dirty="0">
                <a:solidFill>
                  <a:schemeClr val="bg1"/>
                </a:solidFill>
                <a:latin typeface="Arial" panose="020B0604020202020204" pitchFamily="34" charset="0"/>
                <a:cs typeface="Arial" panose="020B0604020202020204" pitchFamily="34" charset="0"/>
              </a:rPr>
              <a:t>Delivery Method</a:t>
            </a:r>
          </a:p>
        </p:txBody>
      </p:sp>
    </p:spTree>
    <p:extLst>
      <p:ext uri="{BB962C8B-B14F-4D97-AF65-F5344CB8AC3E}">
        <p14:creationId xmlns:p14="http://schemas.microsoft.com/office/powerpoint/2010/main" val="85392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33" t="1534" r="3417" b="7028"/>
          <a:stretch/>
        </p:blipFill>
        <p:spPr bwMode="auto">
          <a:xfrm>
            <a:off x="2855978" y="217714"/>
            <a:ext cx="3785089" cy="3720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Oval 8"/>
          <p:cNvSpPr/>
          <p:nvPr/>
        </p:nvSpPr>
        <p:spPr bwMode="auto">
          <a:xfrm rot="3455390">
            <a:off x="4709405" y="466955"/>
            <a:ext cx="1769610" cy="2145333"/>
          </a:xfrm>
          <a:custGeom>
            <a:avLst/>
            <a:gdLst>
              <a:gd name="connsiteX0" fmla="*/ 0 w 2673201"/>
              <a:gd name="connsiteY0" fmla="*/ 1583664 h 3167327"/>
              <a:gd name="connsiteX1" fmla="*/ 1336601 w 2673201"/>
              <a:gd name="connsiteY1" fmla="*/ 0 h 3167327"/>
              <a:gd name="connsiteX2" fmla="*/ 2673202 w 2673201"/>
              <a:gd name="connsiteY2" fmla="*/ 1583664 h 3167327"/>
              <a:gd name="connsiteX3" fmla="*/ 1336601 w 2673201"/>
              <a:gd name="connsiteY3" fmla="*/ 3167328 h 3167327"/>
              <a:gd name="connsiteX4" fmla="*/ 0 w 2673201"/>
              <a:gd name="connsiteY4" fmla="*/ 1583664 h 3167327"/>
              <a:gd name="connsiteX0" fmla="*/ 686097 w 3359299"/>
              <a:gd name="connsiteY0" fmla="*/ 3071949 h 4655613"/>
              <a:gd name="connsiteX1" fmla="*/ 295883 w 3359299"/>
              <a:gd name="connsiteY1" fmla="*/ 0 h 4655613"/>
              <a:gd name="connsiteX2" fmla="*/ 3359299 w 3359299"/>
              <a:gd name="connsiteY2" fmla="*/ 3071949 h 4655613"/>
              <a:gd name="connsiteX3" fmla="*/ 2022698 w 3359299"/>
              <a:gd name="connsiteY3" fmla="*/ 4655613 h 4655613"/>
              <a:gd name="connsiteX4" fmla="*/ 686097 w 3359299"/>
              <a:gd name="connsiteY4" fmla="*/ 3071949 h 4655613"/>
              <a:gd name="connsiteX0" fmla="*/ 228521 w 3455474"/>
              <a:gd name="connsiteY0" fmla="*/ 2405774 h 4671036"/>
              <a:gd name="connsiteX1" fmla="*/ 392058 w 3455474"/>
              <a:gd name="connsiteY1" fmla="*/ 5160 h 4671036"/>
              <a:gd name="connsiteX2" fmla="*/ 3455474 w 3455474"/>
              <a:gd name="connsiteY2" fmla="*/ 3077109 h 4671036"/>
              <a:gd name="connsiteX3" fmla="*/ 2118873 w 3455474"/>
              <a:gd name="connsiteY3" fmla="*/ 4660773 h 4671036"/>
              <a:gd name="connsiteX4" fmla="*/ 228521 w 3455474"/>
              <a:gd name="connsiteY4" fmla="*/ 2405774 h 4671036"/>
              <a:gd name="connsiteX0" fmla="*/ 159188 w 3386141"/>
              <a:gd name="connsiteY0" fmla="*/ 2405036 h 3425918"/>
              <a:gd name="connsiteX1" fmla="*/ 322725 w 3386141"/>
              <a:gd name="connsiteY1" fmla="*/ 4422 h 3425918"/>
              <a:gd name="connsiteX2" fmla="*/ 3386141 w 3386141"/>
              <a:gd name="connsiteY2" fmla="*/ 3076371 h 3425918"/>
              <a:gd name="connsiteX3" fmla="*/ 923466 w 3386141"/>
              <a:gd name="connsiteY3" fmla="*/ 2810436 h 3425918"/>
              <a:gd name="connsiteX4" fmla="*/ 159188 w 3386141"/>
              <a:gd name="connsiteY4" fmla="*/ 2405036 h 3425918"/>
              <a:gd name="connsiteX0" fmla="*/ 115167 w 2665368"/>
              <a:gd name="connsiteY0" fmla="*/ 2400754 h 2877484"/>
              <a:gd name="connsiteX1" fmla="*/ 278704 w 2665368"/>
              <a:gd name="connsiteY1" fmla="*/ 140 h 2877484"/>
              <a:gd name="connsiteX2" fmla="*/ 2665368 w 2665368"/>
              <a:gd name="connsiteY2" fmla="*/ 2302034 h 2877484"/>
              <a:gd name="connsiteX3" fmla="*/ 879445 w 2665368"/>
              <a:gd name="connsiteY3" fmla="*/ 2806154 h 2877484"/>
              <a:gd name="connsiteX4" fmla="*/ 115167 w 2665368"/>
              <a:gd name="connsiteY4" fmla="*/ 2400754 h 2877484"/>
              <a:gd name="connsiteX0" fmla="*/ 111182 w 2661383"/>
              <a:gd name="connsiteY0" fmla="*/ 2400754 h 2985398"/>
              <a:gd name="connsiteX1" fmla="*/ 274719 w 2661383"/>
              <a:gd name="connsiteY1" fmla="*/ 140 h 2985398"/>
              <a:gd name="connsiteX2" fmla="*/ 2661383 w 2661383"/>
              <a:gd name="connsiteY2" fmla="*/ 2302034 h 2985398"/>
              <a:gd name="connsiteX3" fmla="*/ 811515 w 2661383"/>
              <a:gd name="connsiteY3" fmla="*/ 2971866 h 2985398"/>
              <a:gd name="connsiteX4" fmla="*/ 111182 w 2661383"/>
              <a:gd name="connsiteY4" fmla="*/ 2400754 h 2985398"/>
              <a:gd name="connsiteX0" fmla="*/ 183410 w 2594947"/>
              <a:gd name="connsiteY0" fmla="*/ 2166021 h 3002853"/>
              <a:gd name="connsiteX1" fmla="*/ 208283 w 2594947"/>
              <a:gd name="connsiteY1" fmla="*/ 225 h 3002853"/>
              <a:gd name="connsiteX2" fmla="*/ 2594947 w 2594947"/>
              <a:gd name="connsiteY2" fmla="*/ 2302119 h 3002853"/>
              <a:gd name="connsiteX3" fmla="*/ 745079 w 2594947"/>
              <a:gd name="connsiteY3" fmla="*/ 2971951 h 3002853"/>
              <a:gd name="connsiteX4" fmla="*/ 183410 w 2594947"/>
              <a:gd name="connsiteY4" fmla="*/ 2166021 h 3002853"/>
              <a:gd name="connsiteX0" fmla="*/ 184462 w 2595999"/>
              <a:gd name="connsiteY0" fmla="*/ 2166018 h 2883394"/>
              <a:gd name="connsiteX1" fmla="*/ 209335 w 2595999"/>
              <a:gd name="connsiteY1" fmla="*/ 222 h 2883394"/>
              <a:gd name="connsiteX2" fmla="*/ 2595999 w 2595999"/>
              <a:gd name="connsiteY2" fmla="*/ 2302116 h 2883394"/>
              <a:gd name="connsiteX3" fmla="*/ 768863 w 2595999"/>
              <a:gd name="connsiteY3" fmla="*/ 2788503 h 2883394"/>
              <a:gd name="connsiteX4" fmla="*/ 184462 w 2595999"/>
              <a:gd name="connsiteY4" fmla="*/ 2166018 h 2883394"/>
              <a:gd name="connsiteX0" fmla="*/ 168501 w 2359480"/>
              <a:gd name="connsiteY0" fmla="*/ 2165894 h 2860444"/>
              <a:gd name="connsiteX1" fmla="*/ 193374 w 2359480"/>
              <a:gd name="connsiteY1" fmla="*/ 98 h 2860444"/>
              <a:gd name="connsiteX2" fmla="*/ 2359480 w 2359480"/>
              <a:gd name="connsiteY2" fmla="*/ 2255698 h 2860444"/>
              <a:gd name="connsiteX3" fmla="*/ 752902 w 2359480"/>
              <a:gd name="connsiteY3" fmla="*/ 2788379 h 2860444"/>
              <a:gd name="connsiteX4" fmla="*/ 168501 w 2359480"/>
              <a:gd name="connsiteY4" fmla="*/ 2165894 h 286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480" h="2860444">
                <a:moveTo>
                  <a:pt x="168501" y="2165894"/>
                </a:moveTo>
                <a:cubicBezTo>
                  <a:pt x="75246" y="1701181"/>
                  <a:pt x="-171789" y="-14869"/>
                  <a:pt x="193374" y="98"/>
                </a:cubicBezTo>
                <a:cubicBezTo>
                  <a:pt x="558537" y="15065"/>
                  <a:pt x="2359480" y="1381065"/>
                  <a:pt x="2359480" y="2255698"/>
                </a:cubicBezTo>
                <a:cubicBezTo>
                  <a:pt x="2359480" y="3130331"/>
                  <a:pt x="1118065" y="2803346"/>
                  <a:pt x="752902" y="2788379"/>
                </a:cubicBezTo>
                <a:cubicBezTo>
                  <a:pt x="387739" y="2773412"/>
                  <a:pt x="261756" y="2630608"/>
                  <a:pt x="168501" y="2165894"/>
                </a:cubicBezTo>
                <a:close/>
              </a:path>
            </a:pathLst>
          </a:custGeom>
          <a:solidFill>
            <a:schemeClr val="accent5">
              <a:lumMod val="50000"/>
              <a:alpha val="15000"/>
            </a:scheme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a:solidFill>
                <a:schemeClr val="tx1"/>
              </a:solidFill>
              <a:latin typeface="Arial" panose="020B0604020202020204" pitchFamily="34" charset="0"/>
              <a:cs typeface="Arial" panose="020B0604020202020204" pitchFamily="34" charset="0"/>
            </a:endParaRPr>
          </a:p>
        </p:txBody>
      </p:sp>
      <p:sp>
        <p:nvSpPr>
          <p:cNvPr id="21" name="TextBox 20"/>
          <p:cNvSpPr txBox="1"/>
          <p:nvPr/>
        </p:nvSpPr>
        <p:spPr>
          <a:xfrm>
            <a:off x="5610484" y="569861"/>
            <a:ext cx="596094"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IPD</a:t>
            </a:r>
          </a:p>
        </p:txBody>
      </p:sp>
      <p:sp>
        <p:nvSpPr>
          <p:cNvPr id="22" name="TextBox 21"/>
          <p:cNvSpPr txBox="1"/>
          <p:nvPr/>
        </p:nvSpPr>
        <p:spPr>
          <a:xfrm>
            <a:off x="3366275" y="3927798"/>
            <a:ext cx="2599362"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Team Integration</a:t>
            </a:r>
          </a:p>
        </p:txBody>
      </p:sp>
      <p:sp>
        <p:nvSpPr>
          <p:cNvPr id="23" name="TextBox 22"/>
          <p:cNvSpPr txBox="1"/>
          <p:nvPr/>
        </p:nvSpPr>
        <p:spPr>
          <a:xfrm rot="16200000">
            <a:off x="1566082" y="1851167"/>
            <a:ext cx="225004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Group Cohesion</a:t>
            </a:r>
          </a:p>
        </p:txBody>
      </p:sp>
      <p:sp>
        <p:nvSpPr>
          <p:cNvPr id="24" name="Rectangle 23"/>
          <p:cNvSpPr/>
          <p:nvPr/>
        </p:nvSpPr>
        <p:spPr>
          <a:xfrm flipH="1">
            <a:off x="0" y="229146"/>
            <a:ext cx="1851336"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5" name="Parallelogram 24"/>
          <p:cNvSpPr/>
          <p:nvPr/>
        </p:nvSpPr>
        <p:spPr>
          <a:xfrm>
            <a:off x="1545895" y="229146"/>
            <a:ext cx="1182458"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6" name="TextBox 25"/>
          <p:cNvSpPr txBox="1"/>
          <p:nvPr/>
        </p:nvSpPr>
        <p:spPr>
          <a:xfrm>
            <a:off x="99862" y="209550"/>
            <a:ext cx="2746081" cy="438582"/>
          </a:xfrm>
          <a:prstGeom prst="rect">
            <a:avLst/>
          </a:prstGeom>
          <a:noFill/>
        </p:spPr>
        <p:txBody>
          <a:bodyPr wrap="square" rtlCol="0">
            <a:spAutoFit/>
          </a:bodyPr>
          <a:lstStyle/>
          <a:p>
            <a:r>
              <a:rPr lang="en-US" sz="2250" b="1" dirty="0">
                <a:solidFill>
                  <a:schemeClr val="bg1"/>
                </a:solidFill>
                <a:latin typeface="Arial" panose="020B0604020202020204" pitchFamily="34" charset="0"/>
                <a:cs typeface="Arial" panose="020B0604020202020204" pitchFamily="34" charset="0"/>
              </a:rPr>
              <a:t>Delivery Method</a:t>
            </a:r>
          </a:p>
        </p:txBody>
      </p:sp>
    </p:spTree>
    <p:extLst>
      <p:ext uri="{BB962C8B-B14F-4D97-AF65-F5344CB8AC3E}">
        <p14:creationId xmlns:p14="http://schemas.microsoft.com/office/powerpoint/2010/main" val="5963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flipH="1">
            <a:off x="0" y="229146"/>
            <a:ext cx="1851336"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4" name="Parallelogram 23"/>
          <p:cNvSpPr/>
          <p:nvPr/>
        </p:nvSpPr>
        <p:spPr>
          <a:xfrm>
            <a:off x="1545895" y="229146"/>
            <a:ext cx="1182458"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25" name="TextBox 24"/>
          <p:cNvSpPr txBox="1"/>
          <p:nvPr/>
        </p:nvSpPr>
        <p:spPr>
          <a:xfrm>
            <a:off x="99862" y="209550"/>
            <a:ext cx="2746081" cy="438582"/>
          </a:xfrm>
          <a:prstGeom prst="rect">
            <a:avLst/>
          </a:prstGeom>
          <a:noFill/>
        </p:spPr>
        <p:txBody>
          <a:bodyPr wrap="square" rtlCol="0">
            <a:spAutoFit/>
          </a:bodyPr>
          <a:lstStyle/>
          <a:p>
            <a:r>
              <a:rPr lang="en-US" sz="2250" b="1" dirty="0">
                <a:solidFill>
                  <a:schemeClr val="bg1"/>
                </a:solidFill>
                <a:latin typeface="Arial" panose="020B0604020202020204" pitchFamily="34" charset="0"/>
                <a:cs typeface="Arial" panose="020B0604020202020204" pitchFamily="34" charset="0"/>
              </a:rPr>
              <a:t>Delivery Method</a:t>
            </a:r>
          </a:p>
        </p:txBody>
      </p:sp>
      <p:pic>
        <p:nvPicPr>
          <p:cNvPr id="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21" t="1526" r="3488" b="7119"/>
          <a:stretch/>
        </p:blipFill>
        <p:spPr bwMode="auto">
          <a:xfrm>
            <a:off x="2864141" y="209550"/>
            <a:ext cx="3778494" cy="37166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Oval 5"/>
          <p:cNvSpPr/>
          <p:nvPr/>
        </p:nvSpPr>
        <p:spPr bwMode="auto">
          <a:xfrm>
            <a:off x="2992928" y="1723463"/>
            <a:ext cx="1083476" cy="2202767"/>
          </a:xfrm>
          <a:custGeom>
            <a:avLst/>
            <a:gdLst>
              <a:gd name="connsiteX0" fmla="*/ 0 w 699247"/>
              <a:gd name="connsiteY0" fmla="*/ 645459 h 1290917"/>
              <a:gd name="connsiteX1" fmla="*/ 349624 w 699247"/>
              <a:gd name="connsiteY1" fmla="*/ 0 h 1290917"/>
              <a:gd name="connsiteX2" fmla="*/ 699248 w 699247"/>
              <a:gd name="connsiteY2" fmla="*/ 645459 h 1290917"/>
              <a:gd name="connsiteX3" fmla="*/ 349624 w 699247"/>
              <a:gd name="connsiteY3" fmla="*/ 1290918 h 1290917"/>
              <a:gd name="connsiteX4" fmla="*/ 0 w 699247"/>
              <a:gd name="connsiteY4" fmla="*/ 645459 h 1290917"/>
              <a:gd name="connsiteX0" fmla="*/ 9661 w 793780"/>
              <a:gd name="connsiteY0" fmla="*/ 1777573 h 2423032"/>
              <a:gd name="connsiteX1" fmla="*/ 707628 w 793780"/>
              <a:gd name="connsiteY1" fmla="*/ 0 h 2423032"/>
              <a:gd name="connsiteX2" fmla="*/ 708909 w 793780"/>
              <a:gd name="connsiteY2" fmla="*/ 1777573 h 2423032"/>
              <a:gd name="connsiteX3" fmla="*/ 359285 w 793780"/>
              <a:gd name="connsiteY3" fmla="*/ 2423032 h 2423032"/>
              <a:gd name="connsiteX4" fmla="*/ 9661 w 793780"/>
              <a:gd name="connsiteY4" fmla="*/ 1777573 h 2423032"/>
              <a:gd name="connsiteX0" fmla="*/ 8489 w 711818"/>
              <a:gd name="connsiteY0" fmla="*/ 935646 h 2471541"/>
              <a:gd name="connsiteX1" fmla="*/ 662913 w 711818"/>
              <a:gd name="connsiteY1" fmla="*/ 20222 h 2471541"/>
              <a:gd name="connsiteX2" fmla="*/ 664194 w 711818"/>
              <a:gd name="connsiteY2" fmla="*/ 1797795 h 2471541"/>
              <a:gd name="connsiteX3" fmla="*/ 314570 w 711818"/>
              <a:gd name="connsiteY3" fmla="*/ 2443254 h 2471541"/>
              <a:gd name="connsiteX4" fmla="*/ 8489 w 711818"/>
              <a:gd name="connsiteY4" fmla="*/ 935646 h 2471541"/>
              <a:gd name="connsiteX0" fmla="*/ 29555 w 732884"/>
              <a:gd name="connsiteY0" fmla="*/ 935326 h 2397329"/>
              <a:gd name="connsiteX1" fmla="*/ 683979 w 732884"/>
              <a:gd name="connsiteY1" fmla="*/ 19902 h 2397329"/>
              <a:gd name="connsiteX2" fmla="*/ 685260 w 732884"/>
              <a:gd name="connsiteY2" fmla="*/ 1797475 h 2397329"/>
              <a:gd name="connsiteX3" fmla="*/ 170173 w 732884"/>
              <a:gd name="connsiteY3" fmla="*/ 2364557 h 2397329"/>
              <a:gd name="connsiteX4" fmla="*/ 29555 w 732884"/>
              <a:gd name="connsiteY4" fmla="*/ 935326 h 2397329"/>
              <a:gd name="connsiteX0" fmla="*/ 38477 w 1025107"/>
              <a:gd name="connsiteY0" fmla="*/ 932689 h 2387148"/>
              <a:gd name="connsiteX1" fmla="*/ 692901 w 1025107"/>
              <a:gd name="connsiteY1" fmla="*/ 17265 h 2387148"/>
              <a:gd name="connsiteX2" fmla="*/ 1025107 w 1025107"/>
              <a:gd name="connsiteY2" fmla="*/ 1725170 h 2387148"/>
              <a:gd name="connsiteX3" fmla="*/ 179095 w 1025107"/>
              <a:gd name="connsiteY3" fmla="*/ 2361920 h 2387148"/>
              <a:gd name="connsiteX4" fmla="*/ 38477 w 1025107"/>
              <a:gd name="connsiteY4" fmla="*/ 932689 h 2387148"/>
              <a:gd name="connsiteX0" fmla="*/ 38477 w 1035186"/>
              <a:gd name="connsiteY0" fmla="*/ 932689 h 2387148"/>
              <a:gd name="connsiteX1" fmla="*/ 692901 w 1035186"/>
              <a:gd name="connsiteY1" fmla="*/ 17265 h 2387148"/>
              <a:gd name="connsiteX2" fmla="*/ 1025107 w 1035186"/>
              <a:gd name="connsiteY2" fmla="*/ 1725170 h 2387148"/>
              <a:gd name="connsiteX3" fmla="*/ 179095 w 1035186"/>
              <a:gd name="connsiteY3" fmla="*/ 2361920 h 2387148"/>
              <a:gd name="connsiteX4" fmla="*/ 38477 w 1035186"/>
              <a:gd name="connsiteY4" fmla="*/ 932689 h 2387148"/>
              <a:gd name="connsiteX0" fmla="*/ 37376 w 1000402"/>
              <a:gd name="connsiteY0" fmla="*/ 937034 h 2404734"/>
              <a:gd name="connsiteX1" fmla="*/ 691800 w 1000402"/>
              <a:gd name="connsiteY1" fmla="*/ 21610 h 2404734"/>
              <a:gd name="connsiteX2" fmla="*/ 989171 w 1000402"/>
              <a:gd name="connsiteY2" fmla="*/ 1842727 h 2404734"/>
              <a:gd name="connsiteX3" fmla="*/ 177994 w 1000402"/>
              <a:gd name="connsiteY3" fmla="*/ 2366265 h 2404734"/>
              <a:gd name="connsiteX4" fmla="*/ 37376 w 1000402"/>
              <a:gd name="connsiteY4" fmla="*/ 937034 h 2404734"/>
              <a:gd name="connsiteX0" fmla="*/ 38760 w 1043924"/>
              <a:gd name="connsiteY0" fmla="*/ 933012 h 2388321"/>
              <a:gd name="connsiteX1" fmla="*/ 693184 w 1043924"/>
              <a:gd name="connsiteY1" fmla="*/ 17588 h 2388321"/>
              <a:gd name="connsiteX2" fmla="*/ 1034098 w 1043924"/>
              <a:gd name="connsiteY2" fmla="*/ 1734202 h 2388321"/>
              <a:gd name="connsiteX3" fmla="*/ 179378 w 1043924"/>
              <a:gd name="connsiteY3" fmla="*/ 2362243 h 2388321"/>
              <a:gd name="connsiteX4" fmla="*/ 38760 w 1043924"/>
              <a:gd name="connsiteY4" fmla="*/ 933012 h 2388321"/>
              <a:gd name="connsiteX0" fmla="*/ 75614 w 1080778"/>
              <a:gd name="connsiteY0" fmla="*/ 933036 h 2394795"/>
              <a:gd name="connsiteX1" fmla="*/ 730038 w 1080778"/>
              <a:gd name="connsiteY1" fmla="*/ 17612 h 2394795"/>
              <a:gd name="connsiteX2" fmla="*/ 1070952 w 1080778"/>
              <a:gd name="connsiteY2" fmla="*/ 1734226 h 2394795"/>
              <a:gd name="connsiteX3" fmla="*/ 125229 w 1080778"/>
              <a:gd name="connsiteY3" fmla="*/ 2369044 h 2394795"/>
              <a:gd name="connsiteX4" fmla="*/ 75614 w 1080778"/>
              <a:gd name="connsiteY4" fmla="*/ 933036 h 2394795"/>
              <a:gd name="connsiteX0" fmla="*/ 81432 w 1182428"/>
              <a:gd name="connsiteY0" fmla="*/ 931546 h 2389598"/>
              <a:gd name="connsiteX1" fmla="*/ 735856 w 1182428"/>
              <a:gd name="connsiteY1" fmla="*/ 16122 h 2389598"/>
              <a:gd name="connsiteX2" fmla="*/ 1174773 w 1182428"/>
              <a:gd name="connsiteY2" fmla="*/ 1692070 h 2389598"/>
              <a:gd name="connsiteX3" fmla="*/ 131047 w 1182428"/>
              <a:gd name="connsiteY3" fmla="*/ 2367554 h 2389598"/>
              <a:gd name="connsiteX4" fmla="*/ 81432 w 1182428"/>
              <a:gd name="connsiteY4" fmla="*/ 931546 h 2389598"/>
              <a:gd name="connsiteX0" fmla="*/ 68229 w 1204343"/>
              <a:gd name="connsiteY0" fmla="*/ 925159 h 2390302"/>
              <a:gd name="connsiteX1" fmla="*/ 757654 w 1204343"/>
              <a:gd name="connsiteY1" fmla="*/ 16513 h 2390302"/>
              <a:gd name="connsiteX2" fmla="*/ 1196571 w 1204343"/>
              <a:gd name="connsiteY2" fmla="*/ 1692461 h 2390302"/>
              <a:gd name="connsiteX3" fmla="*/ 152845 w 1204343"/>
              <a:gd name="connsiteY3" fmla="*/ 2367945 h 2390302"/>
              <a:gd name="connsiteX4" fmla="*/ 68229 w 1204343"/>
              <a:gd name="connsiteY4" fmla="*/ 925159 h 2390302"/>
              <a:gd name="connsiteX0" fmla="*/ 59515 w 1223728"/>
              <a:gd name="connsiteY0" fmla="*/ 925159 h 2390302"/>
              <a:gd name="connsiteX1" fmla="*/ 776941 w 1223728"/>
              <a:gd name="connsiteY1" fmla="*/ 16513 h 2390302"/>
              <a:gd name="connsiteX2" fmla="*/ 1215858 w 1223728"/>
              <a:gd name="connsiteY2" fmla="*/ 1692461 h 2390302"/>
              <a:gd name="connsiteX3" fmla="*/ 172132 w 1223728"/>
              <a:gd name="connsiteY3" fmla="*/ 2367945 h 2390302"/>
              <a:gd name="connsiteX4" fmla="*/ 59515 w 1223728"/>
              <a:gd name="connsiteY4" fmla="*/ 925159 h 2390302"/>
              <a:gd name="connsiteX0" fmla="*/ 59515 w 1223728"/>
              <a:gd name="connsiteY0" fmla="*/ 927181 h 2397414"/>
              <a:gd name="connsiteX1" fmla="*/ 776941 w 1223728"/>
              <a:gd name="connsiteY1" fmla="*/ 18535 h 2397414"/>
              <a:gd name="connsiteX2" fmla="*/ 1215858 w 1223728"/>
              <a:gd name="connsiteY2" fmla="*/ 1748704 h 2397414"/>
              <a:gd name="connsiteX3" fmla="*/ 172132 w 1223728"/>
              <a:gd name="connsiteY3" fmla="*/ 2369967 h 2397414"/>
              <a:gd name="connsiteX4" fmla="*/ 59515 w 1223728"/>
              <a:gd name="connsiteY4" fmla="*/ 927181 h 2397414"/>
              <a:gd name="connsiteX0" fmla="*/ 59199 w 1216543"/>
              <a:gd name="connsiteY0" fmla="*/ 926414 h 2394630"/>
              <a:gd name="connsiteX1" fmla="*/ 776625 w 1216543"/>
              <a:gd name="connsiteY1" fmla="*/ 17768 h 2394630"/>
              <a:gd name="connsiteX2" fmla="*/ 1208543 w 1216543"/>
              <a:gd name="connsiteY2" fmla="*/ 1727605 h 2394630"/>
              <a:gd name="connsiteX3" fmla="*/ 171816 w 1216543"/>
              <a:gd name="connsiteY3" fmla="*/ 2369200 h 2394630"/>
              <a:gd name="connsiteX4" fmla="*/ 59199 w 1216543"/>
              <a:gd name="connsiteY4" fmla="*/ 926414 h 2394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543" h="2394630">
                <a:moveTo>
                  <a:pt x="59199" y="926414"/>
                </a:moveTo>
                <a:cubicBezTo>
                  <a:pt x="160000" y="534509"/>
                  <a:pt x="585068" y="-115764"/>
                  <a:pt x="776625" y="17768"/>
                </a:cubicBezTo>
                <a:cubicBezTo>
                  <a:pt x="968182" y="151300"/>
                  <a:pt x="1269503" y="1371128"/>
                  <a:pt x="1208543" y="1727605"/>
                </a:cubicBezTo>
                <a:cubicBezTo>
                  <a:pt x="1208543" y="2084082"/>
                  <a:pt x="363373" y="2502732"/>
                  <a:pt x="171816" y="2369200"/>
                </a:cubicBezTo>
                <a:cubicBezTo>
                  <a:pt x="-19741" y="2235668"/>
                  <a:pt x="-41602" y="1318319"/>
                  <a:pt x="59199" y="926414"/>
                </a:cubicBezTo>
                <a:close/>
              </a:path>
            </a:pathLst>
          </a:custGeom>
          <a:solidFill>
            <a:schemeClr val="accent5">
              <a:lumMod val="50000"/>
              <a:alpha val="15000"/>
            </a:scheme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a:solidFill>
                <a:schemeClr val="tx1"/>
              </a:solidFill>
              <a:latin typeface="Arial" panose="020B0604020202020204" pitchFamily="34" charset="0"/>
              <a:cs typeface="Arial" panose="020B0604020202020204" pitchFamily="34" charset="0"/>
            </a:endParaRPr>
          </a:p>
        </p:txBody>
      </p:sp>
      <p:sp>
        <p:nvSpPr>
          <p:cNvPr id="33" name="Oval 6"/>
          <p:cNvSpPr/>
          <p:nvPr/>
        </p:nvSpPr>
        <p:spPr bwMode="auto">
          <a:xfrm rot="20114707">
            <a:off x="3173604" y="879494"/>
            <a:ext cx="2451357" cy="2511373"/>
          </a:xfrm>
          <a:custGeom>
            <a:avLst/>
            <a:gdLst>
              <a:gd name="connsiteX0" fmla="*/ 0 w 1368898"/>
              <a:gd name="connsiteY0" fmla="*/ 946258 h 1892515"/>
              <a:gd name="connsiteX1" fmla="*/ 684449 w 1368898"/>
              <a:gd name="connsiteY1" fmla="*/ 0 h 1892515"/>
              <a:gd name="connsiteX2" fmla="*/ 1368898 w 1368898"/>
              <a:gd name="connsiteY2" fmla="*/ 946258 h 1892515"/>
              <a:gd name="connsiteX3" fmla="*/ 684449 w 1368898"/>
              <a:gd name="connsiteY3" fmla="*/ 1892516 h 1892515"/>
              <a:gd name="connsiteX4" fmla="*/ 0 w 1368898"/>
              <a:gd name="connsiteY4" fmla="*/ 946258 h 1892515"/>
              <a:gd name="connsiteX0" fmla="*/ 0 w 937676"/>
              <a:gd name="connsiteY0" fmla="*/ 905442 h 1892683"/>
              <a:gd name="connsiteX1" fmla="*/ 253227 w 937676"/>
              <a:gd name="connsiteY1" fmla="*/ 88 h 1892683"/>
              <a:gd name="connsiteX2" fmla="*/ 937676 w 937676"/>
              <a:gd name="connsiteY2" fmla="*/ 946346 h 1892683"/>
              <a:gd name="connsiteX3" fmla="*/ 253227 w 937676"/>
              <a:gd name="connsiteY3" fmla="*/ 1892604 h 1892683"/>
              <a:gd name="connsiteX4" fmla="*/ 0 w 937676"/>
              <a:gd name="connsiteY4" fmla="*/ 905442 h 1892683"/>
              <a:gd name="connsiteX0" fmla="*/ 76213 w 1683077"/>
              <a:gd name="connsiteY0" fmla="*/ 1863209 h 2850450"/>
              <a:gd name="connsiteX1" fmla="*/ 1662956 w 1683077"/>
              <a:gd name="connsiteY1" fmla="*/ 24 h 2850450"/>
              <a:gd name="connsiteX2" fmla="*/ 1013889 w 1683077"/>
              <a:gd name="connsiteY2" fmla="*/ 1904113 h 2850450"/>
              <a:gd name="connsiteX3" fmla="*/ 329440 w 1683077"/>
              <a:gd name="connsiteY3" fmla="*/ 2850371 h 2850450"/>
              <a:gd name="connsiteX4" fmla="*/ 76213 w 1683077"/>
              <a:gd name="connsiteY4" fmla="*/ 1863209 h 2850450"/>
              <a:gd name="connsiteX0" fmla="*/ 90587 w 1598173"/>
              <a:gd name="connsiteY0" fmla="*/ 1208921 h 2877812"/>
              <a:gd name="connsiteX1" fmla="*/ 1581464 w 1598173"/>
              <a:gd name="connsiteY1" fmla="*/ 11176 h 2877812"/>
              <a:gd name="connsiteX2" fmla="*/ 932397 w 1598173"/>
              <a:gd name="connsiteY2" fmla="*/ 1915265 h 2877812"/>
              <a:gd name="connsiteX3" fmla="*/ 247948 w 1598173"/>
              <a:gd name="connsiteY3" fmla="*/ 2861523 h 2877812"/>
              <a:gd name="connsiteX4" fmla="*/ 90587 w 1598173"/>
              <a:gd name="connsiteY4" fmla="*/ 1208921 h 2877812"/>
              <a:gd name="connsiteX0" fmla="*/ 107321 w 1667491"/>
              <a:gd name="connsiteY0" fmla="*/ 1223494 h 2950431"/>
              <a:gd name="connsiteX1" fmla="*/ 1598198 w 1667491"/>
              <a:gd name="connsiteY1" fmla="*/ 25749 h 2950431"/>
              <a:gd name="connsiteX2" fmla="*/ 1438304 w 1667491"/>
              <a:gd name="connsiteY2" fmla="*/ 2366378 h 2950431"/>
              <a:gd name="connsiteX3" fmla="*/ 264682 w 1667491"/>
              <a:gd name="connsiteY3" fmla="*/ 2876096 h 2950431"/>
              <a:gd name="connsiteX4" fmla="*/ 107321 w 1667491"/>
              <a:gd name="connsiteY4" fmla="*/ 1223494 h 2950431"/>
              <a:gd name="connsiteX0" fmla="*/ 107321 w 2107990"/>
              <a:gd name="connsiteY0" fmla="*/ 1197748 h 2897564"/>
              <a:gd name="connsiteX1" fmla="*/ 1598198 w 2107990"/>
              <a:gd name="connsiteY1" fmla="*/ 3 h 2897564"/>
              <a:gd name="connsiteX2" fmla="*/ 2105632 w 2107990"/>
              <a:gd name="connsiteY2" fmla="*/ 1206877 h 2897564"/>
              <a:gd name="connsiteX3" fmla="*/ 1438304 w 2107990"/>
              <a:gd name="connsiteY3" fmla="*/ 2340632 h 2897564"/>
              <a:gd name="connsiteX4" fmla="*/ 264682 w 2107990"/>
              <a:gd name="connsiteY4" fmla="*/ 2850350 h 2897564"/>
              <a:gd name="connsiteX5" fmla="*/ 107321 w 2107990"/>
              <a:gd name="connsiteY5" fmla="*/ 1197748 h 2897564"/>
              <a:gd name="connsiteX0" fmla="*/ 112943 w 2113612"/>
              <a:gd name="connsiteY0" fmla="*/ 1197748 h 2968015"/>
              <a:gd name="connsiteX1" fmla="*/ 1603820 w 2113612"/>
              <a:gd name="connsiteY1" fmla="*/ 3 h 2968015"/>
              <a:gd name="connsiteX2" fmla="*/ 2111254 w 2113612"/>
              <a:gd name="connsiteY2" fmla="*/ 1206877 h 2968015"/>
              <a:gd name="connsiteX3" fmla="*/ 1586363 w 2113612"/>
              <a:gd name="connsiteY3" fmla="*/ 2655647 h 2968015"/>
              <a:gd name="connsiteX4" fmla="*/ 270304 w 2113612"/>
              <a:gd name="connsiteY4" fmla="*/ 2850350 h 2968015"/>
              <a:gd name="connsiteX5" fmla="*/ 112943 w 2113612"/>
              <a:gd name="connsiteY5" fmla="*/ 1197748 h 2968015"/>
              <a:gd name="connsiteX0" fmla="*/ 107045 w 2107714"/>
              <a:gd name="connsiteY0" fmla="*/ 1197748 h 2921311"/>
              <a:gd name="connsiteX1" fmla="*/ 1597922 w 2107714"/>
              <a:gd name="connsiteY1" fmla="*/ 3 h 2921311"/>
              <a:gd name="connsiteX2" fmla="*/ 2105356 w 2107714"/>
              <a:gd name="connsiteY2" fmla="*/ 1206877 h 2921311"/>
              <a:gd name="connsiteX3" fmla="*/ 1430778 w 2107714"/>
              <a:gd name="connsiteY3" fmla="*/ 2481137 h 2921311"/>
              <a:gd name="connsiteX4" fmla="*/ 264406 w 2107714"/>
              <a:gd name="connsiteY4" fmla="*/ 2850350 h 2921311"/>
              <a:gd name="connsiteX5" fmla="*/ 107045 w 2107714"/>
              <a:gd name="connsiteY5" fmla="*/ 1197748 h 2921311"/>
              <a:gd name="connsiteX0" fmla="*/ 71843 w 2072512"/>
              <a:gd name="connsiteY0" fmla="*/ 1197748 h 2670230"/>
              <a:gd name="connsiteX1" fmla="*/ 1562720 w 2072512"/>
              <a:gd name="connsiteY1" fmla="*/ 3 h 2670230"/>
              <a:gd name="connsiteX2" fmla="*/ 2070154 w 2072512"/>
              <a:gd name="connsiteY2" fmla="*/ 1206877 h 2670230"/>
              <a:gd name="connsiteX3" fmla="*/ 1395576 w 2072512"/>
              <a:gd name="connsiteY3" fmla="*/ 2481137 h 2670230"/>
              <a:gd name="connsiteX4" fmla="*/ 354375 w 2072512"/>
              <a:gd name="connsiteY4" fmla="*/ 2495706 h 2670230"/>
              <a:gd name="connsiteX5" fmla="*/ 71843 w 2072512"/>
              <a:gd name="connsiteY5" fmla="*/ 1197748 h 2670230"/>
              <a:gd name="connsiteX0" fmla="*/ 71843 w 2279442"/>
              <a:gd name="connsiteY0" fmla="*/ 1198891 h 2671373"/>
              <a:gd name="connsiteX1" fmla="*/ 1562720 w 2279442"/>
              <a:gd name="connsiteY1" fmla="*/ 1146 h 2671373"/>
              <a:gd name="connsiteX2" fmla="*/ 2278099 w 2279442"/>
              <a:gd name="connsiteY2" fmla="*/ 1006622 h 2671373"/>
              <a:gd name="connsiteX3" fmla="*/ 1395576 w 2279442"/>
              <a:gd name="connsiteY3" fmla="*/ 2482280 h 2671373"/>
              <a:gd name="connsiteX4" fmla="*/ 354375 w 2279442"/>
              <a:gd name="connsiteY4" fmla="*/ 2496849 h 2671373"/>
              <a:gd name="connsiteX5" fmla="*/ 71843 w 2279442"/>
              <a:gd name="connsiteY5" fmla="*/ 1198891 h 2671373"/>
              <a:gd name="connsiteX0" fmla="*/ 71843 w 2900979"/>
              <a:gd name="connsiteY0" fmla="*/ 1197754 h 2670236"/>
              <a:gd name="connsiteX1" fmla="*/ 1562720 w 2900979"/>
              <a:gd name="connsiteY1" fmla="*/ 9 h 2670236"/>
              <a:gd name="connsiteX2" fmla="*/ 2900396 w 2900979"/>
              <a:gd name="connsiteY2" fmla="*/ 1215714 h 2670236"/>
              <a:gd name="connsiteX3" fmla="*/ 1395576 w 2900979"/>
              <a:gd name="connsiteY3" fmla="*/ 2481143 h 2670236"/>
              <a:gd name="connsiteX4" fmla="*/ 354375 w 2900979"/>
              <a:gd name="connsiteY4" fmla="*/ 2495712 h 2670236"/>
              <a:gd name="connsiteX5" fmla="*/ 71843 w 2900979"/>
              <a:gd name="connsiteY5" fmla="*/ 1197754 h 2670236"/>
              <a:gd name="connsiteX0" fmla="*/ 80474 w 2909610"/>
              <a:gd name="connsiteY0" fmla="*/ 1197754 h 2848320"/>
              <a:gd name="connsiteX1" fmla="*/ 1571351 w 2909610"/>
              <a:gd name="connsiteY1" fmla="*/ 9 h 2848320"/>
              <a:gd name="connsiteX2" fmla="*/ 2909027 w 2909610"/>
              <a:gd name="connsiteY2" fmla="*/ 1215714 h 2848320"/>
              <a:gd name="connsiteX3" fmla="*/ 1739432 w 2909610"/>
              <a:gd name="connsiteY3" fmla="*/ 2731616 h 2848320"/>
              <a:gd name="connsiteX4" fmla="*/ 363006 w 2909610"/>
              <a:gd name="connsiteY4" fmla="*/ 2495712 h 2848320"/>
              <a:gd name="connsiteX5" fmla="*/ 80474 w 2909610"/>
              <a:gd name="connsiteY5" fmla="*/ 1197754 h 2848320"/>
              <a:gd name="connsiteX0" fmla="*/ 93607 w 2922743"/>
              <a:gd name="connsiteY0" fmla="*/ 1197754 h 2898375"/>
              <a:gd name="connsiteX1" fmla="*/ 1584484 w 2922743"/>
              <a:gd name="connsiteY1" fmla="*/ 9 h 2898375"/>
              <a:gd name="connsiteX2" fmla="*/ 2922160 w 2922743"/>
              <a:gd name="connsiteY2" fmla="*/ 1215714 h 2898375"/>
              <a:gd name="connsiteX3" fmla="*/ 2175309 w 2922743"/>
              <a:gd name="connsiteY3" fmla="*/ 2792290 h 2898375"/>
              <a:gd name="connsiteX4" fmla="*/ 376139 w 2922743"/>
              <a:gd name="connsiteY4" fmla="*/ 2495712 h 2898375"/>
              <a:gd name="connsiteX5" fmla="*/ 93607 w 2922743"/>
              <a:gd name="connsiteY5" fmla="*/ 1197754 h 2898375"/>
              <a:gd name="connsiteX0" fmla="*/ 83035 w 2912171"/>
              <a:gd name="connsiteY0" fmla="*/ 1197754 h 2947165"/>
              <a:gd name="connsiteX1" fmla="*/ 1573912 w 2912171"/>
              <a:gd name="connsiteY1" fmla="*/ 9 h 2947165"/>
              <a:gd name="connsiteX2" fmla="*/ 2911588 w 2912171"/>
              <a:gd name="connsiteY2" fmla="*/ 1215714 h 2947165"/>
              <a:gd name="connsiteX3" fmla="*/ 1831446 w 2912171"/>
              <a:gd name="connsiteY3" fmla="*/ 2849583 h 2947165"/>
              <a:gd name="connsiteX4" fmla="*/ 365567 w 2912171"/>
              <a:gd name="connsiteY4" fmla="*/ 2495712 h 2947165"/>
              <a:gd name="connsiteX5" fmla="*/ 83035 w 2912171"/>
              <a:gd name="connsiteY5" fmla="*/ 1197754 h 2947165"/>
              <a:gd name="connsiteX0" fmla="*/ 83035 w 2926293"/>
              <a:gd name="connsiteY0" fmla="*/ 1197754 h 2854422"/>
              <a:gd name="connsiteX1" fmla="*/ 1573912 w 2926293"/>
              <a:gd name="connsiteY1" fmla="*/ 9 h 2854422"/>
              <a:gd name="connsiteX2" fmla="*/ 2911588 w 2926293"/>
              <a:gd name="connsiteY2" fmla="*/ 1215714 h 2854422"/>
              <a:gd name="connsiteX3" fmla="*/ 2260560 w 2926293"/>
              <a:gd name="connsiteY3" fmla="*/ 2315627 h 2854422"/>
              <a:gd name="connsiteX4" fmla="*/ 1831446 w 2926293"/>
              <a:gd name="connsiteY4" fmla="*/ 2849583 h 2854422"/>
              <a:gd name="connsiteX5" fmla="*/ 365567 w 2926293"/>
              <a:gd name="connsiteY5" fmla="*/ 2495712 h 2854422"/>
              <a:gd name="connsiteX6" fmla="*/ 83035 w 2926293"/>
              <a:gd name="connsiteY6" fmla="*/ 1197754 h 2854422"/>
              <a:gd name="connsiteX0" fmla="*/ 83035 w 2934196"/>
              <a:gd name="connsiteY0" fmla="*/ 1197754 h 2854422"/>
              <a:gd name="connsiteX1" fmla="*/ 1573912 w 2934196"/>
              <a:gd name="connsiteY1" fmla="*/ 9 h 2854422"/>
              <a:gd name="connsiteX2" fmla="*/ 2911588 w 2934196"/>
              <a:gd name="connsiteY2" fmla="*/ 1215714 h 2854422"/>
              <a:gd name="connsiteX3" fmla="*/ 2497809 w 2934196"/>
              <a:gd name="connsiteY3" fmla="*/ 2425025 h 2854422"/>
              <a:gd name="connsiteX4" fmla="*/ 1831446 w 2934196"/>
              <a:gd name="connsiteY4" fmla="*/ 2849583 h 2854422"/>
              <a:gd name="connsiteX5" fmla="*/ 365567 w 2934196"/>
              <a:gd name="connsiteY5" fmla="*/ 2495712 h 2854422"/>
              <a:gd name="connsiteX6" fmla="*/ 83035 w 2934196"/>
              <a:gd name="connsiteY6" fmla="*/ 1197754 h 2854422"/>
              <a:gd name="connsiteX0" fmla="*/ 83035 w 3030106"/>
              <a:gd name="connsiteY0" fmla="*/ 1197821 h 2854489"/>
              <a:gd name="connsiteX1" fmla="*/ 1573912 w 3030106"/>
              <a:gd name="connsiteY1" fmla="*/ 76 h 2854489"/>
              <a:gd name="connsiteX2" fmla="*/ 3011082 w 3030106"/>
              <a:gd name="connsiteY2" fmla="*/ 1251976 h 2854489"/>
              <a:gd name="connsiteX3" fmla="*/ 2497809 w 3030106"/>
              <a:gd name="connsiteY3" fmla="*/ 2425092 h 2854489"/>
              <a:gd name="connsiteX4" fmla="*/ 1831446 w 3030106"/>
              <a:gd name="connsiteY4" fmla="*/ 2849650 h 2854489"/>
              <a:gd name="connsiteX5" fmla="*/ 365567 w 3030106"/>
              <a:gd name="connsiteY5" fmla="*/ 2495779 h 2854489"/>
              <a:gd name="connsiteX6" fmla="*/ 83035 w 3030106"/>
              <a:gd name="connsiteY6" fmla="*/ 1197821 h 2854489"/>
              <a:gd name="connsiteX0" fmla="*/ 83035 w 3043638"/>
              <a:gd name="connsiteY0" fmla="*/ 1197821 h 2854489"/>
              <a:gd name="connsiteX1" fmla="*/ 1573912 w 3043638"/>
              <a:gd name="connsiteY1" fmla="*/ 76 h 2854489"/>
              <a:gd name="connsiteX2" fmla="*/ 3011082 w 3043638"/>
              <a:gd name="connsiteY2" fmla="*/ 1251976 h 2854489"/>
              <a:gd name="connsiteX3" fmla="*/ 2518080 w 3043638"/>
              <a:gd name="connsiteY3" fmla="*/ 2444121 h 2854489"/>
              <a:gd name="connsiteX4" fmla="*/ 1831446 w 3043638"/>
              <a:gd name="connsiteY4" fmla="*/ 2849650 h 2854489"/>
              <a:gd name="connsiteX5" fmla="*/ 365567 w 3043638"/>
              <a:gd name="connsiteY5" fmla="*/ 2495779 h 2854489"/>
              <a:gd name="connsiteX6" fmla="*/ 83035 w 3043638"/>
              <a:gd name="connsiteY6" fmla="*/ 1197821 h 2854489"/>
              <a:gd name="connsiteX0" fmla="*/ 96753 w 3047872"/>
              <a:gd name="connsiteY0" fmla="*/ 1353240 h 3009908"/>
              <a:gd name="connsiteX1" fmla="*/ 1775485 w 3047872"/>
              <a:gd name="connsiteY1" fmla="*/ 65 h 3009908"/>
              <a:gd name="connsiteX2" fmla="*/ 3024800 w 3047872"/>
              <a:gd name="connsiteY2" fmla="*/ 1407395 h 3009908"/>
              <a:gd name="connsiteX3" fmla="*/ 2531798 w 3047872"/>
              <a:gd name="connsiteY3" fmla="*/ 2599540 h 3009908"/>
              <a:gd name="connsiteX4" fmla="*/ 1845164 w 3047872"/>
              <a:gd name="connsiteY4" fmla="*/ 3005069 h 3009908"/>
              <a:gd name="connsiteX5" fmla="*/ 379285 w 3047872"/>
              <a:gd name="connsiteY5" fmla="*/ 2651198 h 3009908"/>
              <a:gd name="connsiteX6" fmla="*/ 96753 w 3047872"/>
              <a:gd name="connsiteY6" fmla="*/ 1353240 h 3009908"/>
              <a:gd name="connsiteX0" fmla="*/ 104188 w 3015429"/>
              <a:gd name="connsiteY0" fmla="*/ 1246336 h 3011093"/>
              <a:gd name="connsiteX1" fmla="*/ 1743042 w 3015429"/>
              <a:gd name="connsiteY1" fmla="*/ 639 h 3011093"/>
              <a:gd name="connsiteX2" fmla="*/ 2992357 w 3015429"/>
              <a:gd name="connsiteY2" fmla="*/ 1407969 h 3011093"/>
              <a:gd name="connsiteX3" fmla="*/ 2499355 w 3015429"/>
              <a:gd name="connsiteY3" fmla="*/ 2600114 h 3011093"/>
              <a:gd name="connsiteX4" fmla="*/ 1812721 w 3015429"/>
              <a:gd name="connsiteY4" fmla="*/ 3005643 h 3011093"/>
              <a:gd name="connsiteX5" fmla="*/ 346842 w 3015429"/>
              <a:gd name="connsiteY5" fmla="*/ 2651772 h 3011093"/>
              <a:gd name="connsiteX6" fmla="*/ 104188 w 3015429"/>
              <a:gd name="connsiteY6" fmla="*/ 1246336 h 3011093"/>
              <a:gd name="connsiteX0" fmla="*/ 101448 w 3013279"/>
              <a:gd name="connsiteY0" fmla="*/ 1246336 h 3002232"/>
              <a:gd name="connsiteX1" fmla="*/ 1740302 w 3013279"/>
              <a:gd name="connsiteY1" fmla="*/ 639 h 3002232"/>
              <a:gd name="connsiteX2" fmla="*/ 2989617 w 3013279"/>
              <a:gd name="connsiteY2" fmla="*/ 1407969 h 3002232"/>
              <a:gd name="connsiteX3" fmla="*/ 2496615 w 3013279"/>
              <a:gd name="connsiteY3" fmla="*/ 2600114 h 3002232"/>
              <a:gd name="connsiteX4" fmla="*/ 1727077 w 3013279"/>
              <a:gd name="connsiteY4" fmla="*/ 2996462 h 3002232"/>
              <a:gd name="connsiteX5" fmla="*/ 344102 w 3013279"/>
              <a:gd name="connsiteY5" fmla="*/ 2651772 h 3002232"/>
              <a:gd name="connsiteX6" fmla="*/ 101448 w 3013279"/>
              <a:gd name="connsiteY6" fmla="*/ 1246336 h 3002232"/>
              <a:gd name="connsiteX0" fmla="*/ 101448 w 3095125"/>
              <a:gd name="connsiteY0" fmla="*/ 1245967 h 3001863"/>
              <a:gd name="connsiteX1" fmla="*/ 1740302 w 3095125"/>
              <a:gd name="connsiteY1" fmla="*/ 270 h 3001863"/>
              <a:gd name="connsiteX2" fmla="*/ 3074340 w 3095125"/>
              <a:gd name="connsiteY2" fmla="*/ 1349846 h 3001863"/>
              <a:gd name="connsiteX3" fmla="*/ 2496615 w 3095125"/>
              <a:gd name="connsiteY3" fmla="*/ 2599745 h 3001863"/>
              <a:gd name="connsiteX4" fmla="*/ 1727077 w 3095125"/>
              <a:gd name="connsiteY4" fmla="*/ 2996093 h 3001863"/>
              <a:gd name="connsiteX5" fmla="*/ 344102 w 3095125"/>
              <a:gd name="connsiteY5" fmla="*/ 2651403 h 3001863"/>
              <a:gd name="connsiteX6" fmla="*/ 101448 w 3095125"/>
              <a:gd name="connsiteY6" fmla="*/ 1245967 h 3001863"/>
              <a:gd name="connsiteX0" fmla="*/ 111034 w 3099175"/>
              <a:gd name="connsiteY0" fmla="*/ 1611932 h 3367828"/>
              <a:gd name="connsiteX1" fmla="*/ 1879944 w 3099175"/>
              <a:gd name="connsiteY1" fmla="*/ 197 h 3367828"/>
              <a:gd name="connsiteX2" fmla="*/ 3083926 w 3099175"/>
              <a:gd name="connsiteY2" fmla="*/ 1715811 h 3367828"/>
              <a:gd name="connsiteX3" fmla="*/ 2506201 w 3099175"/>
              <a:gd name="connsiteY3" fmla="*/ 2965710 h 3367828"/>
              <a:gd name="connsiteX4" fmla="*/ 1736663 w 3099175"/>
              <a:gd name="connsiteY4" fmla="*/ 3362058 h 3367828"/>
              <a:gd name="connsiteX5" fmla="*/ 353688 w 3099175"/>
              <a:gd name="connsiteY5" fmla="*/ 3017368 h 3367828"/>
              <a:gd name="connsiteX6" fmla="*/ 111034 w 3099175"/>
              <a:gd name="connsiteY6" fmla="*/ 1611932 h 3367828"/>
              <a:gd name="connsiteX0" fmla="*/ 111034 w 3268476"/>
              <a:gd name="connsiteY0" fmla="*/ 1611765 h 3367661"/>
              <a:gd name="connsiteX1" fmla="*/ 1879944 w 3268476"/>
              <a:gd name="connsiteY1" fmla="*/ 30 h 3367661"/>
              <a:gd name="connsiteX2" fmla="*/ 3256432 w 3268476"/>
              <a:gd name="connsiteY2" fmla="*/ 1572501 h 3367661"/>
              <a:gd name="connsiteX3" fmla="*/ 2506201 w 3268476"/>
              <a:gd name="connsiteY3" fmla="*/ 2965543 h 3367661"/>
              <a:gd name="connsiteX4" fmla="*/ 1736663 w 3268476"/>
              <a:gd name="connsiteY4" fmla="*/ 3361891 h 3367661"/>
              <a:gd name="connsiteX5" fmla="*/ 353688 w 3268476"/>
              <a:gd name="connsiteY5" fmla="*/ 3017201 h 3367661"/>
              <a:gd name="connsiteX6" fmla="*/ 111034 w 3268476"/>
              <a:gd name="connsiteY6" fmla="*/ 1611765 h 336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8476" h="3367661">
                <a:moveTo>
                  <a:pt x="111034" y="1611765"/>
                </a:moveTo>
                <a:cubicBezTo>
                  <a:pt x="365410" y="1108903"/>
                  <a:pt x="1355711" y="6574"/>
                  <a:pt x="1879944" y="30"/>
                </a:cubicBezTo>
                <a:cubicBezTo>
                  <a:pt x="2404177" y="-6514"/>
                  <a:pt x="3152056" y="1078249"/>
                  <a:pt x="3256432" y="1572501"/>
                </a:cubicBezTo>
                <a:cubicBezTo>
                  <a:pt x="3360808" y="2066753"/>
                  <a:pt x="2759496" y="2667311"/>
                  <a:pt x="2506201" y="2965543"/>
                </a:cubicBezTo>
                <a:cubicBezTo>
                  <a:pt x="2252906" y="3263775"/>
                  <a:pt x="2052495" y="3331877"/>
                  <a:pt x="1736663" y="3361891"/>
                </a:cubicBezTo>
                <a:cubicBezTo>
                  <a:pt x="1420831" y="3391905"/>
                  <a:pt x="624626" y="3308889"/>
                  <a:pt x="353688" y="3017201"/>
                </a:cubicBezTo>
                <a:cubicBezTo>
                  <a:pt x="82750" y="2725513"/>
                  <a:pt x="-143342" y="2114627"/>
                  <a:pt x="111034" y="1611765"/>
                </a:cubicBezTo>
                <a:close/>
              </a:path>
            </a:pathLst>
          </a:custGeom>
          <a:solidFill>
            <a:schemeClr val="accent5">
              <a:lumMod val="50000"/>
              <a:alpha val="15000"/>
            </a:scheme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dirty="0">
              <a:solidFill>
                <a:schemeClr val="tx1"/>
              </a:solidFill>
              <a:latin typeface="Arial" panose="020B0604020202020204" pitchFamily="34" charset="0"/>
              <a:cs typeface="Arial" panose="020B0604020202020204" pitchFamily="34" charset="0"/>
            </a:endParaRPr>
          </a:p>
        </p:txBody>
      </p:sp>
      <p:sp>
        <p:nvSpPr>
          <p:cNvPr id="34" name="Oval 7"/>
          <p:cNvSpPr/>
          <p:nvPr/>
        </p:nvSpPr>
        <p:spPr bwMode="auto">
          <a:xfrm rot="1597128">
            <a:off x="3476459" y="730439"/>
            <a:ext cx="2283132" cy="2997164"/>
          </a:xfrm>
          <a:custGeom>
            <a:avLst/>
            <a:gdLst>
              <a:gd name="connsiteX0" fmla="*/ 0 w 2394109"/>
              <a:gd name="connsiteY0" fmla="*/ 1533457 h 3066914"/>
              <a:gd name="connsiteX1" fmla="*/ 1197055 w 2394109"/>
              <a:gd name="connsiteY1" fmla="*/ 0 h 3066914"/>
              <a:gd name="connsiteX2" fmla="*/ 2394110 w 2394109"/>
              <a:gd name="connsiteY2" fmla="*/ 1533457 h 3066914"/>
              <a:gd name="connsiteX3" fmla="*/ 1197055 w 2394109"/>
              <a:gd name="connsiteY3" fmla="*/ 3066914 h 3066914"/>
              <a:gd name="connsiteX4" fmla="*/ 0 w 2394109"/>
              <a:gd name="connsiteY4" fmla="*/ 1533457 h 3066914"/>
              <a:gd name="connsiteX0" fmla="*/ 0 w 3340992"/>
              <a:gd name="connsiteY0" fmla="*/ 1540317 h 3090643"/>
              <a:gd name="connsiteX1" fmla="*/ 1197055 w 3340992"/>
              <a:gd name="connsiteY1" fmla="*/ 6860 h 3090643"/>
              <a:gd name="connsiteX2" fmla="*/ 3340992 w 3340992"/>
              <a:gd name="connsiteY2" fmla="*/ 2069093 h 3090643"/>
              <a:gd name="connsiteX3" fmla="*/ 1197055 w 3340992"/>
              <a:gd name="connsiteY3" fmla="*/ 3073774 h 3090643"/>
              <a:gd name="connsiteX4" fmla="*/ 0 w 3340992"/>
              <a:gd name="connsiteY4" fmla="*/ 1540317 h 3090643"/>
              <a:gd name="connsiteX0" fmla="*/ 7723 w 3348715"/>
              <a:gd name="connsiteY0" fmla="*/ 1538739 h 3527134"/>
              <a:gd name="connsiteX1" fmla="*/ 1204778 w 3348715"/>
              <a:gd name="connsiteY1" fmla="*/ 5282 h 3527134"/>
              <a:gd name="connsiteX2" fmla="*/ 3348715 w 3348715"/>
              <a:gd name="connsiteY2" fmla="*/ 2067515 h 3527134"/>
              <a:gd name="connsiteX3" fmla="*/ 1750441 w 3348715"/>
              <a:gd name="connsiteY3" fmla="*/ 3519563 h 3527134"/>
              <a:gd name="connsiteX4" fmla="*/ 7723 w 3348715"/>
              <a:gd name="connsiteY4" fmla="*/ 1538739 h 3527134"/>
              <a:gd name="connsiteX0" fmla="*/ 12283 w 3353275"/>
              <a:gd name="connsiteY0" fmla="*/ 2177114 h 4165509"/>
              <a:gd name="connsiteX1" fmla="*/ 2680892 w 3353275"/>
              <a:gd name="connsiteY1" fmla="*/ 3563 h 4165509"/>
              <a:gd name="connsiteX2" fmla="*/ 3353275 w 3353275"/>
              <a:gd name="connsiteY2" fmla="*/ 2705890 h 4165509"/>
              <a:gd name="connsiteX3" fmla="*/ 1755001 w 3353275"/>
              <a:gd name="connsiteY3" fmla="*/ 4157938 h 4165509"/>
              <a:gd name="connsiteX4" fmla="*/ 12283 w 3353275"/>
              <a:gd name="connsiteY4" fmla="*/ 2177114 h 4165509"/>
              <a:gd name="connsiteX0" fmla="*/ 12976 w 3260578"/>
              <a:gd name="connsiteY0" fmla="*/ 2092780 h 4169263"/>
              <a:gd name="connsiteX1" fmla="*/ 2588195 w 3260578"/>
              <a:gd name="connsiteY1" fmla="*/ 4998 h 4169263"/>
              <a:gd name="connsiteX2" fmla="*/ 3260578 w 3260578"/>
              <a:gd name="connsiteY2" fmla="*/ 2707325 h 4169263"/>
              <a:gd name="connsiteX3" fmla="*/ 1662304 w 3260578"/>
              <a:gd name="connsiteY3" fmla="*/ 4159373 h 4169263"/>
              <a:gd name="connsiteX4" fmla="*/ 12976 w 3260578"/>
              <a:gd name="connsiteY4" fmla="*/ 2092780 h 4169263"/>
              <a:gd name="connsiteX0" fmla="*/ 44878 w 3292480"/>
              <a:gd name="connsiteY0" fmla="*/ 2122805 h 4199288"/>
              <a:gd name="connsiteX1" fmla="*/ 655270 w 3292480"/>
              <a:gd name="connsiteY1" fmla="*/ 1258940 h 4199288"/>
              <a:gd name="connsiteX2" fmla="*/ 2620097 w 3292480"/>
              <a:gd name="connsiteY2" fmla="*/ 35023 h 4199288"/>
              <a:gd name="connsiteX3" fmla="*/ 3292480 w 3292480"/>
              <a:gd name="connsiteY3" fmla="*/ 2737350 h 4199288"/>
              <a:gd name="connsiteX4" fmla="*/ 1694206 w 3292480"/>
              <a:gd name="connsiteY4" fmla="*/ 4189398 h 4199288"/>
              <a:gd name="connsiteX5" fmla="*/ 44878 w 3292480"/>
              <a:gd name="connsiteY5" fmla="*/ 2122805 h 4199288"/>
              <a:gd name="connsiteX0" fmla="*/ 65786 w 3313388"/>
              <a:gd name="connsiteY0" fmla="*/ 2146136 h 4222619"/>
              <a:gd name="connsiteX1" fmla="*/ 555182 w 3313388"/>
              <a:gd name="connsiteY1" fmla="*/ 1001974 h 4222619"/>
              <a:gd name="connsiteX2" fmla="*/ 2641005 w 3313388"/>
              <a:gd name="connsiteY2" fmla="*/ 58354 h 4222619"/>
              <a:gd name="connsiteX3" fmla="*/ 3313388 w 3313388"/>
              <a:gd name="connsiteY3" fmla="*/ 2760681 h 4222619"/>
              <a:gd name="connsiteX4" fmla="*/ 1715114 w 3313388"/>
              <a:gd name="connsiteY4" fmla="*/ 4212729 h 4222619"/>
              <a:gd name="connsiteX5" fmla="*/ 65786 w 3313388"/>
              <a:gd name="connsiteY5" fmla="*/ 2146136 h 4222619"/>
              <a:gd name="connsiteX0" fmla="*/ 65786 w 3313388"/>
              <a:gd name="connsiteY0" fmla="*/ 2146136 h 4213425"/>
              <a:gd name="connsiteX1" fmla="*/ 555182 w 3313388"/>
              <a:gd name="connsiteY1" fmla="*/ 1001974 h 4213425"/>
              <a:gd name="connsiteX2" fmla="*/ 2641005 w 3313388"/>
              <a:gd name="connsiteY2" fmla="*/ 58354 h 4213425"/>
              <a:gd name="connsiteX3" fmla="*/ 3313388 w 3313388"/>
              <a:gd name="connsiteY3" fmla="*/ 2760681 h 4213425"/>
              <a:gd name="connsiteX4" fmla="*/ 1715114 w 3313388"/>
              <a:gd name="connsiteY4" fmla="*/ 4212729 h 4213425"/>
              <a:gd name="connsiteX5" fmla="*/ 494689 w 3313388"/>
              <a:gd name="connsiteY5" fmla="*/ 2941538 h 4213425"/>
              <a:gd name="connsiteX6" fmla="*/ 65786 w 3313388"/>
              <a:gd name="connsiteY6" fmla="*/ 2146136 h 4213425"/>
              <a:gd name="connsiteX0" fmla="*/ 4301 w 3251903"/>
              <a:gd name="connsiteY0" fmla="*/ 2146136 h 4214094"/>
              <a:gd name="connsiteX1" fmla="*/ 493697 w 3251903"/>
              <a:gd name="connsiteY1" fmla="*/ 1001974 h 4214094"/>
              <a:gd name="connsiteX2" fmla="*/ 2579520 w 3251903"/>
              <a:gd name="connsiteY2" fmla="*/ 58354 h 4214094"/>
              <a:gd name="connsiteX3" fmla="*/ 3251903 w 3251903"/>
              <a:gd name="connsiteY3" fmla="*/ 2760681 h 4214094"/>
              <a:gd name="connsiteX4" fmla="*/ 1653629 w 3251903"/>
              <a:gd name="connsiteY4" fmla="*/ 4212729 h 4214094"/>
              <a:gd name="connsiteX5" fmla="*/ 339796 w 3251903"/>
              <a:gd name="connsiteY5" fmla="*/ 3007834 h 4214094"/>
              <a:gd name="connsiteX6" fmla="*/ 4301 w 3251903"/>
              <a:gd name="connsiteY6" fmla="*/ 2146136 h 4214094"/>
              <a:gd name="connsiteX0" fmla="*/ 4301 w 3251903"/>
              <a:gd name="connsiteY0" fmla="*/ 2146136 h 4214166"/>
              <a:gd name="connsiteX1" fmla="*/ 493697 w 3251903"/>
              <a:gd name="connsiteY1" fmla="*/ 1001974 h 4214166"/>
              <a:gd name="connsiteX2" fmla="*/ 2579520 w 3251903"/>
              <a:gd name="connsiteY2" fmla="*/ 58354 h 4214166"/>
              <a:gd name="connsiteX3" fmla="*/ 3251903 w 3251903"/>
              <a:gd name="connsiteY3" fmla="*/ 2760681 h 4214166"/>
              <a:gd name="connsiteX4" fmla="*/ 1653629 w 3251903"/>
              <a:gd name="connsiteY4" fmla="*/ 4212729 h 4214166"/>
              <a:gd name="connsiteX5" fmla="*/ 339796 w 3251903"/>
              <a:gd name="connsiteY5" fmla="*/ 3007834 h 4214166"/>
              <a:gd name="connsiteX6" fmla="*/ 4301 w 3251903"/>
              <a:gd name="connsiteY6" fmla="*/ 2146136 h 4214166"/>
              <a:gd name="connsiteX0" fmla="*/ 13234 w 3260836"/>
              <a:gd name="connsiteY0" fmla="*/ 2146136 h 4214657"/>
              <a:gd name="connsiteX1" fmla="*/ 502630 w 3260836"/>
              <a:gd name="connsiteY1" fmla="*/ 1001974 h 4214657"/>
              <a:gd name="connsiteX2" fmla="*/ 2588453 w 3260836"/>
              <a:gd name="connsiteY2" fmla="*/ 58354 h 4214657"/>
              <a:gd name="connsiteX3" fmla="*/ 3260836 w 3260836"/>
              <a:gd name="connsiteY3" fmla="*/ 2760681 h 4214657"/>
              <a:gd name="connsiteX4" fmla="*/ 1662562 w 3260836"/>
              <a:gd name="connsiteY4" fmla="*/ 4212729 h 4214657"/>
              <a:gd name="connsiteX5" fmla="*/ 278659 w 3260836"/>
              <a:gd name="connsiteY5" fmla="*/ 3042951 h 4214657"/>
              <a:gd name="connsiteX6" fmla="*/ 13234 w 3260836"/>
              <a:gd name="connsiteY6" fmla="*/ 2146136 h 4214657"/>
              <a:gd name="connsiteX0" fmla="*/ 6609 w 3254211"/>
              <a:gd name="connsiteY0" fmla="*/ 2146136 h 4214657"/>
              <a:gd name="connsiteX1" fmla="*/ 496005 w 3254211"/>
              <a:gd name="connsiteY1" fmla="*/ 1001974 h 4214657"/>
              <a:gd name="connsiteX2" fmla="*/ 2581828 w 3254211"/>
              <a:gd name="connsiteY2" fmla="*/ 58354 h 4214657"/>
              <a:gd name="connsiteX3" fmla="*/ 3254211 w 3254211"/>
              <a:gd name="connsiteY3" fmla="*/ 2760681 h 4214657"/>
              <a:gd name="connsiteX4" fmla="*/ 1655937 w 3254211"/>
              <a:gd name="connsiteY4" fmla="*/ 4212729 h 4214657"/>
              <a:gd name="connsiteX5" fmla="*/ 272034 w 3254211"/>
              <a:gd name="connsiteY5" fmla="*/ 3042951 h 4214657"/>
              <a:gd name="connsiteX6" fmla="*/ 6609 w 3254211"/>
              <a:gd name="connsiteY6" fmla="*/ 2146136 h 4214657"/>
              <a:gd name="connsiteX0" fmla="*/ 228350 w 3036115"/>
              <a:gd name="connsiteY0" fmla="*/ 1876996 h 4214657"/>
              <a:gd name="connsiteX1" fmla="*/ 277909 w 3036115"/>
              <a:gd name="connsiteY1" fmla="*/ 1001974 h 4214657"/>
              <a:gd name="connsiteX2" fmla="*/ 2363732 w 3036115"/>
              <a:gd name="connsiteY2" fmla="*/ 58354 h 4214657"/>
              <a:gd name="connsiteX3" fmla="*/ 3036115 w 3036115"/>
              <a:gd name="connsiteY3" fmla="*/ 2760681 h 4214657"/>
              <a:gd name="connsiteX4" fmla="*/ 1437841 w 3036115"/>
              <a:gd name="connsiteY4" fmla="*/ 4212729 h 4214657"/>
              <a:gd name="connsiteX5" fmla="*/ 53938 w 3036115"/>
              <a:gd name="connsiteY5" fmla="*/ 3042951 h 4214657"/>
              <a:gd name="connsiteX6" fmla="*/ 228350 w 3036115"/>
              <a:gd name="connsiteY6" fmla="*/ 1876996 h 4214657"/>
              <a:gd name="connsiteX0" fmla="*/ 153412 w 2961177"/>
              <a:gd name="connsiteY0" fmla="*/ 1876996 h 4212989"/>
              <a:gd name="connsiteX1" fmla="*/ 202971 w 2961177"/>
              <a:gd name="connsiteY1" fmla="*/ 1001974 h 4212989"/>
              <a:gd name="connsiteX2" fmla="*/ 2288794 w 2961177"/>
              <a:gd name="connsiteY2" fmla="*/ 58354 h 4212989"/>
              <a:gd name="connsiteX3" fmla="*/ 2961177 w 2961177"/>
              <a:gd name="connsiteY3" fmla="*/ 2760681 h 4212989"/>
              <a:gd name="connsiteX4" fmla="*/ 1362903 w 2961177"/>
              <a:gd name="connsiteY4" fmla="*/ 4212729 h 4212989"/>
              <a:gd name="connsiteX5" fmla="*/ 165780 w 2961177"/>
              <a:gd name="connsiteY5" fmla="*/ 2871415 h 4212989"/>
              <a:gd name="connsiteX6" fmla="*/ 153412 w 2961177"/>
              <a:gd name="connsiteY6" fmla="*/ 1876996 h 4212989"/>
              <a:gd name="connsiteX0" fmla="*/ 93347 w 2901112"/>
              <a:gd name="connsiteY0" fmla="*/ 1934845 h 4270838"/>
              <a:gd name="connsiteX1" fmla="*/ 605990 w 2901112"/>
              <a:gd name="connsiteY1" fmla="*/ 662141 h 4270838"/>
              <a:gd name="connsiteX2" fmla="*/ 2228729 w 2901112"/>
              <a:gd name="connsiteY2" fmla="*/ 116203 h 4270838"/>
              <a:gd name="connsiteX3" fmla="*/ 2901112 w 2901112"/>
              <a:gd name="connsiteY3" fmla="*/ 2818530 h 4270838"/>
              <a:gd name="connsiteX4" fmla="*/ 1302838 w 2901112"/>
              <a:gd name="connsiteY4" fmla="*/ 4270578 h 4270838"/>
              <a:gd name="connsiteX5" fmla="*/ 105715 w 2901112"/>
              <a:gd name="connsiteY5" fmla="*/ 2929264 h 4270838"/>
              <a:gd name="connsiteX6" fmla="*/ 93347 w 2901112"/>
              <a:gd name="connsiteY6" fmla="*/ 1934845 h 4270838"/>
              <a:gd name="connsiteX0" fmla="*/ 93347 w 2901112"/>
              <a:gd name="connsiteY0" fmla="*/ 1590345 h 3926338"/>
              <a:gd name="connsiteX1" fmla="*/ 605990 w 2901112"/>
              <a:gd name="connsiteY1" fmla="*/ 317641 h 3926338"/>
              <a:gd name="connsiteX2" fmla="*/ 2377147 w 2901112"/>
              <a:gd name="connsiteY2" fmla="*/ 223337 h 3926338"/>
              <a:gd name="connsiteX3" fmla="*/ 2901112 w 2901112"/>
              <a:gd name="connsiteY3" fmla="*/ 2474030 h 3926338"/>
              <a:gd name="connsiteX4" fmla="*/ 1302838 w 2901112"/>
              <a:gd name="connsiteY4" fmla="*/ 3926078 h 3926338"/>
              <a:gd name="connsiteX5" fmla="*/ 105715 w 2901112"/>
              <a:gd name="connsiteY5" fmla="*/ 2584764 h 3926338"/>
              <a:gd name="connsiteX6" fmla="*/ 93347 w 2901112"/>
              <a:gd name="connsiteY6" fmla="*/ 1590345 h 3926338"/>
              <a:gd name="connsiteX0" fmla="*/ 93347 w 2954611"/>
              <a:gd name="connsiteY0" fmla="*/ 1590345 h 4004995"/>
              <a:gd name="connsiteX1" fmla="*/ 605990 w 2954611"/>
              <a:gd name="connsiteY1" fmla="*/ 317641 h 4004995"/>
              <a:gd name="connsiteX2" fmla="*/ 2377147 w 2954611"/>
              <a:gd name="connsiteY2" fmla="*/ 223337 h 4004995"/>
              <a:gd name="connsiteX3" fmla="*/ 2901112 w 2954611"/>
              <a:gd name="connsiteY3" fmla="*/ 2474030 h 4004995"/>
              <a:gd name="connsiteX4" fmla="*/ 1263591 w 2954611"/>
              <a:gd name="connsiteY4" fmla="*/ 4004755 h 4004995"/>
              <a:gd name="connsiteX5" fmla="*/ 105715 w 2954611"/>
              <a:gd name="connsiteY5" fmla="*/ 2584764 h 4004995"/>
              <a:gd name="connsiteX6" fmla="*/ 93347 w 2954611"/>
              <a:gd name="connsiteY6" fmla="*/ 1590345 h 4004995"/>
              <a:gd name="connsiteX0" fmla="*/ 125913 w 2987177"/>
              <a:gd name="connsiteY0" fmla="*/ 1590345 h 4004992"/>
              <a:gd name="connsiteX1" fmla="*/ 638556 w 2987177"/>
              <a:gd name="connsiteY1" fmla="*/ 317641 h 4004992"/>
              <a:gd name="connsiteX2" fmla="*/ 2409713 w 2987177"/>
              <a:gd name="connsiteY2" fmla="*/ 223337 h 4004992"/>
              <a:gd name="connsiteX3" fmla="*/ 2933678 w 2987177"/>
              <a:gd name="connsiteY3" fmla="*/ 2474030 h 4004992"/>
              <a:gd name="connsiteX4" fmla="*/ 1296157 w 2987177"/>
              <a:gd name="connsiteY4" fmla="*/ 4004755 h 4004992"/>
              <a:gd name="connsiteX5" fmla="*/ 91084 w 2987177"/>
              <a:gd name="connsiteY5" fmla="*/ 2569080 h 4004992"/>
              <a:gd name="connsiteX6" fmla="*/ 125913 w 2987177"/>
              <a:gd name="connsiteY6" fmla="*/ 1590345 h 4004992"/>
              <a:gd name="connsiteX0" fmla="*/ 88309 w 2949573"/>
              <a:gd name="connsiteY0" fmla="*/ 1590345 h 4004999"/>
              <a:gd name="connsiteX1" fmla="*/ 600952 w 2949573"/>
              <a:gd name="connsiteY1" fmla="*/ 317641 h 4004999"/>
              <a:gd name="connsiteX2" fmla="*/ 2372109 w 2949573"/>
              <a:gd name="connsiteY2" fmla="*/ 223337 h 4004999"/>
              <a:gd name="connsiteX3" fmla="*/ 2896074 w 2949573"/>
              <a:gd name="connsiteY3" fmla="*/ 2474030 h 4004999"/>
              <a:gd name="connsiteX4" fmla="*/ 1258553 w 2949573"/>
              <a:gd name="connsiteY4" fmla="*/ 4004755 h 4004999"/>
              <a:gd name="connsiteX5" fmla="*/ 108558 w 2949573"/>
              <a:gd name="connsiteY5" fmla="*/ 2600485 h 4004999"/>
              <a:gd name="connsiteX6" fmla="*/ 88309 w 2949573"/>
              <a:gd name="connsiteY6" fmla="*/ 1590345 h 4004999"/>
              <a:gd name="connsiteX0" fmla="*/ 120848 w 2930916"/>
              <a:gd name="connsiteY0" fmla="*/ 1641434 h 3973563"/>
              <a:gd name="connsiteX1" fmla="*/ 582295 w 2930916"/>
              <a:gd name="connsiteY1" fmla="*/ 286205 h 3973563"/>
              <a:gd name="connsiteX2" fmla="*/ 2353452 w 2930916"/>
              <a:gd name="connsiteY2" fmla="*/ 191901 h 3973563"/>
              <a:gd name="connsiteX3" fmla="*/ 2877417 w 2930916"/>
              <a:gd name="connsiteY3" fmla="*/ 2442594 h 3973563"/>
              <a:gd name="connsiteX4" fmla="*/ 1239896 w 2930916"/>
              <a:gd name="connsiteY4" fmla="*/ 3973319 h 3973563"/>
              <a:gd name="connsiteX5" fmla="*/ 89901 w 2930916"/>
              <a:gd name="connsiteY5" fmla="*/ 2569049 h 3973563"/>
              <a:gd name="connsiteX6" fmla="*/ 120848 w 2930916"/>
              <a:gd name="connsiteY6" fmla="*/ 1641434 h 3973563"/>
              <a:gd name="connsiteX0" fmla="*/ 120848 w 2942357"/>
              <a:gd name="connsiteY0" fmla="*/ 1641434 h 3836145"/>
              <a:gd name="connsiteX1" fmla="*/ 582295 w 2942357"/>
              <a:gd name="connsiteY1" fmla="*/ 286205 h 3836145"/>
              <a:gd name="connsiteX2" fmla="*/ 2353452 w 2942357"/>
              <a:gd name="connsiteY2" fmla="*/ 191901 h 3836145"/>
              <a:gd name="connsiteX3" fmla="*/ 2877417 w 2942357"/>
              <a:gd name="connsiteY3" fmla="*/ 2442594 h 3836145"/>
              <a:gd name="connsiteX4" fmla="*/ 1062825 w 2942357"/>
              <a:gd name="connsiteY4" fmla="*/ 3835864 h 3836145"/>
              <a:gd name="connsiteX5" fmla="*/ 89901 w 2942357"/>
              <a:gd name="connsiteY5" fmla="*/ 2569049 h 3836145"/>
              <a:gd name="connsiteX6" fmla="*/ 120848 w 2942357"/>
              <a:gd name="connsiteY6" fmla="*/ 1641434 h 3836145"/>
              <a:gd name="connsiteX0" fmla="*/ 120848 w 2963841"/>
              <a:gd name="connsiteY0" fmla="*/ 1647735 h 3842446"/>
              <a:gd name="connsiteX1" fmla="*/ 582295 w 2963841"/>
              <a:gd name="connsiteY1" fmla="*/ 292506 h 3842446"/>
              <a:gd name="connsiteX2" fmla="*/ 2353452 w 2963841"/>
              <a:gd name="connsiteY2" fmla="*/ 198202 h 3842446"/>
              <a:gd name="connsiteX3" fmla="*/ 2901090 w 2963841"/>
              <a:gd name="connsiteY3" fmla="*/ 2535378 h 3842446"/>
              <a:gd name="connsiteX4" fmla="*/ 1062825 w 2963841"/>
              <a:gd name="connsiteY4" fmla="*/ 3842165 h 3842446"/>
              <a:gd name="connsiteX5" fmla="*/ 89901 w 2963841"/>
              <a:gd name="connsiteY5" fmla="*/ 2575350 h 3842446"/>
              <a:gd name="connsiteX6" fmla="*/ 120848 w 2963841"/>
              <a:gd name="connsiteY6" fmla="*/ 1647735 h 3842446"/>
              <a:gd name="connsiteX0" fmla="*/ 120848 w 2961061"/>
              <a:gd name="connsiteY0" fmla="*/ 1647735 h 3968196"/>
              <a:gd name="connsiteX1" fmla="*/ 582295 w 2961061"/>
              <a:gd name="connsiteY1" fmla="*/ 292506 h 3968196"/>
              <a:gd name="connsiteX2" fmla="*/ 2353452 w 2961061"/>
              <a:gd name="connsiteY2" fmla="*/ 198202 h 3968196"/>
              <a:gd name="connsiteX3" fmla="*/ 2901090 w 2961061"/>
              <a:gd name="connsiteY3" fmla="*/ 2535378 h 3968196"/>
              <a:gd name="connsiteX4" fmla="*/ 1106195 w 2961061"/>
              <a:gd name="connsiteY4" fmla="*/ 3967949 h 3968196"/>
              <a:gd name="connsiteX5" fmla="*/ 89901 w 2961061"/>
              <a:gd name="connsiteY5" fmla="*/ 2575350 h 3968196"/>
              <a:gd name="connsiteX6" fmla="*/ 120848 w 2961061"/>
              <a:gd name="connsiteY6" fmla="*/ 1647735 h 3968196"/>
              <a:gd name="connsiteX0" fmla="*/ 138494 w 2978707"/>
              <a:gd name="connsiteY0" fmla="*/ 1647735 h 3968203"/>
              <a:gd name="connsiteX1" fmla="*/ 599941 w 2978707"/>
              <a:gd name="connsiteY1" fmla="*/ 292506 h 3968203"/>
              <a:gd name="connsiteX2" fmla="*/ 2371098 w 2978707"/>
              <a:gd name="connsiteY2" fmla="*/ 198202 h 3968203"/>
              <a:gd name="connsiteX3" fmla="*/ 2918736 w 2978707"/>
              <a:gd name="connsiteY3" fmla="*/ 2535378 h 3968203"/>
              <a:gd name="connsiteX4" fmla="*/ 1123841 w 2978707"/>
              <a:gd name="connsiteY4" fmla="*/ 3967949 h 3968203"/>
              <a:gd name="connsiteX5" fmla="*/ 83984 w 2978707"/>
              <a:gd name="connsiteY5" fmla="*/ 2606829 h 3968203"/>
              <a:gd name="connsiteX6" fmla="*/ 138494 w 2978707"/>
              <a:gd name="connsiteY6" fmla="*/ 1647735 h 3968203"/>
              <a:gd name="connsiteX0" fmla="*/ 138494 w 3044167"/>
              <a:gd name="connsiteY0" fmla="*/ 1703367 h 4023835"/>
              <a:gd name="connsiteX1" fmla="*/ 599941 w 3044167"/>
              <a:gd name="connsiteY1" fmla="*/ 348138 h 4023835"/>
              <a:gd name="connsiteX2" fmla="*/ 2638406 w 3044167"/>
              <a:gd name="connsiteY2" fmla="*/ 178875 h 4023835"/>
              <a:gd name="connsiteX3" fmla="*/ 2918736 w 3044167"/>
              <a:gd name="connsiteY3" fmla="*/ 2591010 h 4023835"/>
              <a:gd name="connsiteX4" fmla="*/ 1123841 w 3044167"/>
              <a:gd name="connsiteY4" fmla="*/ 4023581 h 4023835"/>
              <a:gd name="connsiteX5" fmla="*/ 83984 w 3044167"/>
              <a:gd name="connsiteY5" fmla="*/ 2662461 h 4023835"/>
              <a:gd name="connsiteX6" fmla="*/ 138494 w 3044167"/>
              <a:gd name="connsiteY6" fmla="*/ 1703367 h 4023835"/>
              <a:gd name="connsiteX0" fmla="*/ 136391 w 3044176"/>
              <a:gd name="connsiteY0" fmla="*/ 1675750 h 3996218"/>
              <a:gd name="connsiteX1" fmla="*/ 542869 w 3044176"/>
              <a:gd name="connsiteY1" fmla="*/ 407077 h 3996218"/>
              <a:gd name="connsiteX2" fmla="*/ 2636303 w 3044176"/>
              <a:gd name="connsiteY2" fmla="*/ 151258 h 3996218"/>
              <a:gd name="connsiteX3" fmla="*/ 2916633 w 3044176"/>
              <a:gd name="connsiteY3" fmla="*/ 2563393 h 3996218"/>
              <a:gd name="connsiteX4" fmla="*/ 1121738 w 3044176"/>
              <a:gd name="connsiteY4" fmla="*/ 3995964 h 3996218"/>
              <a:gd name="connsiteX5" fmla="*/ 81881 w 3044176"/>
              <a:gd name="connsiteY5" fmla="*/ 2634844 h 3996218"/>
              <a:gd name="connsiteX6" fmla="*/ 136391 w 3044176"/>
              <a:gd name="connsiteY6" fmla="*/ 1675750 h 39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4176" h="3996218">
                <a:moveTo>
                  <a:pt x="136391" y="1675750"/>
                </a:moveTo>
                <a:cubicBezTo>
                  <a:pt x="213222" y="1304456"/>
                  <a:pt x="126217" y="661159"/>
                  <a:pt x="542869" y="407077"/>
                </a:cubicBezTo>
                <a:cubicBezTo>
                  <a:pt x="959521" y="152995"/>
                  <a:pt x="2240676" y="-208128"/>
                  <a:pt x="2636303" y="151258"/>
                </a:cubicBezTo>
                <a:cubicBezTo>
                  <a:pt x="3031930" y="510644"/>
                  <a:pt x="3169060" y="1922609"/>
                  <a:pt x="2916633" y="2563393"/>
                </a:cubicBezTo>
                <a:cubicBezTo>
                  <a:pt x="2664206" y="3204177"/>
                  <a:pt x="1587637" y="3977508"/>
                  <a:pt x="1121738" y="3995964"/>
                </a:cubicBezTo>
                <a:cubicBezTo>
                  <a:pt x="655839" y="4014420"/>
                  <a:pt x="282816" y="3026080"/>
                  <a:pt x="81881" y="2634844"/>
                </a:cubicBezTo>
                <a:cubicBezTo>
                  <a:pt x="-95715" y="2212428"/>
                  <a:pt x="59560" y="2047044"/>
                  <a:pt x="136391" y="1675750"/>
                </a:cubicBezTo>
                <a:close/>
              </a:path>
            </a:pathLst>
          </a:custGeom>
          <a:solidFill>
            <a:schemeClr val="accent5">
              <a:lumMod val="50000"/>
              <a:alpha val="15000"/>
            </a:scheme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a:solidFill>
                <a:schemeClr val="tx1"/>
              </a:solidFill>
              <a:latin typeface="Arial" panose="020B0604020202020204" pitchFamily="34" charset="0"/>
              <a:cs typeface="Arial" panose="020B0604020202020204" pitchFamily="34" charset="0"/>
            </a:endParaRPr>
          </a:p>
        </p:txBody>
      </p:sp>
      <p:sp>
        <p:nvSpPr>
          <p:cNvPr id="35" name="Oval 8"/>
          <p:cNvSpPr/>
          <p:nvPr/>
        </p:nvSpPr>
        <p:spPr bwMode="auto">
          <a:xfrm rot="3455390">
            <a:off x="4717569" y="458791"/>
            <a:ext cx="1769610" cy="2145333"/>
          </a:xfrm>
          <a:custGeom>
            <a:avLst/>
            <a:gdLst>
              <a:gd name="connsiteX0" fmla="*/ 0 w 2673201"/>
              <a:gd name="connsiteY0" fmla="*/ 1583664 h 3167327"/>
              <a:gd name="connsiteX1" fmla="*/ 1336601 w 2673201"/>
              <a:gd name="connsiteY1" fmla="*/ 0 h 3167327"/>
              <a:gd name="connsiteX2" fmla="*/ 2673202 w 2673201"/>
              <a:gd name="connsiteY2" fmla="*/ 1583664 h 3167327"/>
              <a:gd name="connsiteX3" fmla="*/ 1336601 w 2673201"/>
              <a:gd name="connsiteY3" fmla="*/ 3167328 h 3167327"/>
              <a:gd name="connsiteX4" fmla="*/ 0 w 2673201"/>
              <a:gd name="connsiteY4" fmla="*/ 1583664 h 3167327"/>
              <a:gd name="connsiteX0" fmla="*/ 686097 w 3359299"/>
              <a:gd name="connsiteY0" fmla="*/ 3071949 h 4655613"/>
              <a:gd name="connsiteX1" fmla="*/ 295883 w 3359299"/>
              <a:gd name="connsiteY1" fmla="*/ 0 h 4655613"/>
              <a:gd name="connsiteX2" fmla="*/ 3359299 w 3359299"/>
              <a:gd name="connsiteY2" fmla="*/ 3071949 h 4655613"/>
              <a:gd name="connsiteX3" fmla="*/ 2022698 w 3359299"/>
              <a:gd name="connsiteY3" fmla="*/ 4655613 h 4655613"/>
              <a:gd name="connsiteX4" fmla="*/ 686097 w 3359299"/>
              <a:gd name="connsiteY4" fmla="*/ 3071949 h 4655613"/>
              <a:gd name="connsiteX0" fmla="*/ 228521 w 3455474"/>
              <a:gd name="connsiteY0" fmla="*/ 2405774 h 4671036"/>
              <a:gd name="connsiteX1" fmla="*/ 392058 w 3455474"/>
              <a:gd name="connsiteY1" fmla="*/ 5160 h 4671036"/>
              <a:gd name="connsiteX2" fmla="*/ 3455474 w 3455474"/>
              <a:gd name="connsiteY2" fmla="*/ 3077109 h 4671036"/>
              <a:gd name="connsiteX3" fmla="*/ 2118873 w 3455474"/>
              <a:gd name="connsiteY3" fmla="*/ 4660773 h 4671036"/>
              <a:gd name="connsiteX4" fmla="*/ 228521 w 3455474"/>
              <a:gd name="connsiteY4" fmla="*/ 2405774 h 4671036"/>
              <a:gd name="connsiteX0" fmla="*/ 159188 w 3386141"/>
              <a:gd name="connsiteY0" fmla="*/ 2405036 h 3425918"/>
              <a:gd name="connsiteX1" fmla="*/ 322725 w 3386141"/>
              <a:gd name="connsiteY1" fmla="*/ 4422 h 3425918"/>
              <a:gd name="connsiteX2" fmla="*/ 3386141 w 3386141"/>
              <a:gd name="connsiteY2" fmla="*/ 3076371 h 3425918"/>
              <a:gd name="connsiteX3" fmla="*/ 923466 w 3386141"/>
              <a:gd name="connsiteY3" fmla="*/ 2810436 h 3425918"/>
              <a:gd name="connsiteX4" fmla="*/ 159188 w 3386141"/>
              <a:gd name="connsiteY4" fmla="*/ 2405036 h 3425918"/>
              <a:gd name="connsiteX0" fmla="*/ 115167 w 2665368"/>
              <a:gd name="connsiteY0" fmla="*/ 2400754 h 2877484"/>
              <a:gd name="connsiteX1" fmla="*/ 278704 w 2665368"/>
              <a:gd name="connsiteY1" fmla="*/ 140 h 2877484"/>
              <a:gd name="connsiteX2" fmla="*/ 2665368 w 2665368"/>
              <a:gd name="connsiteY2" fmla="*/ 2302034 h 2877484"/>
              <a:gd name="connsiteX3" fmla="*/ 879445 w 2665368"/>
              <a:gd name="connsiteY3" fmla="*/ 2806154 h 2877484"/>
              <a:gd name="connsiteX4" fmla="*/ 115167 w 2665368"/>
              <a:gd name="connsiteY4" fmla="*/ 2400754 h 2877484"/>
              <a:gd name="connsiteX0" fmla="*/ 111182 w 2661383"/>
              <a:gd name="connsiteY0" fmla="*/ 2400754 h 2985398"/>
              <a:gd name="connsiteX1" fmla="*/ 274719 w 2661383"/>
              <a:gd name="connsiteY1" fmla="*/ 140 h 2985398"/>
              <a:gd name="connsiteX2" fmla="*/ 2661383 w 2661383"/>
              <a:gd name="connsiteY2" fmla="*/ 2302034 h 2985398"/>
              <a:gd name="connsiteX3" fmla="*/ 811515 w 2661383"/>
              <a:gd name="connsiteY3" fmla="*/ 2971866 h 2985398"/>
              <a:gd name="connsiteX4" fmla="*/ 111182 w 2661383"/>
              <a:gd name="connsiteY4" fmla="*/ 2400754 h 2985398"/>
              <a:gd name="connsiteX0" fmla="*/ 183410 w 2594947"/>
              <a:gd name="connsiteY0" fmla="*/ 2166021 h 3002853"/>
              <a:gd name="connsiteX1" fmla="*/ 208283 w 2594947"/>
              <a:gd name="connsiteY1" fmla="*/ 225 h 3002853"/>
              <a:gd name="connsiteX2" fmla="*/ 2594947 w 2594947"/>
              <a:gd name="connsiteY2" fmla="*/ 2302119 h 3002853"/>
              <a:gd name="connsiteX3" fmla="*/ 745079 w 2594947"/>
              <a:gd name="connsiteY3" fmla="*/ 2971951 h 3002853"/>
              <a:gd name="connsiteX4" fmla="*/ 183410 w 2594947"/>
              <a:gd name="connsiteY4" fmla="*/ 2166021 h 3002853"/>
              <a:gd name="connsiteX0" fmla="*/ 184462 w 2595999"/>
              <a:gd name="connsiteY0" fmla="*/ 2166018 h 2883394"/>
              <a:gd name="connsiteX1" fmla="*/ 209335 w 2595999"/>
              <a:gd name="connsiteY1" fmla="*/ 222 h 2883394"/>
              <a:gd name="connsiteX2" fmla="*/ 2595999 w 2595999"/>
              <a:gd name="connsiteY2" fmla="*/ 2302116 h 2883394"/>
              <a:gd name="connsiteX3" fmla="*/ 768863 w 2595999"/>
              <a:gd name="connsiteY3" fmla="*/ 2788503 h 2883394"/>
              <a:gd name="connsiteX4" fmla="*/ 184462 w 2595999"/>
              <a:gd name="connsiteY4" fmla="*/ 2166018 h 2883394"/>
              <a:gd name="connsiteX0" fmla="*/ 168501 w 2359480"/>
              <a:gd name="connsiteY0" fmla="*/ 2165894 h 2860444"/>
              <a:gd name="connsiteX1" fmla="*/ 193374 w 2359480"/>
              <a:gd name="connsiteY1" fmla="*/ 98 h 2860444"/>
              <a:gd name="connsiteX2" fmla="*/ 2359480 w 2359480"/>
              <a:gd name="connsiteY2" fmla="*/ 2255698 h 2860444"/>
              <a:gd name="connsiteX3" fmla="*/ 752902 w 2359480"/>
              <a:gd name="connsiteY3" fmla="*/ 2788379 h 2860444"/>
              <a:gd name="connsiteX4" fmla="*/ 168501 w 2359480"/>
              <a:gd name="connsiteY4" fmla="*/ 2165894 h 286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480" h="2860444">
                <a:moveTo>
                  <a:pt x="168501" y="2165894"/>
                </a:moveTo>
                <a:cubicBezTo>
                  <a:pt x="75246" y="1701181"/>
                  <a:pt x="-171789" y="-14869"/>
                  <a:pt x="193374" y="98"/>
                </a:cubicBezTo>
                <a:cubicBezTo>
                  <a:pt x="558537" y="15065"/>
                  <a:pt x="2359480" y="1381065"/>
                  <a:pt x="2359480" y="2255698"/>
                </a:cubicBezTo>
                <a:cubicBezTo>
                  <a:pt x="2359480" y="3130331"/>
                  <a:pt x="1118065" y="2803346"/>
                  <a:pt x="752902" y="2788379"/>
                </a:cubicBezTo>
                <a:cubicBezTo>
                  <a:pt x="387739" y="2773412"/>
                  <a:pt x="261756" y="2630608"/>
                  <a:pt x="168501" y="2165894"/>
                </a:cubicBezTo>
                <a:close/>
              </a:path>
            </a:pathLst>
          </a:custGeom>
          <a:solidFill>
            <a:schemeClr val="accent5">
              <a:lumMod val="50000"/>
              <a:alpha val="15000"/>
            </a:scheme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a:solidFill>
                <a:schemeClr val="tx1"/>
              </a:solidFill>
              <a:latin typeface="Arial" panose="020B0604020202020204" pitchFamily="34" charset="0"/>
              <a:cs typeface="Arial" panose="020B0604020202020204" pitchFamily="34" charset="0"/>
            </a:endParaRPr>
          </a:p>
        </p:txBody>
      </p:sp>
      <p:sp>
        <p:nvSpPr>
          <p:cNvPr id="36" name="TextBox 35"/>
          <p:cNvSpPr txBox="1"/>
          <p:nvPr/>
        </p:nvSpPr>
        <p:spPr>
          <a:xfrm>
            <a:off x="3073692" y="3477611"/>
            <a:ext cx="782504"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DBB</a:t>
            </a:r>
          </a:p>
        </p:txBody>
      </p:sp>
      <p:sp>
        <p:nvSpPr>
          <p:cNvPr id="37" name="TextBox 36"/>
          <p:cNvSpPr txBox="1"/>
          <p:nvPr/>
        </p:nvSpPr>
        <p:spPr>
          <a:xfrm>
            <a:off x="3008082" y="1036393"/>
            <a:ext cx="1045245"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CM@R</a:t>
            </a:r>
          </a:p>
        </p:txBody>
      </p:sp>
      <p:sp>
        <p:nvSpPr>
          <p:cNvPr id="38" name="TextBox 37"/>
          <p:cNvSpPr txBox="1"/>
          <p:nvPr/>
        </p:nvSpPr>
        <p:spPr>
          <a:xfrm>
            <a:off x="5568024" y="2726405"/>
            <a:ext cx="510438"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DB</a:t>
            </a:r>
          </a:p>
        </p:txBody>
      </p:sp>
      <p:sp>
        <p:nvSpPr>
          <p:cNvPr id="39" name="TextBox 38"/>
          <p:cNvSpPr txBox="1"/>
          <p:nvPr/>
        </p:nvSpPr>
        <p:spPr>
          <a:xfrm>
            <a:off x="5618648" y="561697"/>
            <a:ext cx="596094"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IPD</a:t>
            </a:r>
          </a:p>
        </p:txBody>
      </p:sp>
      <p:sp>
        <p:nvSpPr>
          <p:cNvPr id="40" name="Freeform 39"/>
          <p:cNvSpPr/>
          <p:nvPr/>
        </p:nvSpPr>
        <p:spPr>
          <a:xfrm>
            <a:off x="5472774" y="3078889"/>
            <a:ext cx="837264" cy="301158"/>
          </a:xfrm>
          <a:custGeom>
            <a:avLst/>
            <a:gdLst>
              <a:gd name="connsiteX0" fmla="*/ 0 w 1751309"/>
              <a:gd name="connsiteY0" fmla="*/ 0 h 393566"/>
              <a:gd name="connsiteX1" fmla="*/ 929899 w 1751309"/>
              <a:gd name="connsiteY1" fmla="*/ 387458 h 393566"/>
              <a:gd name="connsiteX2" fmla="*/ 1751309 w 1751309"/>
              <a:gd name="connsiteY2" fmla="*/ 240224 h 393566"/>
              <a:gd name="connsiteX0" fmla="*/ 0 w 1751309"/>
              <a:gd name="connsiteY0" fmla="*/ 0 h 371132"/>
              <a:gd name="connsiteX1" fmla="*/ 767166 w 1751309"/>
              <a:gd name="connsiteY1" fmla="*/ 364211 h 371132"/>
              <a:gd name="connsiteX2" fmla="*/ 1751309 w 1751309"/>
              <a:gd name="connsiteY2" fmla="*/ 240224 h 371132"/>
              <a:gd name="connsiteX0" fmla="*/ 0 w 1751309"/>
              <a:gd name="connsiteY0" fmla="*/ 0 h 380947"/>
              <a:gd name="connsiteX1" fmla="*/ 767166 w 1751309"/>
              <a:gd name="connsiteY1" fmla="*/ 364211 h 380947"/>
              <a:gd name="connsiteX2" fmla="*/ 1751309 w 1751309"/>
              <a:gd name="connsiteY2" fmla="*/ 240224 h 380947"/>
              <a:gd name="connsiteX0" fmla="*/ 0 w 1751309"/>
              <a:gd name="connsiteY0" fmla="*/ 0 h 390931"/>
              <a:gd name="connsiteX1" fmla="*/ 767166 w 1751309"/>
              <a:gd name="connsiteY1" fmla="*/ 364211 h 390931"/>
              <a:gd name="connsiteX2" fmla="*/ 1312190 w 1751309"/>
              <a:gd name="connsiteY2" fmla="*/ 349654 h 390931"/>
              <a:gd name="connsiteX3" fmla="*/ 1751309 w 1751309"/>
              <a:gd name="connsiteY3" fmla="*/ 240224 h 390931"/>
              <a:gd name="connsiteX0" fmla="*/ 0 w 1751309"/>
              <a:gd name="connsiteY0" fmla="*/ 0 h 408350"/>
              <a:gd name="connsiteX1" fmla="*/ 767166 w 1751309"/>
              <a:gd name="connsiteY1" fmla="*/ 364211 h 408350"/>
              <a:gd name="connsiteX2" fmla="*/ 1304441 w 1751309"/>
              <a:gd name="connsiteY2" fmla="*/ 388400 h 408350"/>
              <a:gd name="connsiteX3" fmla="*/ 1751309 w 1751309"/>
              <a:gd name="connsiteY3" fmla="*/ 240224 h 408350"/>
              <a:gd name="connsiteX0" fmla="*/ 0 w 1751309"/>
              <a:gd name="connsiteY0" fmla="*/ 0 h 393696"/>
              <a:gd name="connsiteX1" fmla="*/ 596685 w 1751309"/>
              <a:gd name="connsiteY1" fmla="*/ 302217 h 393696"/>
              <a:gd name="connsiteX2" fmla="*/ 1304441 w 1751309"/>
              <a:gd name="connsiteY2" fmla="*/ 388400 h 393696"/>
              <a:gd name="connsiteX3" fmla="*/ 1751309 w 1751309"/>
              <a:gd name="connsiteY3" fmla="*/ 240224 h 393696"/>
              <a:gd name="connsiteX0" fmla="*/ 0 w 1549831"/>
              <a:gd name="connsiteY0" fmla="*/ 0 h 393696"/>
              <a:gd name="connsiteX1" fmla="*/ 596685 w 1549831"/>
              <a:gd name="connsiteY1" fmla="*/ 302217 h 393696"/>
              <a:gd name="connsiteX2" fmla="*/ 1304441 w 1549831"/>
              <a:gd name="connsiteY2" fmla="*/ 388400 h 393696"/>
              <a:gd name="connsiteX3" fmla="*/ 1549831 w 1549831"/>
              <a:gd name="connsiteY3" fmla="*/ 333214 h 393696"/>
              <a:gd name="connsiteX0" fmla="*/ 0 w 1526583"/>
              <a:gd name="connsiteY0" fmla="*/ 0 h 401544"/>
              <a:gd name="connsiteX1" fmla="*/ 573437 w 1526583"/>
              <a:gd name="connsiteY1" fmla="*/ 309966 h 401544"/>
              <a:gd name="connsiteX2" fmla="*/ 1281193 w 1526583"/>
              <a:gd name="connsiteY2" fmla="*/ 396149 h 401544"/>
              <a:gd name="connsiteX3" fmla="*/ 1526583 w 1526583"/>
              <a:gd name="connsiteY3" fmla="*/ 340963 h 401544"/>
              <a:gd name="connsiteX0" fmla="*/ 0 w 1526583"/>
              <a:gd name="connsiteY0" fmla="*/ 0 h 401544"/>
              <a:gd name="connsiteX1" fmla="*/ 573437 w 1526583"/>
              <a:gd name="connsiteY1" fmla="*/ 309966 h 401544"/>
              <a:gd name="connsiteX2" fmla="*/ 1281193 w 1526583"/>
              <a:gd name="connsiteY2" fmla="*/ 396149 h 401544"/>
              <a:gd name="connsiteX3" fmla="*/ 1526583 w 1526583"/>
              <a:gd name="connsiteY3" fmla="*/ 340963 h 401544"/>
            </a:gdLst>
            <a:ahLst/>
            <a:cxnLst>
              <a:cxn ang="0">
                <a:pos x="connsiteX0" y="connsiteY0"/>
              </a:cxn>
              <a:cxn ang="0">
                <a:pos x="connsiteX1" y="connsiteY1"/>
              </a:cxn>
              <a:cxn ang="0">
                <a:pos x="connsiteX2" y="connsiteY2"/>
              </a:cxn>
              <a:cxn ang="0">
                <a:pos x="connsiteX3" y="connsiteY3"/>
              </a:cxn>
            </a:cxnLst>
            <a:rect l="l" t="t" r="r" b="b"/>
            <a:pathLst>
              <a:path w="1526583" h="401544">
                <a:moveTo>
                  <a:pt x="0" y="0"/>
                </a:moveTo>
                <a:cubicBezTo>
                  <a:pt x="303509" y="204706"/>
                  <a:pt x="359905" y="243941"/>
                  <a:pt x="573437" y="309966"/>
                </a:cubicBezTo>
                <a:cubicBezTo>
                  <a:pt x="786969" y="375991"/>
                  <a:pt x="1117169" y="416814"/>
                  <a:pt x="1281193" y="396149"/>
                </a:cubicBezTo>
                <a:cubicBezTo>
                  <a:pt x="1445217" y="375485"/>
                  <a:pt x="1453397" y="359201"/>
                  <a:pt x="1526583" y="340963"/>
                </a:cubicBezTo>
              </a:path>
            </a:pathLst>
          </a:custGeom>
          <a:noFill/>
          <a:ln>
            <a:solidFill>
              <a:srgbClr val="C00000"/>
            </a:solidFill>
            <a:headEnd type="arrow"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TextBox 40"/>
          <p:cNvSpPr txBox="1"/>
          <p:nvPr/>
        </p:nvSpPr>
        <p:spPr>
          <a:xfrm>
            <a:off x="6330508" y="3068036"/>
            <a:ext cx="1933575" cy="523220"/>
          </a:xfrm>
          <a:prstGeom prst="rect">
            <a:avLst/>
          </a:prstGeom>
          <a:noFill/>
        </p:spPr>
        <p:txBody>
          <a:bodyPr wrap="square" rtlCol="0">
            <a:spAutoFit/>
          </a:bodyPr>
          <a:lstStyle/>
          <a:p>
            <a:r>
              <a:rPr lang="en-US" sz="1400" dirty="0">
                <a:solidFill>
                  <a:srgbClr val="C00000"/>
                </a:solidFill>
                <a:latin typeface="Arial" panose="020B0604020202020204" pitchFamily="34" charset="0"/>
                <a:cs typeface="Arial" panose="020B0604020202020204" pitchFamily="34" charset="0"/>
              </a:rPr>
              <a:t>Large variance within each delivery method</a:t>
            </a:r>
          </a:p>
        </p:txBody>
      </p:sp>
      <p:sp>
        <p:nvSpPr>
          <p:cNvPr id="42" name="Rectangle 41"/>
          <p:cNvSpPr/>
          <p:nvPr/>
        </p:nvSpPr>
        <p:spPr>
          <a:xfrm>
            <a:off x="5983211" y="2195934"/>
            <a:ext cx="2509471" cy="530471"/>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FFC000"/>
              </a:solidFill>
              <a:latin typeface="Arial" panose="020B0604020202020204" pitchFamily="34" charset="0"/>
              <a:cs typeface="Arial" panose="020B0604020202020204" pitchFamily="34" charset="0"/>
            </a:endParaRPr>
          </a:p>
        </p:txBody>
      </p:sp>
      <p:sp>
        <p:nvSpPr>
          <p:cNvPr id="43" name="Rectangle 42"/>
          <p:cNvSpPr/>
          <p:nvPr/>
        </p:nvSpPr>
        <p:spPr>
          <a:xfrm>
            <a:off x="6049888" y="2220027"/>
            <a:ext cx="2442795" cy="523220"/>
          </a:xfrm>
          <a:prstGeom prst="rect">
            <a:avLst/>
          </a:prstGeom>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We need to consider </a:t>
            </a:r>
            <a:r>
              <a:rPr lang="en-US" sz="1400" b="1" i="1" dirty="0">
                <a:solidFill>
                  <a:srgbClr val="FFC000"/>
                </a:solidFill>
                <a:latin typeface="Arial" panose="020B0604020202020204" pitchFamily="34" charset="0"/>
                <a:cs typeface="Arial" panose="020B0604020202020204" pitchFamily="34" charset="0"/>
              </a:rPr>
              <a:t>more</a:t>
            </a:r>
            <a:r>
              <a:rPr lang="en-US" sz="1400" b="1" dirty="0">
                <a:solidFill>
                  <a:srgbClr val="FF0000"/>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than just delivery method</a:t>
            </a:r>
          </a:p>
        </p:txBody>
      </p:sp>
      <p:sp>
        <p:nvSpPr>
          <p:cNvPr id="44" name="TextBox 43"/>
          <p:cNvSpPr txBox="1"/>
          <p:nvPr/>
        </p:nvSpPr>
        <p:spPr>
          <a:xfrm>
            <a:off x="3374439" y="3919634"/>
            <a:ext cx="2599362"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Team Integration</a:t>
            </a:r>
          </a:p>
        </p:txBody>
      </p:sp>
      <p:sp>
        <p:nvSpPr>
          <p:cNvPr id="45" name="TextBox 44"/>
          <p:cNvSpPr txBox="1"/>
          <p:nvPr/>
        </p:nvSpPr>
        <p:spPr>
          <a:xfrm rot="16200000">
            <a:off x="1574246" y="1843003"/>
            <a:ext cx="225004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Group Cohesion</a:t>
            </a:r>
          </a:p>
        </p:txBody>
      </p:sp>
    </p:spTree>
    <p:extLst>
      <p:ext uri="{BB962C8B-B14F-4D97-AF65-F5344CB8AC3E}">
        <p14:creationId xmlns:p14="http://schemas.microsoft.com/office/powerpoint/2010/main" val="63159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33800" y="138894"/>
            <a:ext cx="5013686" cy="4033056"/>
          </a:xfrm>
          <a:prstGeom prst="rect">
            <a:avLst/>
          </a:prstGeom>
        </p:spPr>
      </p:pic>
      <p:sp>
        <p:nvSpPr>
          <p:cNvPr id="6" name="Title 3"/>
          <p:cNvSpPr txBox="1">
            <a:spLocks/>
          </p:cNvSpPr>
          <p:nvPr/>
        </p:nvSpPr>
        <p:spPr>
          <a:xfrm>
            <a:off x="308336" y="1536196"/>
            <a:ext cx="31242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0070C0"/>
                </a:solidFill>
              </a:rPr>
              <a:t>How did we come to these findings?</a:t>
            </a:r>
            <a:endParaRPr lang="en-US" sz="3000" b="1" dirty="0">
              <a:solidFill>
                <a:srgbClr val="0070C0"/>
              </a:solidFill>
            </a:endParaRPr>
          </a:p>
        </p:txBody>
      </p:sp>
      <p:sp>
        <p:nvSpPr>
          <p:cNvPr id="7" name="Rectangle 6"/>
          <p:cNvSpPr/>
          <p:nvPr/>
        </p:nvSpPr>
        <p:spPr>
          <a:xfrm>
            <a:off x="3505200" y="-1"/>
            <a:ext cx="5562600" cy="4158343"/>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516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9744" y="1962150"/>
            <a:ext cx="8915400" cy="2286000"/>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lumMod val="60000"/>
                  <a:lumOff val="40000"/>
                </a:schemeClr>
              </a:solidFill>
            </a:endParaRPr>
          </a:p>
        </p:txBody>
      </p:sp>
      <p:sp>
        <p:nvSpPr>
          <p:cNvPr id="14" name="Content Placeholder 2"/>
          <p:cNvSpPr txBox="1">
            <a:spLocks/>
          </p:cNvSpPr>
          <p:nvPr/>
        </p:nvSpPr>
        <p:spPr>
          <a:xfrm>
            <a:off x="419100" y="819150"/>
            <a:ext cx="8305800" cy="1006245"/>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900" b="1" dirty="0">
                <a:solidFill>
                  <a:schemeClr val="accent1"/>
                </a:solidFill>
                <a:latin typeface="Arial" panose="020B0604020202020204" pitchFamily="34" charset="0"/>
                <a:cs typeface="Arial" panose="020B0604020202020204" pitchFamily="34" charset="0"/>
              </a:rPr>
              <a:t>Research </a:t>
            </a:r>
            <a:r>
              <a:rPr lang="en-US" sz="1900" b="1" dirty="0" err="1">
                <a:solidFill>
                  <a:schemeClr val="accent1"/>
                </a:solidFill>
                <a:latin typeface="Arial" panose="020B0604020202020204" pitchFamily="34" charset="0"/>
                <a:cs typeface="Arial" panose="020B0604020202020204" pitchFamily="34" charset="0"/>
              </a:rPr>
              <a:t>Charrette</a:t>
            </a:r>
            <a:endParaRPr lang="en-US" sz="1900" b="1" dirty="0">
              <a:solidFill>
                <a:schemeClr val="accent1"/>
              </a:solidFill>
              <a:latin typeface="Arial" panose="020B0604020202020204" pitchFamily="34" charset="0"/>
              <a:cs typeface="Arial" panose="020B0604020202020204" pitchFamily="34" charset="0"/>
            </a:endParaRPr>
          </a:p>
          <a:p>
            <a:pPr indent="-169863"/>
            <a:r>
              <a:rPr lang="en-US" sz="1800" dirty="0">
                <a:latin typeface="Arial" panose="020B0604020202020204" pitchFamily="34" charset="0"/>
                <a:cs typeface="Arial" panose="020B0604020202020204" pitchFamily="34" charset="0"/>
              </a:rPr>
              <a:t>A structured 2-day workshop that combined surveys and focus group discussion</a:t>
            </a:r>
          </a:p>
          <a:p>
            <a:pPr indent="-169863"/>
            <a:r>
              <a:rPr lang="en-US" sz="1800" dirty="0">
                <a:latin typeface="Arial" panose="020B0604020202020204" pitchFamily="34" charset="0"/>
                <a:cs typeface="Arial" panose="020B0604020202020204" pitchFamily="34" charset="0"/>
              </a:rPr>
              <a:t>Attendees: CM/GCs, specialty contractors, owners, lawyers, architects</a:t>
            </a:r>
          </a:p>
          <a:p>
            <a:pPr marL="0" indent="0">
              <a:buNone/>
            </a:pPr>
            <a:endParaRPr lang="en-US" sz="1800" dirty="0">
              <a:latin typeface="Arial" panose="020B0604020202020204" pitchFamily="34" charset="0"/>
              <a:cs typeface="Arial" panose="020B0604020202020204" pitchFamily="34" charset="0"/>
            </a:endParaRPr>
          </a:p>
        </p:txBody>
      </p:sp>
      <p:sp>
        <p:nvSpPr>
          <p:cNvPr id="15" name="Rectangle 14"/>
          <p:cNvSpPr/>
          <p:nvPr/>
        </p:nvSpPr>
        <p:spPr>
          <a:xfrm flipH="1">
            <a:off x="0" y="228787"/>
            <a:ext cx="2438400"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16" name="Parallelogram 15"/>
          <p:cNvSpPr/>
          <p:nvPr/>
        </p:nvSpPr>
        <p:spPr>
          <a:xfrm>
            <a:off x="1694170" y="228787"/>
            <a:ext cx="2158940"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17" name="TextBox 16"/>
          <p:cNvSpPr txBox="1"/>
          <p:nvPr/>
        </p:nvSpPr>
        <p:spPr>
          <a:xfrm>
            <a:off x="140967" y="209550"/>
            <a:ext cx="3712145" cy="438582"/>
          </a:xfrm>
          <a:prstGeom prst="rect">
            <a:avLst/>
          </a:prstGeom>
          <a:noFill/>
        </p:spPr>
        <p:txBody>
          <a:bodyPr wrap="square" rtlCol="0">
            <a:spAutoFit/>
          </a:bodyPr>
          <a:lstStyle/>
          <a:p>
            <a:r>
              <a:rPr lang="en-US" sz="2250" b="1" dirty="0">
                <a:solidFill>
                  <a:schemeClr val="bg1"/>
                </a:solidFill>
                <a:latin typeface="Arial" panose="020B0604020202020204" pitchFamily="34" charset="0"/>
                <a:cs typeface="Arial" panose="020B0604020202020204" pitchFamily="34" charset="0"/>
              </a:rPr>
              <a:t>Study Background</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3229" t="22555" b="13486"/>
          <a:stretch/>
        </p:blipFill>
        <p:spPr>
          <a:xfrm>
            <a:off x="4681662" y="2042296"/>
            <a:ext cx="4205492" cy="2084650"/>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433" t="25444" r="1101" b="10555"/>
          <a:stretch/>
        </p:blipFill>
        <p:spPr>
          <a:xfrm>
            <a:off x="214338" y="2039575"/>
            <a:ext cx="4313893" cy="2084650"/>
          </a:xfrm>
          <a:prstGeom prst="rect">
            <a:avLst/>
          </a:prstGeom>
        </p:spPr>
      </p:pic>
    </p:spTree>
    <p:extLst>
      <p:ext uri="{BB962C8B-B14F-4D97-AF65-F5344CB8AC3E}">
        <p14:creationId xmlns:p14="http://schemas.microsoft.com/office/powerpoint/2010/main" val="3410700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94526" y="971550"/>
            <a:ext cx="4005233" cy="3108543"/>
          </a:xfrm>
          <a:prstGeom prst="rect">
            <a:avLst/>
          </a:prstGeom>
          <a:noFill/>
        </p:spPr>
        <p:txBody>
          <a:bodyPr wrap="square" rtlCol="0">
            <a:spAutoFit/>
          </a:bodyPr>
          <a:lstStyle/>
          <a:p>
            <a:r>
              <a:rPr lang="en-US" sz="2600" b="1" dirty="0">
                <a:solidFill>
                  <a:srgbClr val="0070C0"/>
                </a:solidFill>
                <a:latin typeface="Arial Narrow" panose="020B0606020202030204" pitchFamily="34" charset="0"/>
                <a:cs typeface="Arial" panose="020B0604020202020204" pitchFamily="34" charset="0"/>
              </a:rPr>
              <a:t>The Role of Team Integration in Project Performance</a:t>
            </a:r>
          </a:p>
          <a:p>
            <a:endParaRPr lang="en-US" dirty="0">
              <a:latin typeface="Myriad Pro Cond" pitchFamily="34" charset="0"/>
            </a:endParaRPr>
          </a:p>
          <a:p>
            <a:r>
              <a:rPr lang="en-US" b="1" dirty="0">
                <a:latin typeface="Arial" panose="020B0604020202020204" pitchFamily="34" charset="0"/>
                <a:cs typeface="Arial" panose="020B0604020202020204" pitchFamily="34" charset="0"/>
              </a:rPr>
              <a:t>Methodology:  </a:t>
            </a:r>
            <a:r>
              <a:rPr lang="en-US" sz="1600" i="1" dirty="0">
                <a:latin typeface="Arial" panose="020B0604020202020204" pitchFamily="34" charset="0"/>
                <a:cs typeface="Arial" panose="020B0604020202020204" pitchFamily="34" charset="0"/>
              </a:rPr>
              <a:t>Empirical Study</a:t>
            </a:r>
            <a:endParaRPr lang="en-US" i="1" dirty="0">
              <a:latin typeface="Arial" panose="020B0604020202020204" pitchFamily="34" charset="0"/>
              <a:cs typeface="Arial" panose="020B0604020202020204" pitchFamily="34" charset="0"/>
            </a:endParaRPr>
          </a:p>
          <a:p>
            <a:pPr marL="284163" indent="-166688">
              <a:buFont typeface="Arial" panose="020B0604020202020204" pitchFamily="34" charset="0"/>
              <a:buChar char="•"/>
            </a:pPr>
            <a:r>
              <a:rPr lang="en-US" sz="1400" dirty="0">
                <a:latin typeface="Arial" panose="020B0604020202020204" pitchFamily="34" charset="0"/>
                <a:cs typeface="Arial" panose="020B0604020202020204" pitchFamily="34" charset="0"/>
              </a:rPr>
              <a:t>Large-sample data collection</a:t>
            </a:r>
          </a:p>
          <a:p>
            <a:pPr marL="284163" indent="-166688">
              <a:buFont typeface="Arial" panose="020B0604020202020204" pitchFamily="34" charset="0"/>
              <a:buChar char="•"/>
            </a:pPr>
            <a:r>
              <a:rPr lang="en-US" sz="1400" dirty="0">
                <a:latin typeface="Arial" panose="020B0604020202020204" pitchFamily="34" charset="0"/>
                <a:cs typeface="Arial" panose="020B0604020202020204" pitchFamily="34" charset="0"/>
              </a:rPr>
              <a:t>Latent variable analysis</a:t>
            </a:r>
          </a:p>
          <a:p>
            <a:pPr marL="284163" indent="-166688">
              <a:buFont typeface="Arial" panose="020B0604020202020204" pitchFamily="34" charset="0"/>
              <a:buChar char="•"/>
            </a:pPr>
            <a:r>
              <a:rPr lang="en-US" sz="1400" dirty="0">
                <a:latin typeface="Arial" panose="020B0604020202020204" pitchFamily="34" charset="0"/>
                <a:cs typeface="Arial" panose="020B0604020202020204" pitchFamily="34" charset="0"/>
              </a:rPr>
              <a:t>Structural modeling of relationships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Sponsors: </a:t>
            </a:r>
          </a:p>
          <a:p>
            <a:pPr indent="117475"/>
            <a:r>
              <a:rPr lang="en-US" sz="1400" dirty="0">
                <a:latin typeface="Arial" panose="020B0604020202020204" pitchFamily="34" charset="0"/>
                <a:cs typeface="Arial" panose="020B0604020202020204" pitchFamily="34" charset="0"/>
              </a:rPr>
              <a:t>Charles </a:t>
            </a:r>
            <a:r>
              <a:rPr lang="en-US" sz="1400" dirty="0" err="1">
                <a:latin typeface="Arial" panose="020B0604020202020204" pitchFamily="34" charset="0"/>
                <a:cs typeface="Arial" panose="020B0604020202020204" pitchFamily="34" charset="0"/>
              </a:rPr>
              <a:t>Pankow</a:t>
            </a:r>
            <a:r>
              <a:rPr lang="en-US" sz="1400" dirty="0">
                <a:latin typeface="Arial" panose="020B0604020202020204" pitchFamily="34" charset="0"/>
                <a:cs typeface="Arial" panose="020B0604020202020204" pitchFamily="34" charset="0"/>
              </a:rPr>
              <a:t> Foundation</a:t>
            </a:r>
          </a:p>
          <a:p>
            <a:pPr indent="117475"/>
            <a:r>
              <a:rPr lang="en-US" sz="1400" dirty="0">
                <a:latin typeface="Arial" panose="020B0604020202020204" pitchFamily="34" charset="0"/>
                <a:cs typeface="Arial" panose="020B0604020202020204" pitchFamily="34" charset="0"/>
              </a:rPr>
              <a:t>Construction Industry Institute (CII)</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1173" y="285750"/>
            <a:ext cx="2708827" cy="3556160"/>
          </a:xfrm>
          <a:prstGeom prst="rect">
            <a:avLst/>
          </a:prstGeom>
          <a:ln>
            <a:solidFill>
              <a:schemeClr val="tx1"/>
            </a:solidFill>
          </a:ln>
          <a:effectLst>
            <a:outerShdw blurRad="50800" dist="38100" dir="8100000" algn="tr" rotWithShape="0">
              <a:prstClr val="black">
                <a:alpha val="40000"/>
              </a:prstClr>
            </a:outerShdw>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1" y="590551"/>
            <a:ext cx="2743199" cy="3567754"/>
          </a:xfrm>
          <a:prstGeom prst="rect">
            <a:avLst/>
          </a:prstGeom>
          <a:ln>
            <a:solidFill>
              <a:schemeClr val="tx1"/>
            </a:solidFill>
          </a:ln>
          <a:effectLst>
            <a:outerShdw blurRad="50800" dist="38100" dir="8100000" algn="tr" rotWithShape="0">
              <a:prstClr val="black">
                <a:alpha val="40000"/>
              </a:prstClr>
            </a:outerShdw>
          </a:effectLst>
        </p:spPr>
      </p:pic>
      <p:sp>
        <p:nvSpPr>
          <p:cNvPr id="15" name="Rectangle 14"/>
          <p:cNvSpPr/>
          <p:nvPr/>
        </p:nvSpPr>
        <p:spPr>
          <a:xfrm flipH="1">
            <a:off x="0" y="228787"/>
            <a:ext cx="2438400"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16" name="Parallelogram 15"/>
          <p:cNvSpPr/>
          <p:nvPr/>
        </p:nvSpPr>
        <p:spPr>
          <a:xfrm>
            <a:off x="1694170" y="228787"/>
            <a:ext cx="2158940"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19" name="TextBox 18"/>
          <p:cNvSpPr txBox="1"/>
          <p:nvPr/>
        </p:nvSpPr>
        <p:spPr>
          <a:xfrm>
            <a:off x="140967" y="209550"/>
            <a:ext cx="3712145" cy="438582"/>
          </a:xfrm>
          <a:prstGeom prst="rect">
            <a:avLst/>
          </a:prstGeom>
          <a:noFill/>
        </p:spPr>
        <p:txBody>
          <a:bodyPr wrap="square" rtlCol="0">
            <a:spAutoFit/>
          </a:bodyPr>
          <a:lstStyle/>
          <a:p>
            <a:r>
              <a:rPr lang="en-US" sz="2250" b="1" dirty="0">
                <a:solidFill>
                  <a:schemeClr val="bg1"/>
                </a:solidFill>
                <a:latin typeface="Arial" panose="020B0604020202020204" pitchFamily="34" charset="0"/>
                <a:cs typeface="Arial" panose="020B0604020202020204" pitchFamily="34" charset="0"/>
              </a:rPr>
              <a:t>Study Background</a:t>
            </a:r>
          </a:p>
        </p:txBody>
      </p:sp>
    </p:spTree>
    <p:extLst>
      <p:ext uri="{BB962C8B-B14F-4D97-AF65-F5344CB8AC3E}">
        <p14:creationId xmlns:p14="http://schemas.microsoft.com/office/powerpoint/2010/main" val="84238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a:xfrm flipH="1">
            <a:off x="6705600" y="250368"/>
            <a:ext cx="2438400"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128" name="Parallelogram 127"/>
          <p:cNvSpPr/>
          <p:nvPr/>
        </p:nvSpPr>
        <p:spPr>
          <a:xfrm flipH="1">
            <a:off x="6400800" y="247647"/>
            <a:ext cx="2436226"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129" name="TextBox 128"/>
          <p:cNvSpPr txBox="1"/>
          <p:nvPr/>
        </p:nvSpPr>
        <p:spPr>
          <a:xfrm>
            <a:off x="7162800" y="217714"/>
            <a:ext cx="1687833" cy="438582"/>
          </a:xfrm>
          <a:prstGeom prst="rect">
            <a:avLst/>
          </a:prstGeom>
          <a:noFill/>
        </p:spPr>
        <p:txBody>
          <a:bodyPr wrap="square" rtlCol="0">
            <a:spAutoFit/>
          </a:bodyPr>
          <a:lstStyle/>
          <a:p>
            <a:r>
              <a:rPr lang="en-US" sz="2250" b="1" dirty="0">
                <a:solidFill>
                  <a:schemeClr val="bg1"/>
                </a:solidFill>
                <a:latin typeface="Arial" panose="020B0604020202020204" pitchFamily="34" charset="0"/>
                <a:cs typeface="Arial" panose="020B0604020202020204" pitchFamily="34" charset="0"/>
              </a:rPr>
              <a:t>Data Set</a:t>
            </a:r>
          </a:p>
        </p:txBody>
      </p:sp>
      <p:pic>
        <p:nvPicPr>
          <p:cNvPr id="130" name="Picture 129"/>
          <p:cNvPicPr>
            <a:picLocks noChangeAspect="1"/>
          </p:cNvPicPr>
          <p:nvPr/>
        </p:nvPicPr>
        <p:blipFill rotWithShape="1">
          <a:blip r:embed="rId2" cstate="print">
            <a:extLst>
              <a:ext uri="{28A0092B-C50C-407E-A947-70E740481C1C}">
                <a14:useLocalDpi xmlns:a14="http://schemas.microsoft.com/office/drawing/2010/main" val="0"/>
              </a:ext>
            </a:extLst>
          </a:blip>
          <a:srcRect l="8152" t="8248" r="8685" b="10329"/>
          <a:stretch/>
        </p:blipFill>
        <p:spPr>
          <a:xfrm>
            <a:off x="-61" y="19669"/>
            <a:ext cx="3639466" cy="2102090"/>
          </a:xfrm>
          <a:prstGeom prst="rect">
            <a:avLst/>
          </a:prstGeom>
          <a:effectLst/>
        </p:spPr>
      </p:pic>
      <p:cxnSp>
        <p:nvCxnSpPr>
          <p:cNvPr id="131" name="Straight Connector 130"/>
          <p:cNvCxnSpPr/>
          <p:nvPr/>
        </p:nvCxnSpPr>
        <p:spPr>
          <a:xfrm>
            <a:off x="5347044" y="1553934"/>
            <a:ext cx="2127143" cy="0"/>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5257980" y="1572057"/>
            <a:ext cx="2286000" cy="307777"/>
          </a:xfrm>
          <a:prstGeom prst="rect">
            <a:avLst/>
          </a:prstGeom>
          <a:noFill/>
        </p:spPr>
        <p:txBody>
          <a:bodyPr wrap="square" rtlCol="0">
            <a:spAutoFit/>
          </a:bodyPr>
          <a:lstStyle/>
          <a:p>
            <a:pPr algn="r"/>
            <a:r>
              <a:rPr lang="en-US" sz="1400" b="1" dirty="0">
                <a:solidFill>
                  <a:prstClr val="black"/>
                </a:solidFill>
                <a:latin typeface="Arial" panose="020B0604020202020204" pitchFamily="34" charset="0"/>
                <a:cs typeface="Arial" panose="020B0604020202020204" pitchFamily="34" charset="0"/>
              </a:rPr>
              <a:t>Completed:  2008 - 2013</a:t>
            </a:r>
          </a:p>
        </p:txBody>
      </p:sp>
      <p:sp>
        <p:nvSpPr>
          <p:cNvPr id="133" name="TextBox 132"/>
          <p:cNvSpPr txBox="1"/>
          <p:nvPr/>
        </p:nvSpPr>
        <p:spPr>
          <a:xfrm>
            <a:off x="5131520" y="1099864"/>
            <a:ext cx="2406596" cy="461665"/>
          </a:xfrm>
          <a:prstGeom prst="rect">
            <a:avLst/>
          </a:prstGeom>
          <a:noFill/>
        </p:spPr>
        <p:txBody>
          <a:bodyPr wrap="square" rtlCol="0">
            <a:spAutoFit/>
          </a:bodyPr>
          <a:lstStyle/>
          <a:p>
            <a:pPr algn="r"/>
            <a:r>
              <a:rPr lang="en-US" sz="1200" b="1" dirty="0">
                <a:solidFill>
                  <a:prstClr val="black"/>
                </a:solidFill>
                <a:latin typeface="Arial" panose="020B0604020202020204" pitchFamily="34" charset="0"/>
                <a:cs typeface="Arial" panose="020B0604020202020204" pitchFamily="34" charset="0"/>
              </a:rPr>
              <a:t>Public: 	127  </a:t>
            </a:r>
            <a:r>
              <a:rPr lang="en-US" sz="1200" dirty="0">
                <a:solidFill>
                  <a:prstClr val="black"/>
                </a:solidFill>
                <a:latin typeface="Arial" panose="020B0604020202020204" pitchFamily="34" charset="0"/>
                <a:cs typeface="Arial" panose="020B0604020202020204" pitchFamily="34" charset="0"/>
              </a:rPr>
              <a:t>(62%)</a:t>
            </a:r>
          </a:p>
          <a:p>
            <a:pPr algn="r"/>
            <a:r>
              <a:rPr lang="en-US" sz="1200" b="1" dirty="0">
                <a:solidFill>
                  <a:prstClr val="black"/>
                </a:solidFill>
                <a:latin typeface="Arial" panose="020B0604020202020204" pitchFamily="34" charset="0"/>
                <a:cs typeface="Arial" panose="020B0604020202020204" pitchFamily="34" charset="0"/>
              </a:rPr>
              <a:t>Private:	   77  </a:t>
            </a:r>
            <a:r>
              <a:rPr lang="en-US" sz="1200" dirty="0">
                <a:solidFill>
                  <a:prstClr val="black"/>
                </a:solidFill>
                <a:latin typeface="Arial" panose="020B0604020202020204" pitchFamily="34" charset="0"/>
                <a:cs typeface="Arial" panose="020B0604020202020204" pitchFamily="34" charset="0"/>
              </a:rPr>
              <a:t>(38%)</a:t>
            </a:r>
          </a:p>
        </p:txBody>
      </p:sp>
      <p:cxnSp>
        <p:nvCxnSpPr>
          <p:cNvPr id="134" name="Straight Connector 133"/>
          <p:cNvCxnSpPr/>
          <p:nvPr/>
        </p:nvCxnSpPr>
        <p:spPr>
          <a:xfrm>
            <a:off x="5347044" y="1114341"/>
            <a:ext cx="2127143" cy="0"/>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5268944" y="742950"/>
            <a:ext cx="2286000" cy="384721"/>
          </a:xfrm>
          <a:prstGeom prst="rect">
            <a:avLst/>
          </a:prstGeom>
          <a:noFill/>
        </p:spPr>
        <p:txBody>
          <a:bodyPr wrap="square" rtlCol="0">
            <a:spAutoFit/>
          </a:bodyPr>
          <a:lstStyle/>
          <a:p>
            <a:r>
              <a:rPr lang="en-US" sz="1900" b="1" dirty="0">
                <a:solidFill>
                  <a:prstClr val="black"/>
                </a:solidFill>
                <a:latin typeface="Arial" panose="020B0604020202020204" pitchFamily="34" charset="0"/>
                <a:cs typeface="Arial" panose="020B0604020202020204" pitchFamily="34" charset="0"/>
              </a:rPr>
              <a:t>204 Projects</a:t>
            </a:r>
          </a:p>
        </p:txBody>
      </p:sp>
      <p:grpSp>
        <p:nvGrpSpPr>
          <p:cNvPr id="136" name="Group 135"/>
          <p:cNvGrpSpPr/>
          <p:nvPr/>
        </p:nvGrpSpPr>
        <p:grpSpPr>
          <a:xfrm>
            <a:off x="4560847" y="2042414"/>
            <a:ext cx="3327694" cy="2159182"/>
            <a:chOff x="4165650" y="3421872"/>
            <a:chExt cx="4825950" cy="3131327"/>
          </a:xfrm>
        </p:grpSpPr>
        <p:sp>
          <p:nvSpPr>
            <p:cNvPr id="137" name="Flowchart: Data 136"/>
            <p:cNvSpPr/>
            <p:nvPr/>
          </p:nvSpPr>
          <p:spPr>
            <a:xfrm>
              <a:off x="7634273" y="4061313"/>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38" name="Flowchart: Data 137"/>
            <p:cNvSpPr/>
            <p:nvPr/>
          </p:nvSpPr>
          <p:spPr>
            <a:xfrm>
              <a:off x="7419962" y="4061313"/>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39" name="Flowchart: Data 138"/>
            <p:cNvSpPr/>
            <p:nvPr/>
          </p:nvSpPr>
          <p:spPr>
            <a:xfrm>
              <a:off x="7205651" y="4061313"/>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40" name="Flowchart: Data 139"/>
            <p:cNvSpPr/>
            <p:nvPr/>
          </p:nvSpPr>
          <p:spPr>
            <a:xfrm>
              <a:off x="6991340" y="4062898"/>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41" name="Flowchart: Data 140"/>
            <p:cNvSpPr/>
            <p:nvPr/>
          </p:nvSpPr>
          <p:spPr>
            <a:xfrm>
              <a:off x="6777029" y="4059728"/>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42" name="Flowchart: Data 141"/>
            <p:cNvSpPr/>
            <p:nvPr/>
          </p:nvSpPr>
          <p:spPr>
            <a:xfrm>
              <a:off x="6562718" y="4059728"/>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43" name="Flowchart: Data 142"/>
            <p:cNvSpPr/>
            <p:nvPr/>
          </p:nvSpPr>
          <p:spPr>
            <a:xfrm>
              <a:off x="6348407" y="4059728"/>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44" name="Flowchart: Data 143"/>
            <p:cNvSpPr/>
            <p:nvPr/>
          </p:nvSpPr>
          <p:spPr>
            <a:xfrm>
              <a:off x="6134096" y="4061313"/>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45" name="Flowchart: Data 144"/>
            <p:cNvSpPr/>
            <p:nvPr/>
          </p:nvSpPr>
          <p:spPr>
            <a:xfrm>
              <a:off x="5919785" y="4061314"/>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46" name="TextBox 145"/>
            <p:cNvSpPr txBox="1"/>
            <p:nvPr/>
          </p:nvSpPr>
          <p:spPr>
            <a:xfrm>
              <a:off x="7924791" y="3989885"/>
              <a:ext cx="1066809" cy="246221"/>
            </a:xfrm>
            <a:prstGeom prst="rect">
              <a:avLst/>
            </a:prstGeom>
            <a:noFill/>
          </p:spPr>
          <p:txBody>
            <a:bodyPr wrap="square" lIns="0" tIns="0" rIns="0" bIns="0" rtlCol="0">
              <a:spAutoFit/>
            </a:bodyPr>
            <a:lstStyle/>
            <a:p>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56  </a:t>
              </a:r>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(27%)</a:t>
              </a:r>
            </a:p>
          </p:txBody>
        </p:sp>
        <p:sp>
          <p:nvSpPr>
            <p:cNvPr id="147" name="TextBox 146"/>
            <p:cNvSpPr txBox="1"/>
            <p:nvPr/>
          </p:nvSpPr>
          <p:spPr>
            <a:xfrm>
              <a:off x="4165650" y="3995856"/>
              <a:ext cx="1244550" cy="251071"/>
            </a:xfrm>
            <a:prstGeom prst="rect">
              <a:avLst/>
            </a:prstGeom>
            <a:noFill/>
          </p:spPr>
          <p:txBody>
            <a:bodyPr wrap="square" lIns="0" tIns="0" rIns="0" bIns="0" rtlCol="0">
              <a:spAutoFit/>
            </a:bodyPr>
            <a:lstStyle/>
            <a:p>
              <a:pPr algn="r"/>
              <a:r>
                <a:rPr lang="en-US" sz="1125" dirty="0">
                  <a:solidFill>
                    <a:prstClr val="black"/>
                  </a:solidFill>
                  <a:latin typeface="Arial" panose="020B0604020202020204" pitchFamily="34" charset="0"/>
                  <a:cs typeface="Arial" panose="020B0604020202020204" pitchFamily="34" charset="0"/>
                </a:rPr>
                <a:t>Educational</a:t>
              </a:r>
            </a:p>
          </p:txBody>
        </p:sp>
        <p:sp>
          <p:nvSpPr>
            <p:cNvPr id="148" name="Flowchart: Data 147"/>
            <p:cNvSpPr/>
            <p:nvPr/>
          </p:nvSpPr>
          <p:spPr>
            <a:xfrm>
              <a:off x="5705474" y="4061313"/>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49" name="Flowchart: Data 148"/>
            <p:cNvSpPr/>
            <p:nvPr/>
          </p:nvSpPr>
          <p:spPr>
            <a:xfrm>
              <a:off x="5491163" y="4061314"/>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0" name="Flowchart: Data 149"/>
            <p:cNvSpPr/>
            <p:nvPr/>
          </p:nvSpPr>
          <p:spPr>
            <a:xfrm>
              <a:off x="7634277" y="4349584"/>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1" name="Flowchart: Data 150"/>
            <p:cNvSpPr/>
            <p:nvPr/>
          </p:nvSpPr>
          <p:spPr>
            <a:xfrm>
              <a:off x="7419966" y="4349584"/>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2" name="Flowchart: Data 151"/>
            <p:cNvSpPr/>
            <p:nvPr/>
          </p:nvSpPr>
          <p:spPr>
            <a:xfrm>
              <a:off x="7205655" y="4349584"/>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3" name="Flowchart: Data 152"/>
            <p:cNvSpPr/>
            <p:nvPr/>
          </p:nvSpPr>
          <p:spPr>
            <a:xfrm>
              <a:off x="6991344" y="4351169"/>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4" name="Flowchart: Data 153"/>
            <p:cNvSpPr/>
            <p:nvPr/>
          </p:nvSpPr>
          <p:spPr>
            <a:xfrm>
              <a:off x="6777033" y="4347999"/>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5" name="Flowchart: Data 154"/>
            <p:cNvSpPr/>
            <p:nvPr/>
          </p:nvSpPr>
          <p:spPr>
            <a:xfrm>
              <a:off x="6562722" y="4347999"/>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6" name="Flowchart: Data 155"/>
            <p:cNvSpPr/>
            <p:nvPr/>
          </p:nvSpPr>
          <p:spPr>
            <a:xfrm>
              <a:off x="6348411" y="4347999"/>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7" name="Flowchart: Data 156"/>
            <p:cNvSpPr/>
            <p:nvPr/>
          </p:nvSpPr>
          <p:spPr>
            <a:xfrm>
              <a:off x="6134100" y="4349584"/>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8" name="TextBox 157"/>
            <p:cNvSpPr txBox="1"/>
            <p:nvPr/>
          </p:nvSpPr>
          <p:spPr>
            <a:xfrm>
              <a:off x="7924795" y="4278156"/>
              <a:ext cx="1066803" cy="246221"/>
            </a:xfrm>
            <a:prstGeom prst="rect">
              <a:avLst/>
            </a:prstGeom>
            <a:noFill/>
          </p:spPr>
          <p:txBody>
            <a:bodyPr wrap="square" lIns="0" tIns="0" rIns="0" bIns="0" rtlCol="0">
              <a:spAutoFit/>
            </a:bodyPr>
            <a:lstStyle/>
            <a:p>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41  </a:t>
              </a:r>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(20%)</a:t>
              </a:r>
            </a:p>
          </p:txBody>
        </p:sp>
        <p:sp>
          <p:nvSpPr>
            <p:cNvPr id="159" name="TextBox 158"/>
            <p:cNvSpPr txBox="1"/>
            <p:nvPr/>
          </p:nvSpPr>
          <p:spPr>
            <a:xfrm>
              <a:off x="4991100" y="4284127"/>
              <a:ext cx="1066800" cy="230832"/>
            </a:xfrm>
            <a:prstGeom prst="rect">
              <a:avLst/>
            </a:prstGeom>
            <a:noFill/>
          </p:spPr>
          <p:txBody>
            <a:bodyPr wrap="square" lIns="0" tIns="0" rIns="0" bIns="0" rtlCol="0">
              <a:spAutoFit/>
            </a:bodyPr>
            <a:lstStyle/>
            <a:p>
              <a:pPr algn="r"/>
              <a:r>
                <a:rPr lang="en-US" sz="1125" dirty="0">
                  <a:solidFill>
                    <a:prstClr val="black"/>
                  </a:solidFill>
                  <a:latin typeface="Arial" panose="020B0604020202020204" pitchFamily="34" charset="0"/>
                  <a:cs typeface="Arial" panose="020B0604020202020204" pitchFamily="34" charset="0"/>
                </a:rPr>
                <a:t>Office</a:t>
              </a:r>
            </a:p>
          </p:txBody>
        </p:sp>
        <p:sp>
          <p:nvSpPr>
            <p:cNvPr id="160" name="Flowchart: Data 159"/>
            <p:cNvSpPr/>
            <p:nvPr/>
          </p:nvSpPr>
          <p:spPr>
            <a:xfrm>
              <a:off x="7634277" y="4640096"/>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61" name="Flowchart: Data 160"/>
            <p:cNvSpPr/>
            <p:nvPr/>
          </p:nvSpPr>
          <p:spPr>
            <a:xfrm>
              <a:off x="7419966" y="4640096"/>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62" name="Flowchart: Data 161"/>
            <p:cNvSpPr/>
            <p:nvPr/>
          </p:nvSpPr>
          <p:spPr>
            <a:xfrm>
              <a:off x="7205655" y="4640096"/>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63" name="Flowchart: Data 162"/>
            <p:cNvSpPr/>
            <p:nvPr/>
          </p:nvSpPr>
          <p:spPr>
            <a:xfrm>
              <a:off x="6991344" y="4641681"/>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64" name="Flowchart: Data 163"/>
            <p:cNvSpPr/>
            <p:nvPr/>
          </p:nvSpPr>
          <p:spPr>
            <a:xfrm>
              <a:off x="6777033" y="4638511"/>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65" name="Flowchart: Data 164"/>
            <p:cNvSpPr/>
            <p:nvPr/>
          </p:nvSpPr>
          <p:spPr>
            <a:xfrm>
              <a:off x="6562722" y="4638511"/>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66" name="TextBox 165"/>
            <p:cNvSpPr txBox="1"/>
            <p:nvPr/>
          </p:nvSpPr>
          <p:spPr>
            <a:xfrm>
              <a:off x="7924795" y="4568668"/>
              <a:ext cx="1066803" cy="246221"/>
            </a:xfrm>
            <a:prstGeom prst="rect">
              <a:avLst/>
            </a:prstGeom>
            <a:noFill/>
          </p:spPr>
          <p:txBody>
            <a:bodyPr wrap="square" lIns="0" tIns="0" rIns="0" bIns="0" rtlCol="0">
              <a:spAutoFit/>
            </a:bodyPr>
            <a:lstStyle/>
            <a:p>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32  </a:t>
              </a:r>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(16%)</a:t>
              </a:r>
            </a:p>
          </p:txBody>
        </p:sp>
        <p:sp>
          <p:nvSpPr>
            <p:cNvPr id="167" name="TextBox 166"/>
            <p:cNvSpPr txBox="1"/>
            <p:nvPr/>
          </p:nvSpPr>
          <p:spPr>
            <a:xfrm>
              <a:off x="5049794" y="4574640"/>
              <a:ext cx="1441493" cy="243581"/>
            </a:xfrm>
            <a:prstGeom prst="rect">
              <a:avLst/>
            </a:prstGeom>
            <a:noFill/>
          </p:spPr>
          <p:txBody>
            <a:bodyPr wrap="square" lIns="0" tIns="0" rIns="0" bIns="0" rtlCol="0">
              <a:spAutoFit/>
            </a:bodyPr>
            <a:lstStyle/>
            <a:p>
              <a:pPr algn="r"/>
              <a:r>
                <a:rPr lang="en-US" sz="1125" dirty="0">
                  <a:solidFill>
                    <a:prstClr val="black"/>
                  </a:solidFill>
                  <a:latin typeface="Arial" panose="020B0604020202020204" pitchFamily="34" charset="0"/>
                  <a:cs typeface="Arial" panose="020B0604020202020204" pitchFamily="34" charset="0"/>
                </a:rPr>
                <a:t>Health Care</a:t>
              </a:r>
            </a:p>
          </p:txBody>
        </p:sp>
        <p:sp>
          <p:nvSpPr>
            <p:cNvPr id="168" name="Flowchart: Data 167"/>
            <p:cNvSpPr/>
            <p:nvPr/>
          </p:nvSpPr>
          <p:spPr>
            <a:xfrm>
              <a:off x="7634273" y="4930607"/>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69" name="Flowchart: Data 168"/>
            <p:cNvSpPr/>
            <p:nvPr/>
          </p:nvSpPr>
          <p:spPr>
            <a:xfrm>
              <a:off x="7419962" y="4930607"/>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0" name="Flowchart: Data 169"/>
            <p:cNvSpPr/>
            <p:nvPr/>
          </p:nvSpPr>
          <p:spPr>
            <a:xfrm>
              <a:off x="7205651" y="4930607"/>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1" name="Flowchart: Data 170"/>
            <p:cNvSpPr/>
            <p:nvPr/>
          </p:nvSpPr>
          <p:spPr>
            <a:xfrm>
              <a:off x="6991340" y="4932192"/>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2" name="Flowchart: Data 171"/>
            <p:cNvSpPr/>
            <p:nvPr/>
          </p:nvSpPr>
          <p:spPr>
            <a:xfrm>
              <a:off x="6777029" y="4929022"/>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3" name="Flowchart: Data 172"/>
            <p:cNvSpPr/>
            <p:nvPr/>
          </p:nvSpPr>
          <p:spPr>
            <a:xfrm>
              <a:off x="6562718" y="4929022"/>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4" name="TextBox 173"/>
            <p:cNvSpPr txBox="1"/>
            <p:nvPr/>
          </p:nvSpPr>
          <p:spPr>
            <a:xfrm>
              <a:off x="7924791" y="4859179"/>
              <a:ext cx="1066809" cy="246221"/>
            </a:xfrm>
            <a:prstGeom prst="rect">
              <a:avLst/>
            </a:prstGeom>
            <a:noFill/>
          </p:spPr>
          <p:txBody>
            <a:bodyPr wrap="square" lIns="0" tIns="0" rIns="0" bIns="0" rtlCol="0">
              <a:spAutoFit/>
            </a:bodyPr>
            <a:lstStyle/>
            <a:p>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27  </a:t>
              </a:r>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(13%)</a:t>
              </a:r>
            </a:p>
          </p:txBody>
        </p:sp>
        <p:sp>
          <p:nvSpPr>
            <p:cNvPr id="175" name="TextBox 174"/>
            <p:cNvSpPr txBox="1"/>
            <p:nvPr/>
          </p:nvSpPr>
          <p:spPr>
            <a:xfrm>
              <a:off x="5424481" y="4865149"/>
              <a:ext cx="1066800" cy="230832"/>
            </a:xfrm>
            <a:prstGeom prst="rect">
              <a:avLst/>
            </a:prstGeom>
            <a:noFill/>
          </p:spPr>
          <p:txBody>
            <a:bodyPr wrap="square" lIns="0" tIns="0" rIns="0" bIns="0" rtlCol="0">
              <a:spAutoFit/>
            </a:bodyPr>
            <a:lstStyle/>
            <a:p>
              <a:pPr algn="r"/>
              <a:r>
                <a:rPr lang="en-US" sz="1125" dirty="0">
                  <a:solidFill>
                    <a:prstClr val="black"/>
                  </a:solidFill>
                  <a:latin typeface="Arial" panose="020B0604020202020204" pitchFamily="34" charset="0"/>
                  <a:cs typeface="Arial" panose="020B0604020202020204" pitchFamily="34" charset="0"/>
                </a:rPr>
                <a:t>Lodging</a:t>
              </a:r>
            </a:p>
          </p:txBody>
        </p:sp>
        <p:sp>
          <p:nvSpPr>
            <p:cNvPr id="176" name="Flowchart: Data 175"/>
            <p:cNvSpPr/>
            <p:nvPr/>
          </p:nvSpPr>
          <p:spPr>
            <a:xfrm>
              <a:off x="7634273" y="5216362"/>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7" name="Flowchart: Data 176"/>
            <p:cNvSpPr/>
            <p:nvPr/>
          </p:nvSpPr>
          <p:spPr>
            <a:xfrm>
              <a:off x="7419962" y="5216362"/>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8" name="Flowchart: Data 177"/>
            <p:cNvSpPr/>
            <p:nvPr/>
          </p:nvSpPr>
          <p:spPr>
            <a:xfrm>
              <a:off x="7205651" y="5216362"/>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9" name="Flowchart: Data 178"/>
            <p:cNvSpPr/>
            <p:nvPr/>
          </p:nvSpPr>
          <p:spPr>
            <a:xfrm>
              <a:off x="6991340" y="5217947"/>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0" name="TextBox 179"/>
            <p:cNvSpPr txBox="1"/>
            <p:nvPr/>
          </p:nvSpPr>
          <p:spPr>
            <a:xfrm>
              <a:off x="7924791" y="5144934"/>
              <a:ext cx="1066809" cy="246221"/>
            </a:xfrm>
            <a:prstGeom prst="rect">
              <a:avLst/>
            </a:prstGeom>
            <a:noFill/>
          </p:spPr>
          <p:txBody>
            <a:bodyPr wrap="square" lIns="0" tIns="0" rIns="0" bIns="0" rtlCol="0">
              <a:spAutoFit/>
            </a:bodyPr>
            <a:lstStyle/>
            <a:p>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20  </a:t>
              </a:r>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(10%)</a:t>
              </a:r>
            </a:p>
          </p:txBody>
        </p:sp>
        <p:sp>
          <p:nvSpPr>
            <p:cNvPr id="181" name="TextBox 180"/>
            <p:cNvSpPr txBox="1"/>
            <p:nvPr/>
          </p:nvSpPr>
          <p:spPr>
            <a:xfrm>
              <a:off x="5679099" y="5150903"/>
              <a:ext cx="1240810" cy="251068"/>
            </a:xfrm>
            <a:prstGeom prst="rect">
              <a:avLst/>
            </a:prstGeom>
            <a:noFill/>
          </p:spPr>
          <p:txBody>
            <a:bodyPr wrap="square" lIns="0" tIns="0" rIns="0" bIns="0" rtlCol="0">
              <a:spAutoFit/>
            </a:bodyPr>
            <a:lstStyle/>
            <a:p>
              <a:pPr algn="r"/>
              <a:r>
                <a:rPr lang="en-US" sz="1125" dirty="0">
                  <a:solidFill>
                    <a:prstClr val="black"/>
                  </a:solidFill>
                  <a:latin typeface="Arial" panose="020B0604020202020204" pitchFamily="34" charset="0"/>
                  <a:cs typeface="Arial" panose="020B0604020202020204" pitchFamily="34" charset="0"/>
                </a:rPr>
                <a:t>Commercial</a:t>
              </a:r>
            </a:p>
          </p:txBody>
        </p:sp>
        <p:sp>
          <p:nvSpPr>
            <p:cNvPr id="182" name="Flowchart: Data 181"/>
            <p:cNvSpPr/>
            <p:nvPr/>
          </p:nvSpPr>
          <p:spPr>
            <a:xfrm>
              <a:off x="7634281" y="5506873"/>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3" name="Flowchart: Data 182"/>
            <p:cNvSpPr/>
            <p:nvPr/>
          </p:nvSpPr>
          <p:spPr>
            <a:xfrm>
              <a:off x="7419970" y="5506873"/>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4" name="TextBox 183"/>
            <p:cNvSpPr txBox="1"/>
            <p:nvPr/>
          </p:nvSpPr>
          <p:spPr>
            <a:xfrm>
              <a:off x="7924799" y="5435445"/>
              <a:ext cx="1066797" cy="246221"/>
            </a:xfrm>
            <a:prstGeom prst="rect">
              <a:avLst/>
            </a:prstGeom>
            <a:noFill/>
          </p:spPr>
          <p:txBody>
            <a:bodyPr wrap="square" lIns="0" tIns="0" rIns="0" bIns="0" rtlCol="0">
              <a:spAutoFit/>
            </a:bodyPr>
            <a:lstStyle/>
            <a:p>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11  </a:t>
              </a:r>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(5%)</a:t>
              </a:r>
            </a:p>
          </p:txBody>
        </p:sp>
        <p:sp>
          <p:nvSpPr>
            <p:cNvPr id="185" name="TextBox 184"/>
            <p:cNvSpPr txBox="1"/>
            <p:nvPr/>
          </p:nvSpPr>
          <p:spPr>
            <a:xfrm>
              <a:off x="5071517" y="5441413"/>
              <a:ext cx="2286548" cy="251071"/>
            </a:xfrm>
            <a:prstGeom prst="rect">
              <a:avLst/>
            </a:prstGeom>
            <a:noFill/>
          </p:spPr>
          <p:txBody>
            <a:bodyPr wrap="square" lIns="0" tIns="0" rIns="0" bIns="0" rtlCol="0">
              <a:spAutoFit/>
            </a:bodyPr>
            <a:lstStyle/>
            <a:p>
              <a:pPr algn="r"/>
              <a:r>
                <a:rPr lang="en-US" sz="1125" dirty="0">
                  <a:solidFill>
                    <a:prstClr val="black"/>
                  </a:solidFill>
                  <a:latin typeface="Arial" panose="020B0604020202020204" pitchFamily="34" charset="0"/>
                  <a:cs typeface="Arial" panose="020B0604020202020204" pitchFamily="34" charset="0"/>
                </a:rPr>
                <a:t>Sports &amp; Recreation</a:t>
              </a:r>
            </a:p>
          </p:txBody>
        </p:sp>
        <p:sp>
          <p:nvSpPr>
            <p:cNvPr id="186" name="Flowchart: Data 185"/>
            <p:cNvSpPr/>
            <p:nvPr/>
          </p:nvSpPr>
          <p:spPr>
            <a:xfrm>
              <a:off x="7634273" y="5797384"/>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7" name="Flowchart: Data 186"/>
            <p:cNvSpPr/>
            <p:nvPr/>
          </p:nvSpPr>
          <p:spPr>
            <a:xfrm>
              <a:off x="7419962" y="5797384"/>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8" name="TextBox 187"/>
            <p:cNvSpPr txBox="1"/>
            <p:nvPr/>
          </p:nvSpPr>
          <p:spPr>
            <a:xfrm>
              <a:off x="7924791" y="5725956"/>
              <a:ext cx="1066809" cy="246221"/>
            </a:xfrm>
            <a:prstGeom prst="rect">
              <a:avLst/>
            </a:prstGeom>
            <a:noFill/>
          </p:spPr>
          <p:txBody>
            <a:bodyPr wrap="square" lIns="0" tIns="0" rIns="0" bIns="0" rtlCol="0">
              <a:spAutoFit/>
            </a:bodyPr>
            <a:lstStyle/>
            <a:p>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11  </a:t>
              </a:r>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(5%)</a:t>
              </a:r>
            </a:p>
          </p:txBody>
        </p:sp>
        <p:sp>
          <p:nvSpPr>
            <p:cNvPr id="189" name="TextBox 188"/>
            <p:cNvSpPr txBox="1"/>
            <p:nvPr/>
          </p:nvSpPr>
          <p:spPr>
            <a:xfrm>
              <a:off x="5505440" y="5731926"/>
              <a:ext cx="1852615" cy="230832"/>
            </a:xfrm>
            <a:prstGeom prst="rect">
              <a:avLst/>
            </a:prstGeom>
            <a:noFill/>
          </p:spPr>
          <p:txBody>
            <a:bodyPr wrap="square" lIns="0" tIns="0" rIns="0" bIns="0" rtlCol="0">
              <a:spAutoFit/>
            </a:bodyPr>
            <a:lstStyle/>
            <a:p>
              <a:pPr algn="r"/>
              <a:r>
                <a:rPr lang="en-US" sz="1125" dirty="0">
                  <a:solidFill>
                    <a:prstClr val="black"/>
                  </a:solidFill>
                  <a:latin typeface="Arial" panose="020B0604020202020204" pitchFamily="34" charset="0"/>
                  <a:cs typeface="Arial" panose="020B0604020202020204" pitchFamily="34" charset="0"/>
                </a:rPr>
                <a:t>Manufacturing</a:t>
              </a:r>
            </a:p>
          </p:txBody>
        </p:sp>
        <p:sp>
          <p:nvSpPr>
            <p:cNvPr id="190" name="Flowchart: Data 189"/>
            <p:cNvSpPr/>
            <p:nvPr/>
          </p:nvSpPr>
          <p:spPr>
            <a:xfrm>
              <a:off x="7634281" y="6087896"/>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91" name="TextBox 190"/>
            <p:cNvSpPr txBox="1"/>
            <p:nvPr/>
          </p:nvSpPr>
          <p:spPr>
            <a:xfrm>
              <a:off x="7924799" y="6016468"/>
              <a:ext cx="1066797" cy="246221"/>
            </a:xfrm>
            <a:prstGeom prst="rect">
              <a:avLst/>
            </a:prstGeom>
            <a:noFill/>
          </p:spPr>
          <p:txBody>
            <a:bodyPr wrap="square" lIns="0" tIns="0" rIns="0" bIns="0" rtlCol="0">
              <a:spAutoFit/>
            </a:bodyPr>
            <a:lstStyle/>
            <a:p>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4    </a:t>
              </a:r>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(2%) </a:t>
              </a:r>
            </a:p>
          </p:txBody>
        </p:sp>
        <p:sp>
          <p:nvSpPr>
            <p:cNvPr id="192" name="TextBox 191"/>
            <p:cNvSpPr txBox="1"/>
            <p:nvPr/>
          </p:nvSpPr>
          <p:spPr>
            <a:xfrm>
              <a:off x="5679097" y="6022438"/>
              <a:ext cx="1852615" cy="230832"/>
            </a:xfrm>
            <a:prstGeom prst="rect">
              <a:avLst/>
            </a:prstGeom>
            <a:noFill/>
          </p:spPr>
          <p:txBody>
            <a:bodyPr wrap="square" lIns="0" tIns="0" rIns="0" bIns="0" rtlCol="0">
              <a:spAutoFit/>
            </a:bodyPr>
            <a:lstStyle/>
            <a:p>
              <a:pPr algn="r"/>
              <a:r>
                <a:rPr lang="en-US" sz="1125" dirty="0">
                  <a:solidFill>
                    <a:prstClr val="black"/>
                  </a:solidFill>
                  <a:latin typeface="Arial" panose="020B0604020202020204" pitchFamily="34" charset="0"/>
                  <a:cs typeface="Arial" panose="020B0604020202020204" pitchFamily="34" charset="0"/>
                </a:rPr>
                <a:t>Correctional</a:t>
              </a:r>
            </a:p>
          </p:txBody>
        </p:sp>
        <p:sp>
          <p:nvSpPr>
            <p:cNvPr id="193" name="Flowchart: Data 192"/>
            <p:cNvSpPr/>
            <p:nvPr/>
          </p:nvSpPr>
          <p:spPr>
            <a:xfrm>
              <a:off x="7634273" y="6378407"/>
              <a:ext cx="228600" cy="100015"/>
            </a:xfrm>
            <a:prstGeom prst="flowChartInputOutp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94" name="TextBox 193"/>
            <p:cNvSpPr txBox="1"/>
            <p:nvPr/>
          </p:nvSpPr>
          <p:spPr>
            <a:xfrm>
              <a:off x="7924791" y="6306978"/>
              <a:ext cx="1066809" cy="246221"/>
            </a:xfrm>
            <a:prstGeom prst="rect">
              <a:avLst/>
            </a:prstGeom>
            <a:noFill/>
          </p:spPr>
          <p:txBody>
            <a:bodyPr wrap="square" lIns="0" tIns="0" rIns="0" bIns="0" rtlCol="0">
              <a:spAutoFit/>
            </a:bodyPr>
            <a:lstStyle/>
            <a:p>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2    </a:t>
              </a:r>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(1%)</a:t>
              </a:r>
            </a:p>
          </p:txBody>
        </p:sp>
        <p:sp>
          <p:nvSpPr>
            <p:cNvPr id="195" name="TextBox 194"/>
            <p:cNvSpPr txBox="1"/>
            <p:nvPr/>
          </p:nvSpPr>
          <p:spPr>
            <a:xfrm>
              <a:off x="5710233" y="6312948"/>
              <a:ext cx="1852615" cy="230832"/>
            </a:xfrm>
            <a:prstGeom prst="rect">
              <a:avLst/>
            </a:prstGeom>
            <a:noFill/>
          </p:spPr>
          <p:txBody>
            <a:bodyPr wrap="square" lIns="0" tIns="0" rIns="0" bIns="0" rtlCol="0">
              <a:spAutoFit/>
            </a:bodyPr>
            <a:lstStyle/>
            <a:p>
              <a:pPr algn="r"/>
              <a:r>
                <a:rPr lang="en-US" sz="1125" dirty="0">
                  <a:solidFill>
                    <a:prstClr val="black"/>
                  </a:solidFill>
                  <a:latin typeface="Arial" panose="020B0604020202020204" pitchFamily="34" charset="0"/>
                  <a:cs typeface="Arial" panose="020B0604020202020204" pitchFamily="34" charset="0"/>
                </a:rPr>
                <a:t>Transportation</a:t>
              </a:r>
            </a:p>
          </p:txBody>
        </p:sp>
        <p:sp>
          <p:nvSpPr>
            <p:cNvPr id="196" name="TextBox 195"/>
            <p:cNvSpPr txBox="1"/>
            <p:nvPr/>
          </p:nvSpPr>
          <p:spPr>
            <a:xfrm>
              <a:off x="5484517" y="3421872"/>
              <a:ext cx="3109275" cy="492443"/>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Facility Types</a:t>
              </a:r>
            </a:p>
          </p:txBody>
        </p:sp>
      </p:grpSp>
      <p:grpSp>
        <p:nvGrpSpPr>
          <p:cNvPr id="197" name="Group 196"/>
          <p:cNvGrpSpPr/>
          <p:nvPr/>
        </p:nvGrpSpPr>
        <p:grpSpPr>
          <a:xfrm>
            <a:off x="2955378" y="1514467"/>
            <a:ext cx="1174420" cy="448497"/>
            <a:chOff x="3663786" y="2782226"/>
            <a:chExt cx="1484361" cy="566859"/>
          </a:xfrm>
        </p:grpSpPr>
        <p:sp>
          <p:nvSpPr>
            <p:cNvPr id="198" name="TextBox 197"/>
            <p:cNvSpPr txBox="1"/>
            <p:nvPr/>
          </p:nvSpPr>
          <p:spPr>
            <a:xfrm>
              <a:off x="3663786" y="2782226"/>
              <a:ext cx="1484361" cy="184665"/>
            </a:xfrm>
            <a:prstGeom prst="rect">
              <a:avLst/>
            </a:prstGeom>
            <a:solidFill>
              <a:schemeClr val="bg1"/>
            </a:solidFill>
          </p:spPr>
          <p:txBody>
            <a:bodyPr wrap="square" lIns="0" tIns="0" rIns="0" bIns="0" rtlCol="0">
              <a:spAutoFit/>
            </a:bodyPr>
            <a:lstStyle/>
            <a:p>
              <a:pPr algn="ctr"/>
              <a:r>
                <a:rPr lang="en-US" sz="900" dirty="0">
                  <a:solidFill>
                    <a:prstClr val="black"/>
                  </a:solidFill>
                  <a:latin typeface="Arial" panose="020B0604020202020204" pitchFamily="34" charset="0"/>
                  <a:cs typeface="Arial" panose="020B0604020202020204" pitchFamily="34" charset="0"/>
                </a:rPr>
                <a:t>Number of Projects</a:t>
              </a:r>
            </a:p>
          </p:txBody>
        </p:sp>
        <p:sp>
          <p:nvSpPr>
            <p:cNvPr id="199" name="TextBox 198"/>
            <p:cNvSpPr txBox="1"/>
            <p:nvPr/>
          </p:nvSpPr>
          <p:spPr>
            <a:xfrm>
              <a:off x="3821151" y="3162039"/>
              <a:ext cx="151664" cy="184665"/>
            </a:xfrm>
            <a:prstGeom prst="rect">
              <a:avLst/>
            </a:prstGeom>
            <a:solidFill>
              <a:schemeClr val="bg1"/>
            </a:solidFill>
          </p:spPr>
          <p:txBody>
            <a:bodyPr wrap="square" lIns="0" tIns="0" rIns="0" bIns="0" rtlCol="0">
              <a:spAutoFit/>
            </a:bodyPr>
            <a:lstStyle/>
            <a:p>
              <a:pPr algn="r"/>
              <a:r>
                <a:rPr lang="en-US" sz="900" dirty="0">
                  <a:solidFill>
                    <a:prstClr val="black"/>
                  </a:solidFill>
                  <a:latin typeface="Arial" panose="020B0604020202020204" pitchFamily="34" charset="0"/>
                  <a:cs typeface="Arial" panose="020B0604020202020204" pitchFamily="34" charset="0"/>
                </a:rPr>
                <a:t>1</a:t>
              </a:r>
            </a:p>
          </p:txBody>
        </p:sp>
        <p:sp>
          <p:nvSpPr>
            <p:cNvPr id="200" name="TextBox 199"/>
            <p:cNvSpPr txBox="1"/>
            <p:nvPr/>
          </p:nvSpPr>
          <p:spPr>
            <a:xfrm>
              <a:off x="4743356" y="3164420"/>
              <a:ext cx="193405" cy="184665"/>
            </a:xfrm>
            <a:prstGeom prst="rect">
              <a:avLst/>
            </a:prstGeom>
            <a:solidFill>
              <a:schemeClr val="bg1"/>
            </a:solidFill>
          </p:spPr>
          <p:txBody>
            <a:bodyPr wrap="square" lIns="0" tIns="0" rIns="0" bIns="0" rtlCol="0">
              <a:spAutoFit/>
            </a:bodyPr>
            <a:lstStyle/>
            <a:p>
              <a:r>
                <a:rPr lang="en-US" sz="900" dirty="0">
                  <a:solidFill>
                    <a:prstClr val="black"/>
                  </a:solidFill>
                  <a:latin typeface="Arial" panose="020B0604020202020204" pitchFamily="34" charset="0"/>
                  <a:cs typeface="Arial" panose="020B0604020202020204" pitchFamily="34" charset="0"/>
                </a:rPr>
                <a:t>32</a:t>
              </a:r>
            </a:p>
          </p:txBody>
        </p:sp>
        <p:sp>
          <p:nvSpPr>
            <p:cNvPr id="201" name="Rectangle 200"/>
            <p:cNvSpPr/>
            <p:nvPr/>
          </p:nvSpPr>
          <p:spPr>
            <a:xfrm>
              <a:off x="3914689" y="3010752"/>
              <a:ext cx="917011" cy="137161"/>
            </a:xfrm>
            <a:prstGeom prst="rect">
              <a:avLst/>
            </a:prstGeom>
            <a:gradFill>
              <a:gsLst>
                <a:gs pos="0">
                  <a:srgbClr val="488B14"/>
                </a:gs>
                <a:gs pos="50000">
                  <a:srgbClr val="83C267"/>
                </a:gs>
                <a:gs pos="100000">
                  <a:srgbClr val="D7E8AF"/>
                </a:gs>
              </a:gsLst>
              <a:lin ang="10800000" scaled="0"/>
            </a:gra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nvGrpSpPr>
          <p:cNvPr id="202" name="Group 201"/>
          <p:cNvGrpSpPr/>
          <p:nvPr/>
        </p:nvGrpSpPr>
        <p:grpSpPr>
          <a:xfrm>
            <a:off x="1001325" y="2255042"/>
            <a:ext cx="3875475" cy="1950993"/>
            <a:chOff x="289840" y="3701563"/>
            <a:chExt cx="5740212" cy="2889740"/>
          </a:xfrm>
        </p:grpSpPr>
        <p:sp>
          <p:nvSpPr>
            <p:cNvPr id="203" name="TextBox 202"/>
            <p:cNvSpPr txBox="1"/>
            <p:nvPr/>
          </p:nvSpPr>
          <p:spPr>
            <a:xfrm>
              <a:off x="1189696" y="3701563"/>
              <a:ext cx="3025488" cy="492443"/>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Facility Sizes</a:t>
              </a:r>
            </a:p>
          </p:txBody>
        </p:sp>
        <p:sp>
          <p:nvSpPr>
            <p:cNvPr id="204" name="Flowchart: Data 203"/>
            <p:cNvSpPr/>
            <p:nvPr/>
          </p:nvSpPr>
          <p:spPr>
            <a:xfrm>
              <a:off x="3504719" y="6416511"/>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05" name="Flowchart: Data 204"/>
            <p:cNvSpPr/>
            <p:nvPr/>
          </p:nvSpPr>
          <p:spPr>
            <a:xfrm>
              <a:off x="3290408" y="6416511"/>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06" name="Flowchart: Data 205"/>
            <p:cNvSpPr/>
            <p:nvPr/>
          </p:nvSpPr>
          <p:spPr>
            <a:xfrm>
              <a:off x="3076097" y="6416511"/>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07" name="Flowchart: Data 206"/>
            <p:cNvSpPr/>
            <p:nvPr/>
          </p:nvSpPr>
          <p:spPr>
            <a:xfrm>
              <a:off x="2861786" y="6418096"/>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08" name="Flowchart: Data 207"/>
            <p:cNvSpPr/>
            <p:nvPr/>
          </p:nvSpPr>
          <p:spPr>
            <a:xfrm>
              <a:off x="2647475" y="6414926"/>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09" name="Flowchart: Data 208"/>
            <p:cNvSpPr/>
            <p:nvPr/>
          </p:nvSpPr>
          <p:spPr>
            <a:xfrm>
              <a:off x="2433164" y="6414926"/>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10" name="Flowchart: Data 209"/>
            <p:cNvSpPr/>
            <p:nvPr/>
          </p:nvSpPr>
          <p:spPr>
            <a:xfrm>
              <a:off x="2218853" y="6414926"/>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11" name="Flowchart: Data 210"/>
            <p:cNvSpPr/>
            <p:nvPr/>
          </p:nvSpPr>
          <p:spPr>
            <a:xfrm>
              <a:off x="2004542" y="6416511"/>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12" name="Flowchart: Data 211"/>
            <p:cNvSpPr/>
            <p:nvPr/>
          </p:nvSpPr>
          <p:spPr>
            <a:xfrm>
              <a:off x="1790231" y="6416512"/>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13" name="TextBox 212"/>
            <p:cNvSpPr txBox="1"/>
            <p:nvPr/>
          </p:nvSpPr>
          <p:spPr>
            <a:xfrm>
              <a:off x="289840" y="6345082"/>
              <a:ext cx="1014423" cy="246221"/>
            </a:xfrm>
            <a:prstGeom prst="rect">
              <a:avLst/>
            </a:prstGeom>
            <a:noFill/>
          </p:spPr>
          <p:txBody>
            <a:bodyPr wrap="square" lIns="0" tIns="0" rIns="0" bIns="0" rtlCol="0">
              <a:spAutoFit/>
            </a:bodyPr>
            <a:lstStyle/>
            <a:p>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(44%)  </a:t>
              </a:r>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90</a:t>
              </a:r>
            </a:p>
          </p:txBody>
        </p:sp>
        <p:sp>
          <p:nvSpPr>
            <p:cNvPr id="214" name="TextBox 213"/>
            <p:cNvSpPr txBox="1"/>
            <p:nvPr/>
          </p:nvSpPr>
          <p:spPr>
            <a:xfrm>
              <a:off x="4652465" y="6345418"/>
              <a:ext cx="1377587" cy="242701"/>
            </a:xfrm>
            <a:prstGeom prst="rect">
              <a:avLst/>
            </a:prstGeom>
            <a:noFill/>
          </p:spPr>
          <p:txBody>
            <a:bodyPr wrap="square" lIns="0" tIns="0" rIns="0" bIns="0" rtlCol="0">
              <a:spAutoFit/>
            </a:bodyPr>
            <a:lstStyle/>
            <a:p>
              <a:r>
                <a:rPr lang="en-US" sz="1125" dirty="0">
                  <a:solidFill>
                    <a:prstClr val="black"/>
                  </a:solidFill>
                  <a:latin typeface="Arial" panose="020B0604020202020204" pitchFamily="34" charset="0"/>
                  <a:cs typeface="Arial" panose="020B0604020202020204" pitchFamily="34" charset="0"/>
                </a:rPr>
                <a:t>0 - 99,000 ft</a:t>
              </a:r>
              <a:r>
                <a:rPr lang="en-US" sz="1125" baseline="30000" dirty="0">
                  <a:solidFill>
                    <a:prstClr val="black"/>
                  </a:solidFill>
                  <a:latin typeface="Arial" panose="020B0604020202020204" pitchFamily="34" charset="0"/>
                  <a:cs typeface="Arial" panose="020B0604020202020204" pitchFamily="34" charset="0"/>
                </a:rPr>
                <a:t>2</a:t>
              </a:r>
              <a:endParaRPr lang="en-US" sz="1125" dirty="0">
                <a:solidFill>
                  <a:prstClr val="black"/>
                </a:solidFill>
                <a:latin typeface="Arial" panose="020B0604020202020204" pitchFamily="34" charset="0"/>
                <a:cs typeface="Arial" panose="020B0604020202020204" pitchFamily="34" charset="0"/>
              </a:endParaRPr>
            </a:p>
          </p:txBody>
        </p:sp>
        <p:sp>
          <p:nvSpPr>
            <p:cNvPr id="215" name="Flowchart: Data 214"/>
            <p:cNvSpPr/>
            <p:nvPr/>
          </p:nvSpPr>
          <p:spPr>
            <a:xfrm>
              <a:off x="1575920" y="6416511"/>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16" name="Flowchart: Data 215"/>
            <p:cNvSpPr/>
            <p:nvPr/>
          </p:nvSpPr>
          <p:spPr>
            <a:xfrm>
              <a:off x="2442137" y="6122219"/>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17" name="Flowchart: Data 216"/>
            <p:cNvSpPr/>
            <p:nvPr/>
          </p:nvSpPr>
          <p:spPr>
            <a:xfrm>
              <a:off x="2227826" y="6122219"/>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18" name="Flowchart: Data 217"/>
            <p:cNvSpPr/>
            <p:nvPr/>
          </p:nvSpPr>
          <p:spPr>
            <a:xfrm>
              <a:off x="2013515" y="6123804"/>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19" name="Flowchart: Data 218"/>
            <p:cNvSpPr/>
            <p:nvPr/>
          </p:nvSpPr>
          <p:spPr>
            <a:xfrm>
              <a:off x="1799204" y="6123805"/>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20" name="TextBox 219"/>
            <p:cNvSpPr txBox="1"/>
            <p:nvPr/>
          </p:nvSpPr>
          <p:spPr>
            <a:xfrm>
              <a:off x="298813" y="6052377"/>
              <a:ext cx="1014423" cy="246221"/>
            </a:xfrm>
            <a:prstGeom prst="rect">
              <a:avLst/>
            </a:prstGeom>
            <a:noFill/>
          </p:spPr>
          <p:txBody>
            <a:bodyPr wrap="square" lIns="0" tIns="0" rIns="0" bIns="0" rtlCol="0">
              <a:spAutoFit/>
            </a:bodyPr>
            <a:lstStyle/>
            <a:p>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(24%)  </a:t>
              </a:r>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49</a:t>
              </a:r>
            </a:p>
          </p:txBody>
        </p:sp>
        <p:sp>
          <p:nvSpPr>
            <p:cNvPr id="221" name="TextBox 220"/>
            <p:cNvSpPr txBox="1"/>
            <p:nvPr/>
          </p:nvSpPr>
          <p:spPr>
            <a:xfrm>
              <a:off x="2745833" y="6052375"/>
              <a:ext cx="2020591" cy="256425"/>
            </a:xfrm>
            <a:prstGeom prst="rect">
              <a:avLst/>
            </a:prstGeom>
            <a:noFill/>
          </p:spPr>
          <p:txBody>
            <a:bodyPr wrap="square" lIns="0" tIns="0" rIns="0" bIns="0" rtlCol="0">
              <a:spAutoFit/>
            </a:bodyPr>
            <a:lstStyle/>
            <a:p>
              <a:r>
                <a:rPr lang="en-US" sz="1125" dirty="0">
                  <a:solidFill>
                    <a:prstClr val="black"/>
                  </a:solidFill>
                  <a:latin typeface="Arial" panose="020B0604020202020204" pitchFamily="34" charset="0"/>
                  <a:cs typeface="Arial" panose="020B0604020202020204" pitchFamily="34" charset="0"/>
                </a:rPr>
                <a:t>100,000 - 199,000 ft</a:t>
              </a:r>
              <a:r>
                <a:rPr lang="en-US" sz="1125" baseline="30000" dirty="0">
                  <a:solidFill>
                    <a:prstClr val="black"/>
                  </a:solidFill>
                  <a:latin typeface="Arial" panose="020B0604020202020204" pitchFamily="34" charset="0"/>
                  <a:cs typeface="Arial" panose="020B0604020202020204" pitchFamily="34" charset="0"/>
                </a:rPr>
                <a:t>2</a:t>
              </a:r>
              <a:endParaRPr lang="en-US" sz="1125" dirty="0">
                <a:solidFill>
                  <a:prstClr val="black"/>
                </a:solidFill>
                <a:latin typeface="Arial" panose="020B0604020202020204" pitchFamily="34" charset="0"/>
                <a:cs typeface="Arial" panose="020B0604020202020204" pitchFamily="34" charset="0"/>
              </a:endParaRPr>
            </a:p>
          </p:txBody>
        </p:sp>
        <p:sp>
          <p:nvSpPr>
            <p:cNvPr id="222" name="Flowchart: Data 221"/>
            <p:cNvSpPr/>
            <p:nvPr/>
          </p:nvSpPr>
          <p:spPr>
            <a:xfrm>
              <a:off x="1584893" y="6123804"/>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23" name="Flowchart: Data 222"/>
            <p:cNvSpPr/>
            <p:nvPr/>
          </p:nvSpPr>
          <p:spPr>
            <a:xfrm>
              <a:off x="1370582" y="6123805"/>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24" name="Flowchart: Data 223"/>
            <p:cNvSpPr/>
            <p:nvPr/>
          </p:nvSpPr>
          <p:spPr>
            <a:xfrm>
              <a:off x="2013515" y="5830124"/>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25" name="Flowchart: Data 224"/>
            <p:cNvSpPr/>
            <p:nvPr/>
          </p:nvSpPr>
          <p:spPr>
            <a:xfrm>
              <a:off x="1799204" y="5830125"/>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26" name="TextBox 225"/>
            <p:cNvSpPr txBox="1"/>
            <p:nvPr/>
          </p:nvSpPr>
          <p:spPr>
            <a:xfrm>
              <a:off x="298813" y="5758695"/>
              <a:ext cx="1014423" cy="246221"/>
            </a:xfrm>
            <a:prstGeom prst="rect">
              <a:avLst/>
            </a:prstGeom>
            <a:noFill/>
          </p:spPr>
          <p:txBody>
            <a:bodyPr wrap="square" lIns="0" tIns="0" rIns="0" bIns="0" rtlCol="0">
              <a:spAutoFit/>
            </a:bodyPr>
            <a:lstStyle/>
            <a:p>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(13%)  </a:t>
              </a:r>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26</a:t>
              </a:r>
            </a:p>
          </p:txBody>
        </p:sp>
        <p:sp>
          <p:nvSpPr>
            <p:cNvPr id="227" name="TextBox 226"/>
            <p:cNvSpPr txBox="1"/>
            <p:nvPr/>
          </p:nvSpPr>
          <p:spPr>
            <a:xfrm>
              <a:off x="2322399" y="5755957"/>
              <a:ext cx="1990524" cy="242701"/>
            </a:xfrm>
            <a:prstGeom prst="rect">
              <a:avLst/>
            </a:prstGeom>
            <a:noFill/>
          </p:spPr>
          <p:txBody>
            <a:bodyPr wrap="square" lIns="0" tIns="0" rIns="0" bIns="0" rtlCol="0">
              <a:spAutoFit/>
            </a:bodyPr>
            <a:lstStyle/>
            <a:p>
              <a:r>
                <a:rPr lang="en-US" sz="1125" dirty="0">
                  <a:solidFill>
                    <a:prstClr val="black"/>
                  </a:solidFill>
                  <a:latin typeface="Arial" panose="020B0604020202020204" pitchFamily="34" charset="0"/>
                  <a:cs typeface="Arial" panose="020B0604020202020204" pitchFamily="34" charset="0"/>
                </a:rPr>
                <a:t>200,000 - 299,000 ft</a:t>
              </a:r>
              <a:r>
                <a:rPr lang="en-US" sz="1125" baseline="30000" dirty="0">
                  <a:solidFill>
                    <a:prstClr val="black"/>
                  </a:solidFill>
                  <a:latin typeface="Arial" panose="020B0604020202020204" pitchFamily="34" charset="0"/>
                  <a:cs typeface="Arial" panose="020B0604020202020204" pitchFamily="34" charset="0"/>
                </a:rPr>
                <a:t>2</a:t>
              </a:r>
              <a:endParaRPr lang="en-US" sz="1125" dirty="0">
                <a:solidFill>
                  <a:prstClr val="black"/>
                </a:solidFill>
                <a:latin typeface="Arial" panose="020B0604020202020204" pitchFamily="34" charset="0"/>
                <a:cs typeface="Arial" panose="020B0604020202020204" pitchFamily="34" charset="0"/>
              </a:endParaRPr>
            </a:p>
          </p:txBody>
        </p:sp>
        <p:sp>
          <p:nvSpPr>
            <p:cNvPr id="228" name="Flowchart: Data 227"/>
            <p:cNvSpPr/>
            <p:nvPr/>
          </p:nvSpPr>
          <p:spPr>
            <a:xfrm>
              <a:off x="1584893" y="5830124"/>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29" name="Flowchart: Data 228"/>
            <p:cNvSpPr/>
            <p:nvPr/>
          </p:nvSpPr>
          <p:spPr>
            <a:xfrm>
              <a:off x="1370582" y="5830125"/>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30" name="TextBox 229"/>
            <p:cNvSpPr txBox="1"/>
            <p:nvPr/>
          </p:nvSpPr>
          <p:spPr>
            <a:xfrm>
              <a:off x="298813" y="5461268"/>
              <a:ext cx="1014423" cy="246221"/>
            </a:xfrm>
            <a:prstGeom prst="rect">
              <a:avLst/>
            </a:prstGeom>
            <a:noFill/>
          </p:spPr>
          <p:txBody>
            <a:bodyPr wrap="square" lIns="0" tIns="0" rIns="0" bIns="0" rtlCol="0">
              <a:spAutoFit/>
            </a:bodyPr>
            <a:lstStyle/>
            <a:p>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(7%)    </a:t>
              </a:r>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15</a:t>
              </a:r>
            </a:p>
          </p:txBody>
        </p:sp>
        <p:sp>
          <p:nvSpPr>
            <p:cNvPr id="231" name="TextBox 230"/>
            <p:cNvSpPr txBox="1"/>
            <p:nvPr/>
          </p:nvSpPr>
          <p:spPr>
            <a:xfrm>
              <a:off x="1884838" y="5461267"/>
              <a:ext cx="1985600" cy="256425"/>
            </a:xfrm>
            <a:prstGeom prst="rect">
              <a:avLst/>
            </a:prstGeom>
            <a:noFill/>
          </p:spPr>
          <p:txBody>
            <a:bodyPr wrap="square" lIns="0" tIns="0" rIns="0" bIns="0" rtlCol="0">
              <a:spAutoFit/>
            </a:bodyPr>
            <a:lstStyle/>
            <a:p>
              <a:r>
                <a:rPr lang="en-US" sz="1125" dirty="0">
                  <a:solidFill>
                    <a:prstClr val="black"/>
                  </a:solidFill>
                  <a:latin typeface="Arial" panose="020B0604020202020204" pitchFamily="34" charset="0"/>
                  <a:cs typeface="Arial" panose="020B0604020202020204" pitchFamily="34" charset="0"/>
                </a:rPr>
                <a:t>300,000 - 399,000 ft</a:t>
              </a:r>
              <a:r>
                <a:rPr lang="en-US" sz="1125" baseline="30000" dirty="0">
                  <a:solidFill>
                    <a:prstClr val="black"/>
                  </a:solidFill>
                  <a:latin typeface="Arial" panose="020B0604020202020204" pitchFamily="34" charset="0"/>
                  <a:cs typeface="Arial" panose="020B0604020202020204" pitchFamily="34" charset="0"/>
                </a:rPr>
                <a:t>2</a:t>
              </a:r>
              <a:endParaRPr lang="en-US" sz="1125" dirty="0">
                <a:solidFill>
                  <a:prstClr val="black"/>
                </a:solidFill>
                <a:latin typeface="Arial" panose="020B0604020202020204" pitchFamily="34" charset="0"/>
                <a:cs typeface="Arial" panose="020B0604020202020204" pitchFamily="34" charset="0"/>
              </a:endParaRPr>
            </a:p>
          </p:txBody>
        </p:sp>
        <p:sp>
          <p:nvSpPr>
            <p:cNvPr id="232" name="Flowchart: Data 231"/>
            <p:cNvSpPr/>
            <p:nvPr/>
          </p:nvSpPr>
          <p:spPr>
            <a:xfrm>
              <a:off x="1584893" y="5532695"/>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33" name="Flowchart: Data 232"/>
            <p:cNvSpPr/>
            <p:nvPr/>
          </p:nvSpPr>
          <p:spPr>
            <a:xfrm>
              <a:off x="1370582" y="5532696"/>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34" name="TextBox 233"/>
            <p:cNvSpPr txBox="1"/>
            <p:nvPr/>
          </p:nvSpPr>
          <p:spPr>
            <a:xfrm>
              <a:off x="298813" y="5165993"/>
              <a:ext cx="1014423" cy="246221"/>
            </a:xfrm>
            <a:prstGeom prst="rect">
              <a:avLst/>
            </a:prstGeom>
            <a:noFill/>
          </p:spPr>
          <p:txBody>
            <a:bodyPr wrap="square" lIns="0" tIns="0" rIns="0" bIns="0" rtlCol="0">
              <a:spAutoFit/>
            </a:bodyPr>
            <a:lstStyle/>
            <a:p>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(3%)      </a:t>
              </a:r>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6</a:t>
              </a:r>
            </a:p>
          </p:txBody>
        </p:sp>
        <p:sp>
          <p:nvSpPr>
            <p:cNvPr id="235" name="TextBox 234"/>
            <p:cNvSpPr txBox="1"/>
            <p:nvPr/>
          </p:nvSpPr>
          <p:spPr>
            <a:xfrm>
              <a:off x="1671563" y="5163253"/>
              <a:ext cx="2061756" cy="254055"/>
            </a:xfrm>
            <a:prstGeom prst="rect">
              <a:avLst/>
            </a:prstGeom>
            <a:noFill/>
          </p:spPr>
          <p:txBody>
            <a:bodyPr wrap="square" lIns="0" tIns="0" rIns="0" bIns="0" rtlCol="0">
              <a:spAutoFit/>
            </a:bodyPr>
            <a:lstStyle/>
            <a:p>
              <a:r>
                <a:rPr lang="en-US" sz="1125" dirty="0">
                  <a:solidFill>
                    <a:prstClr val="black"/>
                  </a:solidFill>
                  <a:latin typeface="Arial" panose="020B0604020202020204" pitchFamily="34" charset="0"/>
                  <a:cs typeface="Arial" panose="020B0604020202020204" pitchFamily="34" charset="0"/>
                </a:rPr>
                <a:t>400,000 - 499,000 ft</a:t>
              </a:r>
              <a:r>
                <a:rPr lang="en-US" sz="1125" baseline="30000" dirty="0">
                  <a:solidFill>
                    <a:prstClr val="black"/>
                  </a:solidFill>
                  <a:latin typeface="Arial" panose="020B0604020202020204" pitchFamily="34" charset="0"/>
                  <a:cs typeface="Arial" panose="020B0604020202020204" pitchFamily="34" charset="0"/>
                </a:rPr>
                <a:t>2</a:t>
              </a:r>
              <a:endParaRPr lang="en-US" sz="1125" dirty="0">
                <a:solidFill>
                  <a:prstClr val="black"/>
                </a:solidFill>
                <a:latin typeface="Arial" panose="020B0604020202020204" pitchFamily="34" charset="0"/>
                <a:cs typeface="Arial" panose="020B0604020202020204" pitchFamily="34" charset="0"/>
              </a:endParaRPr>
            </a:p>
          </p:txBody>
        </p:sp>
        <p:sp>
          <p:nvSpPr>
            <p:cNvPr id="236" name="Flowchart: Data 235"/>
            <p:cNvSpPr/>
            <p:nvPr/>
          </p:nvSpPr>
          <p:spPr>
            <a:xfrm>
              <a:off x="1370582" y="5237422"/>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37" name="TextBox 236"/>
            <p:cNvSpPr txBox="1"/>
            <p:nvPr/>
          </p:nvSpPr>
          <p:spPr>
            <a:xfrm>
              <a:off x="298813" y="4870718"/>
              <a:ext cx="1014423" cy="246221"/>
            </a:xfrm>
            <a:prstGeom prst="rect">
              <a:avLst/>
            </a:prstGeom>
            <a:noFill/>
          </p:spPr>
          <p:txBody>
            <a:bodyPr wrap="square" lIns="0" tIns="0" rIns="0" bIns="0" rtlCol="0">
              <a:spAutoFit/>
            </a:bodyPr>
            <a:lstStyle/>
            <a:p>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(2%)      </a:t>
              </a:r>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3</a:t>
              </a:r>
            </a:p>
          </p:txBody>
        </p:sp>
        <p:sp>
          <p:nvSpPr>
            <p:cNvPr id="238" name="TextBox 237"/>
            <p:cNvSpPr txBox="1"/>
            <p:nvPr/>
          </p:nvSpPr>
          <p:spPr>
            <a:xfrm>
              <a:off x="1663806" y="4869042"/>
              <a:ext cx="2015797" cy="242701"/>
            </a:xfrm>
            <a:prstGeom prst="rect">
              <a:avLst/>
            </a:prstGeom>
            <a:noFill/>
          </p:spPr>
          <p:txBody>
            <a:bodyPr wrap="square" lIns="0" tIns="0" rIns="0" bIns="0" rtlCol="0">
              <a:spAutoFit/>
            </a:bodyPr>
            <a:lstStyle/>
            <a:p>
              <a:r>
                <a:rPr lang="en-US" sz="1125" dirty="0">
                  <a:solidFill>
                    <a:prstClr val="black"/>
                  </a:solidFill>
                  <a:latin typeface="Arial" panose="020B0604020202020204" pitchFamily="34" charset="0"/>
                  <a:cs typeface="Arial" panose="020B0604020202020204" pitchFamily="34" charset="0"/>
                </a:rPr>
                <a:t>500,000 - 599,000 ft</a:t>
              </a:r>
              <a:r>
                <a:rPr lang="en-US" sz="1125" baseline="30000" dirty="0">
                  <a:solidFill>
                    <a:prstClr val="black"/>
                  </a:solidFill>
                  <a:latin typeface="Arial" panose="020B0604020202020204" pitchFamily="34" charset="0"/>
                  <a:cs typeface="Arial" panose="020B0604020202020204" pitchFamily="34" charset="0"/>
                </a:rPr>
                <a:t>2</a:t>
              </a:r>
              <a:endParaRPr lang="en-US" sz="1125" dirty="0">
                <a:solidFill>
                  <a:prstClr val="black"/>
                </a:solidFill>
                <a:latin typeface="Arial" panose="020B0604020202020204" pitchFamily="34" charset="0"/>
                <a:cs typeface="Arial" panose="020B0604020202020204" pitchFamily="34" charset="0"/>
              </a:endParaRPr>
            </a:p>
          </p:txBody>
        </p:sp>
        <p:sp>
          <p:nvSpPr>
            <p:cNvPr id="239" name="Flowchart: Data 238"/>
            <p:cNvSpPr/>
            <p:nvPr/>
          </p:nvSpPr>
          <p:spPr>
            <a:xfrm>
              <a:off x="1370582" y="4942148"/>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40" name="TextBox 239"/>
            <p:cNvSpPr txBox="1"/>
            <p:nvPr/>
          </p:nvSpPr>
          <p:spPr>
            <a:xfrm>
              <a:off x="298813" y="4575445"/>
              <a:ext cx="1014423" cy="246221"/>
            </a:xfrm>
            <a:prstGeom prst="rect">
              <a:avLst/>
            </a:prstGeom>
            <a:noFill/>
          </p:spPr>
          <p:txBody>
            <a:bodyPr wrap="square" lIns="0" tIns="0" rIns="0" bIns="0" rtlCol="0">
              <a:spAutoFit/>
            </a:bodyPr>
            <a:lstStyle/>
            <a:p>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(3%)</a:t>
              </a:r>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      7</a:t>
              </a:r>
            </a:p>
          </p:txBody>
        </p:sp>
        <p:sp>
          <p:nvSpPr>
            <p:cNvPr id="241" name="TextBox 240"/>
            <p:cNvSpPr txBox="1"/>
            <p:nvPr/>
          </p:nvSpPr>
          <p:spPr>
            <a:xfrm>
              <a:off x="1687387" y="4274659"/>
              <a:ext cx="2189940" cy="230832"/>
            </a:xfrm>
            <a:prstGeom prst="rect">
              <a:avLst/>
            </a:prstGeom>
            <a:noFill/>
          </p:spPr>
          <p:txBody>
            <a:bodyPr wrap="square" lIns="0" tIns="0" rIns="0" bIns="0" rtlCol="0">
              <a:spAutoFit/>
            </a:bodyPr>
            <a:lstStyle/>
            <a:p>
              <a:r>
                <a:rPr lang="en-US" sz="1125" dirty="0">
                  <a:solidFill>
                    <a:prstClr val="black"/>
                  </a:solidFill>
                  <a:latin typeface="Arial" panose="020B0604020202020204" pitchFamily="34" charset="0"/>
                  <a:cs typeface="Arial" panose="020B0604020202020204" pitchFamily="34" charset="0"/>
                </a:rPr>
                <a:t>&gt; 700,000 ft</a:t>
              </a:r>
              <a:r>
                <a:rPr lang="en-US" sz="1125" baseline="30000" dirty="0">
                  <a:solidFill>
                    <a:prstClr val="black"/>
                  </a:solidFill>
                  <a:latin typeface="Arial" panose="020B0604020202020204" pitchFamily="34" charset="0"/>
                  <a:cs typeface="Arial" panose="020B0604020202020204" pitchFamily="34" charset="0"/>
                </a:rPr>
                <a:t>2</a:t>
              </a:r>
              <a:endParaRPr lang="en-US" sz="1125" dirty="0">
                <a:solidFill>
                  <a:prstClr val="black"/>
                </a:solidFill>
                <a:latin typeface="Arial" panose="020B0604020202020204" pitchFamily="34" charset="0"/>
                <a:cs typeface="Arial" panose="020B0604020202020204" pitchFamily="34" charset="0"/>
              </a:endParaRPr>
            </a:p>
          </p:txBody>
        </p:sp>
        <p:sp>
          <p:nvSpPr>
            <p:cNvPr id="242" name="Flowchart: Data 241"/>
            <p:cNvSpPr/>
            <p:nvPr/>
          </p:nvSpPr>
          <p:spPr>
            <a:xfrm>
              <a:off x="1370582" y="4646874"/>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43" name="Flowchart: Data 242"/>
            <p:cNvSpPr/>
            <p:nvPr/>
          </p:nvSpPr>
          <p:spPr>
            <a:xfrm>
              <a:off x="1365613" y="6415089"/>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44" name="Flowchart: Data 243"/>
            <p:cNvSpPr/>
            <p:nvPr/>
          </p:nvSpPr>
          <p:spPr>
            <a:xfrm>
              <a:off x="4357579" y="6415589"/>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45" name="Flowchart: Data 244"/>
            <p:cNvSpPr/>
            <p:nvPr/>
          </p:nvSpPr>
          <p:spPr>
            <a:xfrm>
              <a:off x="4143268" y="6415590"/>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46" name="Flowchart: Data 245"/>
            <p:cNvSpPr/>
            <p:nvPr/>
          </p:nvSpPr>
          <p:spPr>
            <a:xfrm>
              <a:off x="3928957" y="6415589"/>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47" name="Flowchart: Data 246"/>
            <p:cNvSpPr/>
            <p:nvPr/>
          </p:nvSpPr>
          <p:spPr>
            <a:xfrm>
              <a:off x="3714646" y="6415590"/>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48" name="TextBox 247"/>
            <p:cNvSpPr txBox="1"/>
            <p:nvPr/>
          </p:nvSpPr>
          <p:spPr>
            <a:xfrm>
              <a:off x="1664782" y="4576764"/>
              <a:ext cx="2087312" cy="242701"/>
            </a:xfrm>
            <a:prstGeom prst="rect">
              <a:avLst/>
            </a:prstGeom>
            <a:noFill/>
          </p:spPr>
          <p:txBody>
            <a:bodyPr wrap="square" lIns="0" tIns="0" rIns="0" bIns="0" rtlCol="0">
              <a:spAutoFit/>
            </a:bodyPr>
            <a:lstStyle/>
            <a:p>
              <a:r>
                <a:rPr lang="en-US" sz="1125" dirty="0">
                  <a:solidFill>
                    <a:prstClr val="black"/>
                  </a:solidFill>
                  <a:latin typeface="Arial" panose="020B0604020202020204" pitchFamily="34" charset="0"/>
                  <a:cs typeface="Arial" panose="020B0604020202020204" pitchFamily="34" charset="0"/>
                </a:rPr>
                <a:t>600,000 - 699,000 ft</a:t>
              </a:r>
              <a:r>
                <a:rPr lang="en-US" sz="1125" baseline="30000" dirty="0">
                  <a:solidFill>
                    <a:prstClr val="black"/>
                  </a:solidFill>
                  <a:latin typeface="Arial" panose="020B0604020202020204" pitchFamily="34" charset="0"/>
                  <a:cs typeface="Arial" panose="020B0604020202020204" pitchFamily="34" charset="0"/>
                </a:rPr>
                <a:t>2</a:t>
              </a:r>
              <a:endParaRPr lang="en-US" sz="1125" dirty="0">
                <a:solidFill>
                  <a:prstClr val="black"/>
                </a:solidFill>
                <a:latin typeface="Arial" panose="020B0604020202020204" pitchFamily="34" charset="0"/>
                <a:cs typeface="Arial" panose="020B0604020202020204" pitchFamily="34" charset="0"/>
              </a:endParaRPr>
            </a:p>
          </p:txBody>
        </p:sp>
        <p:sp>
          <p:nvSpPr>
            <p:cNvPr id="249" name="TextBox 248"/>
            <p:cNvSpPr txBox="1"/>
            <p:nvPr/>
          </p:nvSpPr>
          <p:spPr>
            <a:xfrm>
              <a:off x="298813" y="4267200"/>
              <a:ext cx="1014423" cy="246221"/>
            </a:xfrm>
            <a:prstGeom prst="rect">
              <a:avLst/>
            </a:prstGeom>
            <a:noFill/>
          </p:spPr>
          <p:txBody>
            <a:bodyPr wrap="square" lIns="0" tIns="0" rIns="0" bIns="0" rtlCol="0">
              <a:spAutoFit/>
            </a:bodyPr>
            <a:lstStyle/>
            <a:p>
              <a:r>
                <a:rPr lang="en-US" sz="1200" dirty="0">
                  <a:solidFill>
                    <a:prstClr val="black"/>
                  </a:solidFill>
                  <a:latin typeface="Arial" panose="020B0604020202020204" pitchFamily="34" charset="0"/>
                  <a:ea typeface="Verdana" panose="020B0604030504040204" pitchFamily="34" charset="0"/>
                  <a:cs typeface="Arial" panose="020B0604020202020204" pitchFamily="34" charset="0"/>
                </a:rPr>
                <a:t>(4%)</a:t>
              </a:r>
              <a:r>
                <a:rPr lang="en-US" sz="1200" b="1" dirty="0">
                  <a:solidFill>
                    <a:prstClr val="black"/>
                  </a:solidFill>
                  <a:latin typeface="Arial" panose="020B0604020202020204" pitchFamily="34" charset="0"/>
                  <a:ea typeface="Verdana" panose="020B0604030504040204" pitchFamily="34" charset="0"/>
                  <a:cs typeface="Arial" panose="020B0604020202020204" pitchFamily="34" charset="0"/>
                </a:rPr>
                <a:t>      8</a:t>
              </a:r>
            </a:p>
          </p:txBody>
        </p:sp>
        <p:sp>
          <p:nvSpPr>
            <p:cNvPr id="250" name="Flowchart: Data 249"/>
            <p:cNvSpPr/>
            <p:nvPr/>
          </p:nvSpPr>
          <p:spPr>
            <a:xfrm>
              <a:off x="1370582" y="4338629"/>
              <a:ext cx="228600" cy="100015"/>
            </a:xfrm>
            <a:prstGeom prst="flowChartInputOutp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8314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7168" y="4057650"/>
            <a:ext cx="6853832"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273" y="-5545"/>
            <a:ext cx="6862727" cy="3862735"/>
          </a:xfrm>
          <a:prstGeom prst="rect">
            <a:avLst/>
          </a:prstGeom>
        </p:spPr>
      </p:pic>
      <p:sp>
        <p:nvSpPr>
          <p:cNvPr id="5" name="Rectangle 4"/>
          <p:cNvSpPr/>
          <p:nvPr/>
        </p:nvSpPr>
        <p:spPr>
          <a:xfrm>
            <a:off x="1828800" y="1106216"/>
            <a:ext cx="5543550" cy="164502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effectLst>
                  <a:outerShdw blurRad="38100" dist="38100" dir="2700000" algn="tl">
                    <a:srgbClr val="000000">
                      <a:alpha val="43137"/>
                    </a:srgbClr>
                  </a:outerShdw>
                </a:effectLst>
                <a:latin typeface="Helvetica LT Std Black" panose="020B0904030502020204" pitchFamily="34" charset="0"/>
              </a:rPr>
              <a:t>What is Integration?</a:t>
            </a:r>
            <a:endParaRPr lang="en-US" sz="6000" b="1" dirty="0">
              <a:solidFill>
                <a:schemeClr val="bg1"/>
              </a:solidFill>
              <a:effectLst>
                <a:outerShdw blurRad="38100" dist="38100" dir="2700000" algn="tl">
                  <a:srgbClr val="000000">
                    <a:alpha val="43137"/>
                  </a:srgbClr>
                </a:outerShdw>
              </a:effectLst>
              <a:latin typeface="Helvetica LT Std Black" panose="020B0904030502020204" pitchFamily="34" charset="0"/>
            </a:endParaRPr>
          </a:p>
        </p:txBody>
      </p:sp>
      <p:sp>
        <p:nvSpPr>
          <p:cNvPr id="6" name="Rectangle 1"/>
          <p:cNvSpPr>
            <a:spLocks noChangeArrowheads="1"/>
          </p:cNvSpPr>
          <p:nvPr/>
        </p:nvSpPr>
        <p:spPr bwMode="auto">
          <a:xfrm>
            <a:off x="1436098" y="3931088"/>
            <a:ext cx="6328955" cy="105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b="1" dirty="0" err="1"/>
              <a:t>in·te·grate</a:t>
            </a:r>
            <a:endParaRPr lang="en-US" altLang="en-US" b="1" dirty="0"/>
          </a:p>
          <a:p>
            <a:pPr defTabSz="685800" fontAlgn="base">
              <a:spcBef>
                <a:spcPct val="0"/>
              </a:spcBef>
              <a:spcAft>
                <a:spcPct val="0"/>
              </a:spcAft>
            </a:pPr>
            <a:r>
              <a:rPr lang="en-US" altLang="en-US" sz="1200" dirty="0"/>
              <a:t>ˈin(t)</a:t>
            </a:r>
            <a:r>
              <a:rPr lang="en-US" altLang="en-US" sz="1200" dirty="0" err="1"/>
              <a:t>əˌɡrāt</a:t>
            </a:r>
            <a:r>
              <a:rPr lang="en-US" altLang="en-US" sz="1200" dirty="0"/>
              <a:t>/</a:t>
            </a:r>
          </a:p>
          <a:p>
            <a:pPr defTabSz="685800" fontAlgn="base">
              <a:spcBef>
                <a:spcPct val="0"/>
              </a:spcBef>
              <a:spcAft>
                <a:spcPct val="0"/>
              </a:spcAft>
            </a:pPr>
            <a:r>
              <a:rPr lang="en-US" altLang="en-US" sz="1200" dirty="0"/>
              <a:t>verb: </a:t>
            </a:r>
            <a:r>
              <a:rPr lang="en-US" altLang="en-US" sz="1200" b="1" dirty="0"/>
              <a:t>integrate</a:t>
            </a:r>
            <a:endParaRPr lang="en-US" altLang="en-US" sz="1200" dirty="0"/>
          </a:p>
          <a:p>
            <a:pPr marL="214313" indent="-214313" defTabSz="685800" fontAlgn="base">
              <a:spcBef>
                <a:spcPct val="0"/>
              </a:spcBef>
              <a:spcAft>
                <a:spcPct val="0"/>
              </a:spcAft>
              <a:buFont typeface="Arial" panose="020B0604020202020204" pitchFamily="34" charset="0"/>
              <a:buChar char="•"/>
            </a:pPr>
            <a:r>
              <a:rPr lang="en-US" altLang="en-US" sz="1200" dirty="0"/>
              <a:t>combine (one thing) with another so that they become a whole.</a:t>
            </a:r>
          </a:p>
          <a:p>
            <a:pPr marL="214313" indent="-214313" defTabSz="685800" fontAlgn="base">
              <a:spcBef>
                <a:spcPct val="0"/>
              </a:spcBef>
              <a:spcAft>
                <a:spcPct val="0"/>
              </a:spcAft>
              <a:buFont typeface="Arial" panose="020B0604020202020204" pitchFamily="34" charset="0"/>
              <a:buChar char="•"/>
            </a:pPr>
            <a:r>
              <a:rPr lang="en-US" altLang="en-US" sz="1200" dirty="0"/>
              <a:t>bring (people or groups with particular characteristics or needs) into equal participation</a:t>
            </a:r>
          </a:p>
        </p:txBody>
      </p:sp>
    </p:spTree>
    <p:extLst>
      <p:ext uri="{BB962C8B-B14F-4D97-AF65-F5344CB8AC3E}">
        <p14:creationId xmlns:p14="http://schemas.microsoft.com/office/powerpoint/2010/main" val="173978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000076" y="229146"/>
            <a:ext cx="2152433"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p:nvSpPr>
        <p:spPr>
          <a:xfrm flipH="1">
            <a:off x="6582313" y="229128"/>
            <a:ext cx="1885951"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69451" y="209550"/>
            <a:ext cx="1802872" cy="438582"/>
          </a:xfrm>
          <a:prstGeom prst="rect">
            <a:avLst/>
          </a:prstGeom>
          <a:noFill/>
        </p:spPr>
        <p:txBody>
          <a:bodyPr wrap="square" rtlCol="0">
            <a:spAutoFit/>
          </a:bodyPr>
          <a:lstStyle/>
          <a:p>
            <a:pPr algn="r"/>
            <a:r>
              <a:rPr lang="en-US" sz="2250" b="1" dirty="0">
                <a:solidFill>
                  <a:schemeClr val="bg1"/>
                </a:solidFill>
              </a:rPr>
              <a:t>The Factors</a:t>
            </a:r>
          </a:p>
        </p:txBody>
      </p:sp>
      <p:sp>
        <p:nvSpPr>
          <p:cNvPr id="29" name="Oval 28"/>
          <p:cNvSpPr/>
          <p:nvPr/>
        </p:nvSpPr>
        <p:spPr>
          <a:xfrm>
            <a:off x="3771902" y="895351"/>
            <a:ext cx="1555813" cy="84940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Times New Roman" panose="02020603050405020304" pitchFamily="18" charset="0"/>
              </a:rPr>
              <a:t>Group Cohesion</a:t>
            </a:r>
          </a:p>
          <a:p>
            <a:pPr algn="ctr"/>
            <a:r>
              <a:rPr lang="en-US" sz="900" i="1" dirty="0">
                <a:solidFill>
                  <a:schemeClr val="tx1"/>
                </a:solidFill>
                <a:cs typeface="Times New Roman" panose="02020603050405020304" pitchFamily="18" charset="0"/>
              </a:rPr>
              <a:t>Development into an </a:t>
            </a:r>
          </a:p>
          <a:p>
            <a:pPr algn="ctr"/>
            <a:r>
              <a:rPr lang="en-US" sz="900" i="1" dirty="0">
                <a:solidFill>
                  <a:schemeClr val="tx1"/>
                </a:solidFill>
                <a:cs typeface="Times New Roman" panose="02020603050405020304" pitchFamily="18" charset="0"/>
              </a:rPr>
              <a:t>effective unit</a:t>
            </a:r>
          </a:p>
        </p:txBody>
      </p:sp>
      <p:sp>
        <p:nvSpPr>
          <p:cNvPr id="30" name="Oval 29"/>
          <p:cNvSpPr/>
          <p:nvPr/>
        </p:nvSpPr>
        <p:spPr>
          <a:xfrm>
            <a:off x="3772455" y="3181351"/>
            <a:ext cx="1555812" cy="84940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Times New Roman" panose="02020603050405020304" pitchFamily="18" charset="0"/>
              </a:rPr>
              <a:t>Team Integration</a:t>
            </a:r>
          </a:p>
          <a:p>
            <a:pPr lvl="0" algn="ctr"/>
            <a:r>
              <a:rPr lang="en-US" sz="900" i="1" dirty="0">
                <a:solidFill>
                  <a:schemeClr val="tx1"/>
                </a:solidFill>
                <a:cs typeface="Times New Roman" panose="02020603050405020304" pitchFamily="18" charset="0"/>
              </a:rPr>
              <a:t>Bringing together In </a:t>
            </a:r>
          </a:p>
          <a:p>
            <a:pPr lvl="0" algn="ctr"/>
            <a:r>
              <a:rPr lang="en-US" sz="900" i="1" dirty="0">
                <a:solidFill>
                  <a:schemeClr val="tx1"/>
                </a:solidFill>
                <a:cs typeface="Times New Roman" panose="02020603050405020304" pitchFamily="18" charset="0"/>
              </a:rPr>
              <a:t>high-quality interactions</a:t>
            </a:r>
          </a:p>
        </p:txBody>
      </p:sp>
      <p:sp>
        <p:nvSpPr>
          <p:cNvPr id="31" name="Oval 30"/>
          <p:cNvSpPr/>
          <p:nvPr/>
        </p:nvSpPr>
        <p:spPr>
          <a:xfrm>
            <a:off x="5633992" y="1899492"/>
            <a:ext cx="1909808" cy="1107728"/>
          </a:xfrm>
          <a:prstGeom prst="ellipse">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500" b="1" dirty="0">
              <a:solidFill>
                <a:schemeClr val="tx1"/>
              </a:solidFill>
              <a:cs typeface="Times New Roman" panose="02020603050405020304" pitchFamily="18" charset="0"/>
            </a:endParaRPr>
          </a:p>
        </p:txBody>
      </p:sp>
      <p:cxnSp>
        <p:nvCxnSpPr>
          <p:cNvPr id="32" name="Straight Arrow Connector 31"/>
          <p:cNvCxnSpPr>
            <a:stCxn id="49" idx="6"/>
            <a:endCxn id="31" idx="2"/>
          </p:cNvCxnSpPr>
          <p:nvPr/>
        </p:nvCxnSpPr>
        <p:spPr>
          <a:xfrm>
            <a:off x="3284776" y="2447587"/>
            <a:ext cx="2349218" cy="576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419284" y="2201533"/>
            <a:ext cx="472197" cy="219291"/>
          </a:xfrm>
          <a:prstGeom prst="rect">
            <a:avLst/>
          </a:prstGeom>
          <a:noFill/>
          <a:ln w="12700">
            <a:noFill/>
          </a:ln>
        </p:spPr>
        <p:txBody>
          <a:bodyPr wrap="square" lIns="68580" rIns="68580">
            <a:spAutoFit/>
          </a:bodyPr>
          <a:lstStyle/>
          <a:p>
            <a:pPr>
              <a:spcAft>
                <a:spcPts val="225"/>
              </a:spcAft>
              <a:buSzPct val="75000"/>
            </a:pPr>
            <a:r>
              <a:rPr lang="en-US" sz="825" i="1" dirty="0">
                <a:solidFill>
                  <a:prstClr val="black"/>
                </a:solidFill>
                <a:cs typeface="Times New Roman" panose="02020603050405020304" pitchFamily="18" charset="0"/>
              </a:rPr>
              <a:t>Cost</a:t>
            </a:r>
          </a:p>
        </p:txBody>
      </p:sp>
      <p:sp>
        <p:nvSpPr>
          <p:cNvPr id="34" name="Rectangle 33"/>
          <p:cNvSpPr/>
          <p:nvPr/>
        </p:nvSpPr>
        <p:spPr>
          <a:xfrm>
            <a:off x="6672652" y="2718147"/>
            <a:ext cx="629180" cy="219291"/>
          </a:xfrm>
          <a:prstGeom prst="rect">
            <a:avLst/>
          </a:prstGeom>
          <a:noFill/>
          <a:ln w="12700">
            <a:noFill/>
          </a:ln>
        </p:spPr>
        <p:txBody>
          <a:bodyPr wrap="square" lIns="68580" rIns="68580">
            <a:spAutoFit/>
          </a:bodyPr>
          <a:lstStyle/>
          <a:p>
            <a:pPr>
              <a:spcAft>
                <a:spcPts val="225"/>
              </a:spcAft>
              <a:buSzPct val="75000"/>
            </a:pPr>
            <a:r>
              <a:rPr lang="en-US" sz="825" i="1" dirty="0">
                <a:solidFill>
                  <a:prstClr val="black"/>
                </a:solidFill>
                <a:cs typeface="Times New Roman" panose="02020603050405020304" pitchFamily="18" charset="0"/>
              </a:rPr>
              <a:t>Quality</a:t>
            </a:r>
          </a:p>
        </p:txBody>
      </p:sp>
      <p:sp>
        <p:nvSpPr>
          <p:cNvPr id="35" name="Isosceles Triangle 34"/>
          <p:cNvSpPr/>
          <p:nvPr/>
        </p:nvSpPr>
        <p:spPr>
          <a:xfrm>
            <a:off x="6400233" y="2391974"/>
            <a:ext cx="430541" cy="371156"/>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Rectangle 35"/>
          <p:cNvSpPr/>
          <p:nvPr/>
        </p:nvSpPr>
        <p:spPr>
          <a:xfrm>
            <a:off x="5899995" y="2028509"/>
            <a:ext cx="1412566" cy="265457"/>
          </a:xfrm>
          <a:prstGeom prst="rect">
            <a:avLst/>
          </a:prstGeom>
        </p:spPr>
        <p:txBody>
          <a:bodyPr wrap="none">
            <a:spAutoFit/>
          </a:bodyPr>
          <a:lstStyle/>
          <a:p>
            <a:pPr lvl="0" algn="ctr"/>
            <a:r>
              <a:rPr lang="en-US" sz="1125" b="1" dirty="0">
                <a:solidFill>
                  <a:prstClr val="black"/>
                </a:solidFill>
                <a:cs typeface="Times New Roman" panose="02020603050405020304" pitchFamily="18" charset="0"/>
              </a:rPr>
              <a:t>Project Performance</a:t>
            </a:r>
          </a:p>
        </p:txBody>
      </p:sp>
      <p:sp>
        <p:nvSpPr>
          <p:cNvPr id="37" name="Rectangle 36"/>
          <p:cNvSpPr/>
          <p:nvPr/>
        </p:nvSpPr>
        <p:spPr>
          <a:xfrm>
            <a:off x="6014367" y="2725032"/>
            <a:ext cx="800914" cy="219291"/>
          </a:xfrm>
          <a:prstGeom prst="rect">
            <a:avLst/>
          </a:prstGeom>
          <a:noFill/>
          <a:ln w="12700">
            <a:noFill/>
          </a:ln>
        </p:spPr>
        <p:txBody>
          <a:bodyPr wrap="square" lIns="68580" rIns="68580">
            <a:spAutoFit/>
          </a:bodyPr>
          <a:lstStyle/>
          <a:p>
            <a:pPr>
              <a:spcAft>
                <a:spcPts val="225"/>
              </a:spcAft>
              <a:buSzPct val="75000"/>
            </a:pPr>
            <a:r>
              <a:rPr lang="en-US" sz="825" i="1" dirty="0">
                <a:solidFill>
                  <a:prstClr val="black"/>
                </a:solidFill>
                <a:cs typeface="Times New Roman" panose="02020603050405020304" pitchFamily="18" charset="0"/>
              </a:rPr>
              <a:t>Schedule</a:t>
            </a:r>
          </a:p>
        </p:txBody>
      </p:sp>
      <p:cxnSp>
        <p:nvCxnSpPr>
          <p:cNvPr id="38" name="Straight Arrow Connector 37"/>
          <p:cNvCxnSpPr>
            <a:stCxn id="30" idx="7"/>
            <a:endCxn id="31" idx="3"/>
          </p:cNvCxnSpPr>
          <p:nvPr/>
        </p:nvCxnSpPr>
        <p:spPr>
          <a:xfrm flipV="1">
            <a:off x="5100424" y="2844998"/>
            <a:ext cx="813254" cy="46074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9" idx="5"/>
            <a:endCxn id="31" idx="1"/>
          </p:cNvCxnSpPr>
          <p:nvPr/>
        </p:nvCxnSpPr>
        <p:spPr>
          <a:xfrm>
            <a:off x="5099871" y="1620364"/>
            <a:ext cx="813808" cy="4413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9" idx="3"/>
          </p:cNvCxnSpPr>
          <p:nvPr/>
        </p:nvCxnSpPr>
        <p:spPr>
          <a:xfrm flipV="1">
            <a:off x="3058714" y="1620364"/>
            <a:ext cx="941030" cy="52926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30" idx="1"/>
          </p:cNvCxnSpPr>
          <p:nvPr/>
        </p:nvCxnSpPr>
        <p:spPr>
          <a:xfrm>
            <a:off x="3058715" y="2745547"/>
            <a:ext cx="941585" cy="56019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0" idx="0"/>
            <a:endCxn id="29" idx="4"/>
          </p:cNvCxnSpPr>
          <p:nvPr/>
        </p:nvCxnSpPr>
        <p:spPr>
          <a:xfrm flipH="1" flipV="1">
            <a:off x="4549808" y="1744756"/>
            <a:ext cx="554" cy="1436595"/>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1741135" y="2026206"/>
            <a:ext cx="1543640" cy="842760"/>
          </a:xfrm>
          <a:prstGeom prst="ellipse">
            <a:avLst/>
          </a:prstGeom>
          <a:solidFill>
            <a:schemeClr val="accent1">
              <a:lumMod val="40000"/>
              <a:lumOff val="60000"/>
            </a:scheme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Times New Roman" panose="02020603050405020304" pitchFamily="18" charset="0"/>
              </a:rPr>
              <a:t>Delivery Strategy</a:t>
            </a:r>
          </a:p>
          <a:p>
            <a:pPr algn="ctr"/>
            <a:r>
              <a:rPr lang="en-US" sz="900" i="1" dirty="0">
                <a:solidFill>
                  <a:schemeClr val="tx1"/>
                </a:solidFill>
                <a:cs typeface="Times New Roman" panose="02020603050405020304" pitchFamily="18" charset="0"/>
              </a:rPr>
              <a:t>Plan for structuring design </a:t>
            </a:r>
          </a:p>
          <a:p>
            <a:pPr algn="ctr"/>
            <a:r>
              <a:rPr lang="en-US" sz="900" i="1" dirty="0">
                <a:solidFill>
                  <a:schemeClr val="tx1"/>
                </a:solidFill>
                <a:cs typeface="Times New Roman" panose="02020603050405020304" pitchFamily="18" charset="0"/>
              </a:rPr>
              <a:t>and construction services</a:t>
            </a:r>
          </a:p>
        </p:txBody>
      </p:sp>
    </p:spTree>
    <p:extLst>
      <p:ext uri="{BB962C8B-B14F-4D97-AF65-F5344CB8AC3E}">
        <p14:creationId xmlns:p14="http://schemas.microsoft.com/office/powerpoint/2010/main" val="144474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Arrow Connector 39"/>
          <p:cNvCxnSpPr>
            <a:endCxn id="41" idx="0"/>
          </p:cNvCxnSpPr>
          <p:nvPr/>
        </p:nvCxnSpPr>
        <p:spPr>
          <a:xfrm>
            <a:off x="4783604" y="2347490"/>
            <a:ext cx="2377062" cy="1214861"/>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628113" y="3562351"/>
            <a:ext cx="1065105"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cs typeface="Times New Roman" panose="02020603050405020304" pitchFamily="18" charset="0"/>
              </a:rPr>
              <a:t>Offsite Prefabrication</a:t>
            </a:r>
          </a:p>
        </p:txBody>
      </p:sp>
      <p:cxnSp>
        <p:nvCxnSpPr>
          <p:cNvPr id="45" name="Straight Arrow Connector 44"/>
          <p:cNvCxnSpPr/>
          <p:nvPr/>
        </p:nvCxnSpPr>
        <p:spPr>
          <a:xfrm>
            <a:off x="5101573" y="2514643"/>
            <a:ext cx="2059668" cy="1047708"/>
          </a:xfrm>
          <a:prstGeom prst="straightConnector1">
            <a:avLst/>
          </a:prstGeom>
          <a:ln w="15875">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93918" y="246379"/>
            <a:ext cx="5943600" cy="646331"/>
          </a:xfrm>
          <a:prstGeom prst="rect">
            <a:avLst/>
          </a:prstGeom>
          <a:noFill/>
        </p:spPr>
        <p:txBody>
          <a:bodyPr wrap="square" rtlCol="0">
            <a:spAutoFit/>
          </a:bodyPr>
          <a:lstStyle/>
          <a:p>
            <a:r>
              <a:rPr lang="en-US" dirty="0">
                <a:latin typeface="+mj-lt"/>
              </a:rPr>
              <a:t>Measurements of participation in </a:t>
            </a:r>
            <a:r>
              <a:rPr lang="en-US" b="1" dirty="0">
                <a:latin typeface="+mj-lt"/>
              </a:rPr>
              <a:t>high-quality interactions</a:t>
            </a:r>
            <a:r>
              <a:rPr lang="en-US" dirty="0">
                <a:latin typeface="+mj-lt"/>
              </a:rPr>
              <a:t>, suspected to be driven by the level of team integration:</a:t>
            </a:r>
          </a:p>
        </p:txBody>
      </p:sp>
      <p:sp>
        <p:nvSpPr>
          <p:cNvPr id="47" name="Rectangle 46"/>
          <p:cNvSpPr/>
          <p:nvPr/>
        </p:nvSpPr>
        <p:spPr>
          <a:xfrm>
            <a:off x="949827" y="1291617"/>
            <a:ext cx="2899132" cy="307777"/>
          </a:xfrm>
          <a:prstGeom prst="rect">
            <a:avLst/>
          </a:prstGeom>
        </p:spPr>
        <p:txBody>
          <a:bodyPr wrap="square">
            <a:spAutoFit/>
          </a:bodyPr>
          <a:lstStyle/>
          <a:p>
            <a:pPr marL="285750" indent="-285750">
              <a:buFont typeface="Myriad Pro Cond" pitchFamily="34" charset="0"/>
              <a:buChar char="–"/>
            </a:pPr>
            <a:r>
              <a:rPr lang="en-US" sz="1400" dirty="0">
                <a:solidFill>
                  <a:prstClr val="black"/>
                </a:solidFill>
                <a:latin typeface="+mj-lt"/>
              </a:rPr>
              <a:t>BIM planning</a:t>
            </a:r>
          </a:p>
        </p:txBody>
      </p:sp>
      <p:sp>
        <p:nvSpPr>
          <p:cNvPr id="48" name="Rectangle 47"/>
          <p:cNvSpPr/>
          <p:nvPr/>
        </p:nvSpPr>
        <p:spPr>
          <a:xfrm>
            <a:off x="954882" y="1762005"/>
            <a:ext cx="2568497" cy="307777"/>
          </a:xfrm>
          <a:prstGeom prst="rect">
            <a:avLst/>
          </a:prstGeom>
        </p:spPr>
        <p:txBody>
          <a:bodyPr wrap="square">
            <a:spAutoFit/>
          </a:bodyPr>
          <a:lstStyle/>
          <a:p>
            <a:pPr marL="285750" indent="-285750">
              <a:buSzPct val="100000"/>
              <a:buFont typeface="Myriad Pro Cond" pitchFamily="34" charset="0"/>
              <a:buChar char="–"/>
            </a:pPr>
            <a:r>
              <a:rPr lang="en-US" sz="1400" dirty="0">
                <a:solidFill>
                  <a:prstClr val="black"/>
                </a:solidFill>
                <a:latin typeface="+mj-lt"/>
                <a:cs typeface="Times New Roman" panose="02020603050405020304" pitchFamily="18" charset="0"/>
              </a:rPr>
              <a:t>Design charrettes</a:t>
            </a:r>
          </a:p>
        </p:txBody>
      </p:sp>
      <p:sp>
        <p:nvSpPr>
          <p:cNvPr id="49" name="Rectangle 48"/>
          <p:cNvSpPr/>
          <p:nvPr/>
        </p:nvSpPr>
        <p:spPr>
          <a:xfrm>
            <a:off x="502429" y="1056423"/>
            <a:ext cx="5256244" cy="307777"/>
          </a:xfrm>
          <a:prstGeom prst="rect">
            <a:avLst/>
          </a:prstGeom>
        </p:spPr>
        <p:txBody>
          <a:bodyPr wrap="square">
            <a:spAutoFit/>
          </a:bodyPr>
          <a:lstStyle/>
          <a:p>
            <a:pPr marL="176213" indent="-176213">
              <a:buSzPct val="100000"/>
              <a:buFont typeface="Arial" panose="020B0604020202020204" pitchFamily="34" charset="0"/>
              <a:buChar char="•"/>
            </a:pPr>
            <a:r>
              <a:rPr lang="en-US" sz="1400" dirty="0">
                <a:solidFill>
                  <a:prstClr val="black"/>
                </a:solidFill>
                <a:latin typeface="+mj-lt"/>
                <a:cs typeface="Times New Roman" panose="02020603050405020304" pitchFamily="18" charset="0"/>
              </a:rPr>
              <a:t>Proportion of </a:t>
            </a:r>
            <a:r>
              <a:rPr lang="en-US" sz="1400" b="1" dirty="0">
                <a:solidFill>
                  <a:prstClr val="black"/>
                </a:solidFill>
                <a:latin typeface="+mj-lt"/>
                <a:cs typeface="Times New Roman" panose="02020603050405020304" pitchFamily="18" charset="0"/>
              </a:rPr>
              <a:t>core</a:t>
            </a:r>
            <a:r>
              <a:rPr lang="en-US" sz="1400" dirty="0">
                <a:solidFill>
                  <a:prstClr val="black"/>
                </a:solidFill>
                <a:latin typeface="+mj-lt"/>
                <a:cs typeface="Times New Roman" panose="02020603050405020304" pitchFamily="18" charset="0"/>
              </a:rPr>
              <a:t>* project team participating in: </a:t>
            </a:r>
          </a:p>
        </p:txBody>
      </p:sp>
      <p:sp>
        <p:nvSpPr>
          <p:cNvPr id="50" name="Rectangle 49"/>
          <p:cNvSpPr/>
          <p:nvPr/>
        </p:nvSpPr>
        <p:spPr>
          <a:xfrm>
            <a:off x="513313" y="827823"/>
            <a:ext cx="3467103" cy="307777"/>
          </a:xfrm>
          <a:prstGeom prst="rect">
            <a:avLst/>
          </a:prstGeom>
        </p:spPr>
        <p:txBody>
          <a:bodyPr wrap="none">
            <a:spAutoFit/>
          </a:bodyPr>
          <a:lstStyle/>
          <a:p>
            <a:pPr marL="176213" indent="-176213">
              <a:buSzPct val="100000"/>
              <a:buFont typeface="Arial" panose="020B0604020202020204" pitchFamily="34" charset="0"/>
              <a:buChar char="•"/>
            </a:pPr>
            <a:r>
              <a:rPr lang="en-US" sz="1400" dirty="0">
                <a:solidFill>
                  <a:prstClr val="black"/>
                </a:solidFill>
                <a:latin typeface="+mj-lt"/>
                <a:cs typeface="Times New Roman" panose="02020603050405020304" pitchFamily="18" charset="0"/>
              </a:rPr>
              <a:t>Number of BIM uses from a predefined list</a:t>
            </a:r>
          </a:p>
        </p:txBody>
      </p:sp>
      <p:sp>
        <p:nvSpPr>
          <p:cNvPr id="51" name="Rectangle 50"/>
          <p:cNvSpPr/>
          <p:nvPr/>
        </p:nvSpPr>
        <p:spPr>
          <a:xfrm>
            <a:off x="955734" y="2009803"/>
            <a:ext cx="2720044" cy="307777"/>
          </a:xfrm>
          <a:prstGeom prst="rect">
            <a:avLst/>
          </a:prstGeom>
        </p:spPr>
        <p:txBody>
          <a:bodyPr wrap="square">
            <a:spAutoFit/>
          </a:bodyPr>
          <a:lstStyle/>
          <a:p>
            <a:pPr marL="285750" indent="-285750">
              <a:buSzPct val="100000"/>
              <a:buFont typeface="Myriad Pro Cond" pitchFamily="34" charset="0"/>
              <a:buChar char="–"/>
            </a:pPr>
            <a:r>
              <a:rPr lang="en-US" sz="1400" dirty="0">
                <a:solidFill>
                  <a:prstClr val="black"/>
                </a:solidFill>
                <a:latin typeface="+mj-lt"/>
                <a:cs typeface="Times New Roman" panose="02020603050405020304" pitchFamily="18" charset="0"/>
              </a:rPr>
              <a:t>Co-location</a:t>
            </a:r>
          </a:p>
        </p:txBody>
      </p:sp>
      <p:sp>
        <p:nvSpPr>
          <p:cNvPr id="52" name="Rectangle 51"/>
          <p:cNvSpPr/>
          <p:nvPr/>
        </p:nvSpPr>
        <p:spPr>
          <a:xfrm>
            <a:off x="503787" y="2270126"/>
            <a:ext cx="3400906" cy="307777"/>
          </a:xfrm>
          <a:prstGeom prst="rect">
            <a:avLst/>
          </a:prstGeom>
        </p:spPr>
        <p:txBody>
          <a:bodyPr wrap="square">
            <a:spAutoFit/>
          </a:bodyPr>
          <a:lstStyle/>
          <a:p>
            <a:pPr marL="176213" indent="-176213">
              <a:buSzPct val="100000"/>
              <a:buFont typeface="Arial" panose="020B0604020202020204" pitchFamily="34" charset="0"/>
              <a:buChar char="•"/>
            </a:pPr>
            <a:r>
              <a:rPr lang="en-US" sz="1400" dirty="0">
                <a:solidFill>
                  <a:prstClr val="black"/>
                </a:solidFill>
                <a:cs typeface="Times New Roman" panose="02020603050405020304" pitchFamily="18" charset="0"/>
              </a:rPr>
              <a:t>Percentage of offsite prefabrication</a:t>
            </a:r>
          </a:p>
        </p:txBody>
      </p:sp>
      <p:sp>
        <p:nvSpPr>
          <p:cNvPr id="53" name="TextBox 52"/>
          <p:cNvSpPr txBox="1"/>
          <p:nvPr/>
        </p:nvSpPr>
        <p:spPr>
          <a:xfrm>
            <a:off x="4893105" y="1163680"/>
            <a:ext cx="4079218" cy="523220"/>
          </a:xfrm>
          <a:prstGeom prst="rect">
            <a:avLst/>
          </a:prstGeom>
          <a:noFill/>
        </p:spPr>
        <p:txBody>
          <a:bodyPr wrap="square" rtlCol="0">
            <a:spAutoFit/>
          </a:bodyPr>
          <a:lstStyle/>
          <a:p>
            <a:pPr marL="61913" indent="-61913"/>
            <a:r>
              <a:rPr lang="en-US" sz="1400" b="1" dirty="0"/>
              <a:t>*</a:t>
            </a:r>
            <a:r>
              <a:rPr lang="en-US" sz="1400" i="1" dirty="0"/>
              <a:t>Includes owner, designer, primary contractor, MEP trades and structural trades</a:t>
            </a:r>
          </a:p>
        </p:txBody>
      </p:sp>
      <p:sp>
        <p:nvSpPr>
          <p:cNvPr id="54" name="Rectangle 53"/>
          <p:cNvSpPr/>
          <p:nvPr/>
        </p:nvSpPr>
        <p:spPr>
          <a:xfrm>
            <a:off x="381000" y="2347490"/>
            <a:ext cx="7696199" cy="197686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TextBox 54"/>
          <p:cNvSpPr txBox="1"/>
          <p:nvPr/>
        </p:nvSpPr>
        <p:spPr>
          <a:xfrm>
            <a:off x="2372128" y="2808739"/>
            <a:ext cx="555015" cy="369332"/>
          </a:xfrm>
          <a:prstGeom prst="rect">
            <a:avLst/>
          </a:prstGeom>
          <a:noFill/>
        </p:spPr>
        <p:txBody>
          <a:bodyPr wrap="square" rtlCol="0">
            <a:spAutoFit/>
          </a:bodyPr>
          <a:lstStyle/>
          <a:p>
            <a:pPr algn="ctr"/>
            <a:r>
              <a:rPr lang="en-US" b="1" dirty="0">
                <a:latin typeface="Arial Narrow" panose="020B0606020202030204" pitchFamily="34" charset="0"/>
                <a:cs typeface="Times New Roman" panose="02020603050405020304" pitchFamily="18" charset="0"/>
              </a:rPr>
              <a:t>.72</a:t>
            </a:r>
          </a:p>
        </p:txBody>
      </p:sp>
      <p:sp>
        <p:nvSpPr>
          <p:cNvPr id="56" name="TextBox 55"/>
          <p:cNvSpPr txBox="1"/>
          <p:nvPr/>
        </p:nvSpPr>
        <p:spPr>
          <a:xfrm>
            <a:off x="5511969" y="2942898"/>
            <a:ext cx="547863" cy="369332"/>
          </a:xfrm>
          <a:prstGeom prst="rect">
            <a:avLst/>
          </a:prstGeom>
          <a:noFill/>
        </p:spPr>
        <p:txBody>
          <a:bodyPr wrap="square" rtlCol="0">
            <a:spAutoFit/>
          </a:bodyPr>
          <a:lstStyle/>
          <a:p>
            <a:pPr algn="ctr"/>
            <a:r>
              <a:rPr lang="en-US" b="1" dirty="0">
                <a:latin typeface="Arial Narrow" panose="020B0606020202030204" pitchFamily="34" charset="0"/>
                <a:cs typeface="Times New Roman" panose="02020603050405020304" pitchFamily="18" charset="0"/>
              </a:rPr>
              <a:t>.43</a:t>
            </a:r>
          </a:p>
        </p:txBody>
      </p:sp>
      <p:sp>
        <p:nvSpPr>
          <p:cNvPr id="57" name="TextBox 56"/>
          <p:cNvSpPr txBox="1"/>
          <p:nvPr/>
        </p:nvSpPr>
        <p:spPr>
          <a:xfrm>
            <a:off x="2932714" y="2993405"/>
            <a:ext cx="560365" cy="369332"/>
          </a:xfrm>
          <a:prstGeom prst="rect">
            <a:avLst/>
          </a:prstGeom>
          <a:noFill/>
        </p:spPr>
        <p:txBody>
          <a:bodyPr wrap="square" rtlCol="0">
            <a:spAutoFit/>
          </a:bodyPr>
          <a:lstStyle/>
          <a:p>
            <a:pPr algn="ctr"/>
            <a:r>
              <a:rPr lang="en-US" b="1" dirty="0">
                <a:latin typeface="Arial Narrow" panose="020B0606020202030204" pitchFamily="34" charset="0"/>
                <a:cs typeface="Times New Roman" panose="02020603050405020304" pitchFamily="18" charset="0"/>
              </a:rPr>
              <a:t>.61</a:t>
            </a:r>
          </a:p>
        </p:txBody>
      </p:sp>
      <p:sp>
        <p:nvSpPr>
          <p:cNvPr id="58" name="TextBox 57"/>
          <p:cNvSpPr txBox="1"/>
          <p:nvPr/>
        </p:nvSpPr>
        <p:spPr>
          <a:xfrm>
            <a:off x="4408805" y="3064296"/>
            <a:ext cx="682032" cy="369332"/>
          </a:xfrm>
          <a:prstGeom prst="rect">
            <a:avLst/>
          </a:prstGeom>
          <a:noFill/>
        </p:spPr>
        <p:txBody>
          <a:bodyPr wrap="square" rtlCol="0">
            <a:spAutoFit/>
          </a:bodyPr>
          <a:lstStyle/>
          <a:p>
            <a:pPr algn="ctr"/>
            <a:r>
              <a:rPr lang="en-US" b="1" dirty="0">
                <a:latin typeface="Arial Narrow" panose="020B0606020202030204" pitchFamily="34" charset="0"/>
                <a:cs typeface="Times New Roman" panose="02020603050405020304" pitchFamily="18" charset="0"/>
              </a:rPr>
              <a:t>.50</a:t>
            </a:r>
          </a:p>
        </p:txBody>
      </p:sp>
      <p:sp>
        <p:nvSpPr>
          <p:cNvPr id="59" name="TextBox 58"/>
          <p:cNvSpPr txBox="1"/>
          <p:nvPr/>
        </p:nvSpPr>
        <p:spPr>
          <a:xfrm>
            <a:off x="3590439" y="3064296"/>
            <a:ext cx="813920" cy="369332"/>
          </a:xfrm>
          <a:prstGeom prst="rect">
            <a:avLst/>
          </a:prstGeom>
          <a:noFill/>
        </p:spPr>
        <p:txBody>
          <a:bodyPr wrap="square" rtlCol="0">
            <a:spAutoFit/>
          </a:bodyPr>
          <a:lstStyle/>
          <a:p>
            <a:pPr algn="ctr"/>
            <a:r>
              <a:rPr lang="en-US" b="1" dirty="0">
                <a:latin typeface="Arial Narrow" panose="020B0606020202030204" pitchFamily="34" charset="0"/>
                <a:cs typeface="Times New Roman" panose="02020603050405020304" pitchFamily="18" charset="0"/>
              </a:rPr>
              <a:t>.57</a:t>
            </a:r>
          </a:p>
        </p:txBody>
      </p:sp>
      <p:sp>
        <p:nvSpPr>
          <p:cNvPr id="60" name="Rectangle 59"/>
          <p:cNvSpPr/>
          <p:nvPr/>
        </p:nvSpPr>
        <p:spPr>
          <a:xfrm>
            <a:off x="1763241" y="3562351"/>
            <a:ext cx="795528"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cs typeface="Times New Roman" panose="02020603050405020304" pitchFamily="18" charset="0"/>
              </a:rPr>
              <a:t>Number of BIM Uses</a:t>
            </a:r>
          </a:p>
        </p:txBody>
      </p:sp>
      <p:sp>
        <p:nvSpPr>
          <p:cNvPr id="61" name="Rectangle 60"/>
          <p:cNvSpPr/>
          <p:nvPr/>
        </p:nvSpPr>
        <p:spPr>
          <a:xfrm>
            <a:off x="2654442" y="3562351"/>
            <a:ext cx="866113"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cs typeface="Times New Roman" panose="02020603050405020304" pitchFamily="18" charset="0"/>
              </a:rPr>
              <a:t>BIM Planning Participation</a:t>
            </a:r>
          </a:p>
        </p:txBody>
      </p:sp>
      <p:sp>
        <p:nvSpPr>
          <p:cNvPr id="64" name="Rectangle 63"/>
          <p:cNvSpPr/>
          <p:nvPr/>
        </p:nvSpPr>
        <p:spPr>
          <a:xfrm>
            <a:off x="4671700" y="3562351"/>
            <a:ext cx="908656"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cs typeface="Times New Roman" panose="02020603050405020304" pitchFamily="18" charset="0"/>
              </a:rPr>
              <a:t>Charrette Participation</a:t>
            </a:r>
          </a:p>
        </p:txBody>
      </p:sp>
      <p:sp>
        <p:nvSpPr>
          <p:cNvPr id="85" name="Rectangle 84"/>
          <p:cNvSpPr/>
          <p:nvPr/>
        </p:nvSpPr>
        <p:spPr>
          <a:xfrm>
            <a:off x="5652624" y="3562351"/>
            <a:ext cx="864715"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cs typeface="Times New Roman" panose="02020603050405020304" pitchFamily="18" charset="0"/>
              </a:rPr>
              <a:t>Co-location Participation</a:t>
            </a:r>
          </a:p>
        </p:txBody>
      </p:sp>
      <p:sp>
        <p:nvSpPr>
          <p:cNvPr id="86" name="TextBox 85"/>
          <p:cNvSpPr txBox="1"/>
          <p:nvPr/>
        </p:nvSpPr>
        <p:spPr>
          <a:xfrm>
            <a:off x="1734921" y="3911538"/>
            <a:ext cx="919521" cy="338554"/>
          </a:xfrm>
          <a:prstGeom prst="rect">
            <a:avLst/>
          </a:prstGeom>
          <a:noFill/>
        </p:spPr>
        <p:txBody>
          <a:bodyPr wrap="square" rtlCol="0">
            <a:spAutoFit/>
          </a:bodyPr>
          <a:lstStyle/>
          <a:p>
            <a:pPr algn="ctr"/>
            <a:r>
              <a:rPr lang="en-US" sz="1600" i="1" dirty="0">
                <a:latin typeface="Arial Narrow" panose="020B0606020202030204" pitchFamily="34" charset="0"/>
                <a:cs typeface="Times New Roman" panose="02020603050405020304" pitchFamily="18" charset="0"/>
              </a:rPr>
              <a:t>R</a:t>
            </a:r>
            <a:r>
              <a:rPr lang="en-US" sz="1600" baseline="30000" dirty="0">
                <a:latin typeface="Arial Narrow" panose="020B0606020202030204" pitchFamily="34" charset="0"/>
                <a:cs typeface="Times New Roman" panose="02020603050405020304" pitchFamily="18" charset="0"/>
              </a:rPr>
              <a:t>2</a:t>
            </a:r>
            <a:r>
              <a:rPr lang="en-US" sz="1600" dirty="0">
                <a:latin typeface="Arial Narrow" panose="020B0606020202030204" pitchFamily="34" charset="0"/>
                <a:cs typeface="Times New Roman" panose="02020603050405020304" pitchFamily="18" charset="0"/>
              </a:rPr>
              <a:t>=.51</a:t>
            </a:r>
          </a:p>
        </p:txBody>
      </p:sp>
      <p:sp>
        <p:nvSpPr>
          <p:cNvPr id="88" name="TextBox 87"/>
          <p:cNvSpPr txBox="1"/>
          <p:nvPr/>
        </p:nvSpPr>
        <p:spPr>
          <a:xfrm>
            <a:off x="2667494" y="3913107"/>
            <a:ext cx="919521" cy="338554"/>
          </a:xfrm>
          <a:prstGeom prst="rect">
            <a:avLst/>
          </a:prstGeom>
          <a:noFill/>
        </p:spPr>
        <p:txBody>
          <a:bodyPr wrap="square" rtlCol="0">
            <a:spAutoFit/>
          </a:bodyPr>
          <a:lstStyle/>
          <a:p>
            <a:pPr algn="ctr"/>
            <a:r>
              <a:rPr lang="en-US" sz="1600" i="1" dirty="0">
                <a:latin typeface="Arial Narrow" panose="020B0606020202030204" pitchFamily="34" charset="0"/>
                <a:cs typeface="Times New Roman" panose="02020603050405020304" pitchFamily="18" charset="0"/>
              </a:rPr>
              <a:t>R</a:t>
            </a:r>
            <a:r>
              <a:rPr lang="en-US" sz="1600" baseline="30000" dirty="0">
                <a:latin typeface="Arial Narrow" panose="020B0606020202030204" pitchFamily="34" charset="0"/>
                <a:cs typeface="Times New Roman" panose="02020603050405020304" pitchFamily="18" charset="0"/>
              </a:rPr>
              <a:t>2</a:t>
            </a:r>
            <a:r>
              <a:rPr lang="en-US" sz="1600" dirty="0">
                <a:latin typeface="Arial Narrow" panose="020B0606020202030204" pitchFamily="34" charset="0"/>
                <a:cs typeface="Times New Roman" panose="02020603050405020304" pitchFamily="18" charset="0"/>
              </a:rPr>
              <a:t>=.34</a:t>
            </a:r>
          </a:p>
        </p:txBody>
      </p:sp>
      <p:sp>
        <p:nvSpPr>
          <p:cNvPr id="89" name="TextBox 88"/>
          <p:cNvSpPr txBox="1"/>
          <p:nvPr/>
        </p:nvSpPr>
        <p:spPr>
          <a:xfrm>
            <a:off x="4624754" y="3913107"/>
            <a:ext cx="919521" cy="338554"/>
          </a:xfrm>
          <a:prstGeom prst="rect">
            <a:avLst/>
          </a:prstGeom>
          <a:noFill/>
        </p:spPr>
        <p:txBody>
          <a:bodyPr wrap="square" rtlCol="0">
            <a:spAutoFit/>
          </a:bodyPr>
          <a:lstStyle/>
          <a:p>
            <a:pPr algn="ctr"/>
            <a:r>
              <a:rPr lang="en-US" sz="1600" i="1" dirty="0">
                <a:latin typeface="Arial Narrow" panose="020B0606020202030204" pitchFamily="34" charset="0"/>
                <a:cs typeface="Times New Roman" panose="02020603050405020304" pitchFamily="18" charset="0"/>
              </a:rPr>
              <a:t>R</a:t>
            </a:r>
            <a:r>
              <a:rPr lang="en-US" sz="1600" baseline="30000" dirty="0">
                <a:latin typeface="Arial Narrow" panose="020B0606020202030204" pitchFamily="34" charset="0"/>
                <a:cs typeface="Times New Roman" panose="02020603050405020304" pitchFamily="18" charset="0"/>
              </a:rPr>
              <a:t>2</a:t>
            </a:r>
            <a:r>
              <a:rPr lang="en-US" sz="1600" dirty="0">
                <a:latin typeface="Arial Narrow" panose="020B0606020202030204" pitchFamily="34" charset="0"/>
                <a:cs typeface="Times New Roman" panose="02020603050405020304" pitchFamily="18" charset="0"/>
              </a:rPr>
              <a:t>=.25</a:t>
            </a:r>
          </a:p>
        </p:txBody>
      </p:sp>
      <p:sp>
        <p:nvSpPr>
          <p:cNvPr id="90" name="TextBox 89"/>
          <p:cNvSpPr txBox="1"/>
          <p:nvPr/>
        </p:nvSpPr>
        <p:spPr>
          <a:xfrm>
            <a:off x="5624889" y="3913106"/>
            <a:ext cx="919521" cy="338554"/>
          </a:xfrm>
          <a:prstGeom prst="rect">
            <a:avLst/>
          </a:prstGeom>
          <a:noFill/>
        </p:spPr>
        <p:txBody>
          <a:bodyPr wrap="square" rtlCol="0">
            <a:spAutoFit/>
          </a:bodyPr>
          <a:lstStyle/>
          <a:p>
            <a:pPr algn="ctr"/>
            <a:r>
              <a:rPr lang="en-US" sz="1600" i="1" dirty="0">
                <a:latin typeface="Arial Narrow" panose="020B0606020202030204" pitchFamily="34" charset="0"/>
                <a:cs typeface="Times New Roman" panose="02020603050405020304" pitchFamily="18" charset="0"/>
              </a:rPr>
              <a:t>R</a:t>
            </a:r>
            <a:r>
              <a:rPr lang="en-US" sz="1600" baseline="30000" dirty="0">
                <a:latin typeface="Arial Narrow" panose="020B0606020202030204" pitchFamily="34" charset="0"/>
                <a:cs typeface="Times New Roman" panose="02020603050405020304" pitchFamily="18" charset="0"/>
              </a:rPr>
              <a:t>2</a:t>
            </a:r>
            <a:r>
              <a:rPr lang="en-US" sz="1600" dirty="0">
                <a:latin typeface="Arial Narrow" panose="020B0606020202030204" pitchFamily="34" charset="0"/>
                <a:cs typeface="Times New Roman" panose="02020603050405020304" pitchFamily="18" charset="0"/>
              </a:rPr>
              <a:t>=.18</a:t>
            </a:r>
          </a:p>
        </p:txBody>
      </p:sp>
      <p:sp>
        <p:nvSpPr>
          <p:cNvPr id="91" name="Rectangle 90"/>
          <p:cNvSpPr/>
          <p:nvPr/>
        </p:nvSpPr>
        <p:spPr>
          <a:xfrm>
            <a:off x="3633244" y="3570574"/>
            <a:ext cx="934425"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cs typeface="Times New Roman" panose="02020603050405020304" pitchFamily="18" charset="0"/>
              </a:rPr>
              <a:t>Goal Setting Participation</a:t>
            </a:r>
          </a:p>
        </p:txBody>
      </p:sp>
      <p:sp>
        <p:nvSpPr>
          <p:cNvPr id="92" name="TextBox 91"/>
          <p:cNvSpPr txBox="1"/>
          <p:nvPr/>
        </p:nvSpPr>
        <p:spPr>
          <a:xfrm>
            <a:off x="3654577" y="3909555"/>
            <a:ext cx="919521" cy="338554"/>
          </a:xfrm>
          <a:prstGeom prst="rect">
            <a:avLst/>
          </a:prstGeom>
          <a:noFill/>
        </p:spPr>
        <p:txBody>
          <a:bodyPr wrap="square" rtlCol="0">
            <a:spAutoFit/>
          </a:bodyPr>
          <a:lstStyle/>
          <a:p>
            <a:pPr algn="ctr"/>
            <a:r>
              <a:rPr lang="en-US" sz="1600" i="1" dirty="0">
                <a:latin typeface="Arial Narrow" panose="020B0606020202030204" pitchFamily="34" charset="0"/>
                <a:cs typeface="Times New Roman" panose="02020603050405020304" pitchFamily="18" charset="0"/>
              </a:rPr>
              <a:t>R</a:t>
            </a:r>
            <a:r>
              <a:rPr lang="en-US" sz="1600" baseline="30000" dirty="0">
                <a:latin typeface="Arial Narrow" panose="020B0606020202030204" pitchFamily="34" charset="0"/>
                <a:cs typeface="Times New Roman" panose="02020603050405020304" pitchFamily="18" charset="0"/>
              </a:rPr>
              <a:t>2</a:t>
            </a:r>
            <a:r>
              <a:rPr lang="en-US" sz="1600" dirty="0">
                <a:latin typeface="Arial Narrow" panose="020B0606020202030204" pitchFamily="34" charset="0"/>
                <a:cs typeface="Times New Roman" panose="02020603050405020304" pitchFamily="18" charset="0"/>
              </a:rPr>
              <a:t>=.32</a:t>
            </a:r>
          </a:p>
        </p:txBody>
      </p:sp>
      <p:cxnSp>
        <p:nvCxnSpPr>
          <p:cNvPr id="93" name="Straight Arrow Connector 92"/>
          <p:cNvCxnSpPr>
            <a:endCxn id="61" idx="0"/>
          </p:cNvCxnSpPr>
          <p:nvPr/>
        </p:nvCxnSpPr>
        <p:spPr>
          <a:xfrm flipH="1">
            <a:off x="3087499" y="2558385"/>
            <a:ext cx="1210083" cy="1003966"/>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60" idx="0"/>
          </p:cNvCxnSpPr>
          <p:nvPr/>
        </p:nvCxnSpPr>
        <p:spPr>
          <a:xfrm flipH="1">
            <a:off x="2161005" y="2559910"/>
            <a:ext cx="1686720" cy="1002441"/>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64" idx="0"/>
          </p:cNvCxnSpPr>
          <p:nvPr/>
        </p:nvCxnSpPr>
        <p:spPr>
          <a:xfrm>
            <a:off x="4624752" y="2648455"/>
            <a:ext cx="501276" cy="913896"/>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85" idx="0"/>
          </p:cNvCxnSpPr>
          <p:nvPr/>
        </p:nvCxnSpPr>
        <p:spPr>
          <a:xfrm>
            <a:off x="4817781" y="2648455"/>
            <a:ext cx="1267201" cy="913896"/>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91" idx="0"/>
          </p:cNvCxnSpPr>
          <p:nvPr/>
        </p:nvCxnSpPr>
        <p:spPr>
          <a:xfrm flipH="1">
            <a:off x="4100457" y="2648456"/>
            <a:ext cx="318511" cy="922119"/>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954789" y="1518700"/>
            <a:ext cx="2720044" cy="307777"/>
          </a:xfrm>
          <a:prstGeom prst="rect">
            <a:avLst/>
          </a:prstGeom>
        </p:spPr>
        <p:txBody>
          <a:bodyPr wrap="square">
            <a:spAutoFit/>
          </a:bodyPr>
          <a:lstStyle/>
          <a:p>
            <a:pPr marL="285750" indent="-285750">
              <a:buSzPct val="100000"/>
              <a:buFont typeface="Myriad Pro Cond" pitchFamily="34" charset="0"/>
              <a:buChar char="–"/>
            </a:pPr>
            <a:r>
              <a:rPr lang="en-US" sz="1400" dirty="0">
                <a:solidFill>
                  <a:prstClr val="black"/>
                </a:solidFill>
                <a:latin typeface="+mj-lt"/>
                <a:cs typeface="Times New Roman" panose="02020603050405020304" pitchFamily="18" charset="0"/>
              </a:rPr>
              <a:t>Goal setting</a:t>
            </a:r>
          </a:p>
        </p:txBody>
      </p:sp>
      <p:sp>
        <p:nvSpPr>
          <p:cNvPr id="104" name="Rectangle 103"/>
          <p:cNvSpPr/>
          <p:nvPr/>
        </p:nvSpPr>
        <p:spPr>
          <a:xfrm>
            <a:off x="7000076" y="229146"/>
            <a:ext cx="2152433"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arallelogram 104"/>
          <p:cNvSpPr/>
          <p:nvPr/>
        </p:nvSpPr>
        <p:spPr>
          <a:xfrm flipH="1">
            <a:off x="6582313" y="229128"/>
            <a:ext cx="1885951"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7169451" y="209550"/>
            <a:ext cx="1802872" cy="438582"/>
          </a:xfrm>
          <a:prstGeom prst="rect">
            <a:avLst/>
          </a:prstGeom>
          <a:noFill/>
        </p:spPr>
        <p:txBody>
          <a:bodyPr wrap="square" rtlCol="0">
            <a:spAutoFit/>
          </a:bodyPr>
          <a:lstStyle/>
          <a:p>
            <a:pPr algn="r"/>
            <a:r>
              <a:rPr lang="en-US" sz="2250" b="1" dirty="0">
                <a:solidFill>
                  <a:schemeClr val="bg1"/>
                </a:solidFill>
              </a:rPr>
              <a:t>The Factors</a:t>
            </a:r>
          </a:p>
        </p:txBody>
      </p:sp>
      <p:sp>
        <p:nvSpPr>
          <p:cNvPr id="107" name="Oval 106"/>
          <p:cNvSpPr/>
          <p:nvPr/>
        </p:nvSpPr>
        <p:spPr>
          <a:xfrm>
            <a:off x="3772455" y="3183023"/>
            <a:ext cx="1555812" cy="84940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Times New Roman" panose="02020603050405020304" pitchFamily="18" charset="0"/>
              </a:rPr>
              <a:t>Team Integration</a:t>
            </a:r>
          </a:p>
          <a:p>
            <a:pPr lvl="0" algn="ctr"/>
            <a:r>
              <a:rPr lang="en-US" sz="900" i="1" dirty="0">
                <a:solidFill>
                  <a:schemeClr val="tx1"/>
                </a:solidFill>
                <a:cs typeface="Times New Roman" panose="02020603050405020304" pitchFamily="18" charset="0"/>
              </a:rPr>
              <a:t>Bringing together In </a:t>
            </a:r>
          </a:p>
          <a:p>
            <a:pPr lvl="0" algn="ctr"/>
            <a:r>
              <a:rPr lang="en-US" sz="900" i="1" dirty="0">
                <a:solidFill>
                  <a:schemeClr val="tx1"/>
                </a:solidFill>
                <a:cs typeface="Times New Roman" panose="02020603050405020304" pitchFamily="18" charset="0"/>
              </a:rPr>
              <a:t>high-quality interactions</a:t>
            </a:r>
          </a:p>
        </p:txBody>
      </p:sp>
    </p:spTree>
    <p:extLst>
      <p:ext uri="{BB962C8B-B14F-4D97-AF65-F5344CB8AC3E}">
        <p14:creationId xmlns:p14="http://schemas.microsoft.com/office/powerpoint/2010/main" val="150768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5.55556E-7 -4.5679E-6 L -0.00226 -0.2037 " pathEditMode="relative" rAng="0" ptsTypes="AA">
                                      <p:cBhvr>
                                        <p:cTn id="6" dur="2000" fill="hold"/>
                                        <p:tgtEl>
                                          <p:spTgt spid="107"/>
                                        </p:tgtEl>
                                        <p:attrNameLst>
                                          <p:attrName>ppt_x</p:attrName>
                                          <p:attrName>ppt_y</p:attrName>
                                        </p:attrNameLst>
                                      </p:cBhvr>
                                      <p:rCtr x="-122" y="-10185"/>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fade">
                                      <p:cBhvr>
                                        <p:cTn id="29" dur="500"/>
                                        <p:tgtEl>
                                          <p:spTgt spid="10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93"/>
                                        </p:tgtEl>
                                        <p:attrNameLst>
                                          <p:attrName>style.visibility</p:attrName>
                                        </p:attrNameLst>
                                      </p:cBhvr>
                                      <p:to>
                                        <p:strVal val="visible"/>
                                      </p:to>
                                    </p:set>
                                    <p:animEffect transition="in" filter="fade">
                                      <p:cBhvr>
                                        <p:cTn id="50" dur="500"/>
                                        <p:tgtEl>
                                          <p:spTgt spid="93"/>
                                        </p:tgtEl>
                                      </p:cBhvr>
                                    </p:animEffect>
                                  </p:childTnLst>
                                </p:cTn>
                              </p:par>
                              <p:par>
                                <p:cTn id="51" presetID="10" presetClass="entr" presetSubtype="0" fill="hold" nodeType="with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500"/>
                                        <p:tgtEl>
                                          <p:spTgt spid="94"/>
                                        </p:tgtEl>
                                      </p:cBhvr>
                                    </p:animEffect>
                                  </p:childTnLst>
                                </p:cTn>
                              </p:par>
                              <p:par>
                                <p:cTn id="54" presetID="10" presetClass="entr" presetSubtype="0" fill="hold" nodeType="with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500"/>
                                        <p:tgtEl>
                                          <p:spTgt spid="95"/>
                                        </p:tgtEl>
                                      </p:cBhvr>
                                    </p:animEffect>
                                  </p:childTnLst>
                                </p:cTn>
                              </p:par>
                              <p:par>
                                <p:cTn id="57" presetID="10" presetClass="entr" presetSubtype="0" fill="hold" nodeType="with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fade">
                                      <p:cBhvr>
                                        <p:cTn id="59" dur="500"/>
                                        <p:tgtEl>
                                          <p:spTgt spid="96"/>
                                        </p:tgtEl>
                                      </p:cBhvr>
                                    </p:animEffect>
                                  </p:childTnLst>
                                </p:cTn>
                              </p:par>
                              <p:par>
                                <p:cTn id="60" presetID="10" presetClass="entr" presetSubtype="0" fill="hold" nodeType="with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500"/>
                                        <p:tgtEl>
                                          <p:spTgt spid="102"/>
                                        </p:tgtEl>
                                      </p:cBhvr>
                                    </p:animEffect>
                                  </p:childTnLst>
                                </p:cTn>
                              </p:par>
                              <p:par>
                                <p:cTn id="63" presetID="10"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500"/>
                                        <p:tgtEl>
                                          <p:spTgt spid="6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500"/>
                                        <p:tgtEl>
                                          <p:spTgt spid="8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500"/>
                                        <p:tgtEl>
                                          <p:spTgt spid="9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40"/>
                                        </p:tgtEl>
                                      </p:cBhvr>
                                    </p:animEffect>
                                    <p:set>
                                      <p:cBhvr>
                                        <p:cTn id="85" dur="1" fill="hold">
                                          <p:stCondLst>
                                            <p:cond delay="499"/>
                                          </p:stCondLst>
                                        </p:cTn>
                                        <p:tgtEl>
                                          <p:spTgt spid="40"/>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500"/>
                                        <p:tgtEl>
                                          <p:spTgt spid="55"/>
                                        </p:tgtEl>
                                      </p:cBhvr>
                                    </p:animEffect>
                                  </p:childTnLst>
                                </p:cTn>
                              </p:par>
                            </p:childTnLst>
                          </p:cTn>
                        </p:par>
                        <p:par>
                          <p:cTn id="105" fill="hold">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500"/>
                                        <p:tgtEl>
                                          <p:spTgt spid="8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500"/>
                                        <p:tgtEl>
                                          <p:spTgt spid="8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fade">
                                      <p:cBhvr>
                                        <p:cTn id="114" dur="500"/>
                                        <p:tgtEl>
                                          <p:spTgt spid="8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500"/>
                                        <p:tgtEl>
                                          <p:spTgt spid="9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p:bldP spid="47" grpId="0"/>
      <p:bldP spid="48" grpId="0"/>
      <p:bldP spid="49" grpId="0"/>
      <p:bldP spid="50" grpId="0"/>
      <p:bldP spid="51" grpId="0"/>
      <p:bldP spid="52" grpId="0"/>
      <p:bldP spid="53" grpId="0"/>
      <p:bldP spid="54" grpId="0" animBg="1"/>
      <p:bldP spid="55" grpId="0"/>
      <p:bldP spid="56" grpId="0"/>
      <p:bldP spid="57" grpId="0"/>
      <p:bldP spid="58" grpId="0"/>
      <p:bldP spid="59" grpId="0"/>
      <p:bldP spid="60" grpId="0" animBg="1"/>
      <p:bldP spid="61" grpId="0" animBg="1"/>
      <p:bldP spid="64" grpId="0" animBg="1"/>
      <p:bldP spid="85" grpId="0" animBg="1"/>
      <p:bldP spid="86" grpId="0"/>
      <p:bldP spid="88" grpId="0"/>
      <p:bldP spid="89" grpId="0"/>
      <p:bldP spid="90" grpId="0"/>
      <p:bldP spid="91" grpId="0" animBg="1"/>
      <p:bldP spid="92" grpId="0"/>
      <p:bldP spid="103" grpId="0"/>
      <p:bldP spid="10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3771902" y="895351"/>
            <a:ext cx="1555813" cy="84940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Times New Roman" panose="02020603050405020304" pitchFamily="18" charset="0"/>
              </a:rPr>
              <a:t>Group Cohesion</a:t>
            </a:r>
          </a:p>
          <a:p>
            <a:pPr algn="ctr"/>
            <a:r>
              <a:rPr lang="en-US" sz="900" i="1" dirty="0">
                <a:solidFill>
                  <a:schemeClr val="tx1"/>
                </a:solidFill>
                <a:cs typeface="Times New Roman" panose="02020603050405020304" pitchFamily="18" charset="0"/>
              </a:rPr>
              <a:t>Development into an </a:t>
            </a:r>
          </a:p>
          <a:p>
            <a:pPr algn="ctr"/>
            <a:r>
              <a:rPr lang="en-US" sz="900" i="1" dirty="0">
                <a:solidFill>
                  <a:schemeClr val="tx1"/>
                </a:solidFill>
                <a:cs typeface="Times New Roman" panose="02020603050405020304" pitchFamily="18" charset="0"/>
              </a:rPr>
              <a:t>effective unit</a:t>
            </a:r>
          </a:p>
        </p:txBody>
      </p:sp>
      <p:sp>
        <p:nvSpPr>
          <p:cNvPr id="27" name="Oval 26"/>
          <p:cNvSpPr/>
          <p:nvPr/>
        </p:nvSpPr>
        <p:spPr>
          <a:xfrm>
            <a:off x="3772455" y="3181351"/>
            <a:ext cx="1555812" cy="84940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Times New Roman" panose="02020603050405020304" pitchFamily="18" charset="0"/>
              </a:rPr>
              <a:t>Team Integration</a:t>
            </a:r>
          </a:p>
          <a:p>
            <a:pPr lvl="0" algn="ctr"/>
            <a:r>
              <a:rPr lang="en-US" sz="900" i="1" dirty="0">
                <a:solidFill>
                  <a:schemeClr val="tx1"/>
                </a:solidFill>
                <a:cs typeface="Times New Roman" panose="02020603050405020304" pitchFamily="18" charset="0"/>
              </a:rPr>
              <a:t>Bringing together In </a:t>
            </a:r>
          </a:p>
          <a:p>
            <a:pPr lvl="0" algn="ctr"/>
            <a:r>
              <a:rPr lang="en-US" sz="900" i="1" dirty="0">
                <a:solidFill>
                  <a:schemeClr val="tx1"/>
                </a:solidFill>
                <a:cs typeface="Times New Roman" panose="02020603050405020304" pitchFamily="18" charset="0"/>
              </a:rPr>
              <a:t>high-quality interactions</a:t>
            </a:r>
          </a:p>
        </p:txBody>
      </p:sp>
      <p:sp>
        <p:nvSpPr>
          <p:cNvPr id="28" name="Oval 27"/>
          <p:cNvSpPr/>
          <p:nvPr/>
        </p:nvSpPr>
        <p:spPr>
          <a:xfrm>
            <a:off x="5633992" y="1899492"/>
            <a:ext cx="1909808" cy="1107728"/>
          </a:xfrm>
          <a:prstGeom prst="ellipse">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500" b="1" dirty="0">
              <a:solidFill>
                <a:schemeClr val="tx1"/>
              </a:solidFill>
              <a:cs typeface="Times New Roman" panose="02020603050405020304" pitchFamily="18" charset="0"/>
            </a:endParaRPr>
          </a:p>
        </p:txBody>
      </p:sp>
      <p:cxnSp>
        <p:nvCxnSpPr>
          <p:cNvPr id="29" name="Straight Arrow Connector 28"/>
          <p:cNvCxnSpPr>
            <a:stCxn id="45" idx="6"/>
            <a:endCxn id="28" idx="2"/>
          </p:cNvCxnSpPr>
          <p:nvPr/>
        </p:nvCxnSpPr>
        <p:spPr>
          <a:xfrm>
            <a:off x="3284776" y="2447587"/>
            <a:ext cx="2349218" cy="576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19284" y="2201533"/>
            <a:ext cx="472197" cy="219291"/>
          </a:xfrm>
          <a:prstGeom prst="rect">
            <a:avLst/>
          </a:prstGeom>
          <a:noFill/>
          <a:ln w="12700">
            <a:noFill/>
          </a:ln>
        </p:spPr>
        <p:txBody>
          <a:bodyPr wrap="square" lIns="68580" rIns="68580">
            <a:spAutoFit/>
          </a:bodyPr>
          <a:lstStyle/>
          <a:p>
            <a:pPr>
              <a:spcAft>
                <a:spcPts val="225"/>
              </a:spcAft>
              <a:buSzPct val="75000"/>
            </a:pPr>
            <a:r>
              <a:rPr lang="en-US" sz="825" i="1" dirty="0">
                <a:solidFill>
                  <a:prstClr val="black"/>
                </a:solidFill>
                <a:cs typeface="Times New Roman" panose="02020603050405020304" pitchFamily="18" charset="0"/>
              </a:rPr>
              <a:t>Cost</a:t>
            </a:r>
          </a:p>
        </p:txBody>
      </p:sp>
      <p:sp>
        <p:nvSpPr>
          <p:cNvPr id="31" name="Rectangle 30"/>
          <p:cNvSpPr/>
          <p:nvPr/>
        </p:nvSpPr>
        <p:spPr>
          <a:xfrm>
            <a:off x="6672652" y="2718147"/>
            <a:ext cx="629180" cy="219291"/>
          </a:xfrm>
          <a:prstGeom prst="rect">
            <a:avLst/>
          </a:prstGeom>
          <a:noFill/>
          <a:ln w="12700">
            <a:noFill/>
          </a:ln>
        </p:spPr>
        <p:txBody>
          <a:bodyPr wrap="square" lIns="68580" rIns="68580">
            <a:spAutoFit/>
          </a:bodyPr>
          <a:lstStyle/>
          <a:p>
            <a:pPr>
              <a:spcAft>
                <a:spcPts val="225"/>
              </a:spcAft>
              <a:buSzPct val="75000"/>
            </a:pPr>
            <a:r>
              <a:rPr lang="en-US" sz="825" i="1" dirty="0">
                <a:solidFill>
                  <a:prstClr val="black"/>
                </a:solidFill>
                <a:cs typeface="Times New Roman" panose="02020603050405020304" pitchFamily="18" charset="0"/>
              </a:rPr>
              <a:t>Quality</a:t>
            </a:r>
          </a:p>
        </p:txBody>
      </p:sp>
      <p:sp>
        <p:nvSpPr>
          <p:cNvPr id="32" name="Isosceles Triangle 31"/>
          <p:cNvSpPr/>
          <p:nvPr/>
        </p:nvSpPr>
        <p:spPr>
          <a:xfrm>
            <a:off x="6400233" y="2391974"/>
            <a:ext cx="430541" cy="371156"/>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 name="Rectangle 32"/>
          <p:cNvSpPr/>
          <p:nvPr/>
        </p:nvSpPr>
        <p:spPr>
          <a:xfrm>
            <a:off x="5899995" y="2028509"/>
            <a:ext cx="1412566" cy="265457"/>
          </a:xfrm>
          <a:prstGeom prst="rect">
            <a:avLst/>
          </a:prstGeom>
        </p:spPr>
        <p:txBody>
          <a:bodyPr wrap="none">
            <a:spAutoFit/>
          </a:bodyPr>
          <a:lstStyle/>
          <a:p>
            <a:pPr lvl="0" algn="ctr"/>
            <a:r>
              <a:rPr lang="en-US" sz="1125" b="1" dirty="0">
                <a:solidFill>
                  <a:prstClr val="black"/>
                </a:solidFill>
                <a:cs typeface="Times New Roman" panose="02020603050405020304" pitchFamily="18" charset="0"/>
              </a:rPr>
              <a:t>Project Performance</a:t>
            </a:r>
          </a:p>
        </p:txBody>
      </p:sp>
      <p:sp>
        <p:nvSpPr>
          <p:cNvPr id="34" name="Rectangle 33"/>
          <p:cNvSpPr/>
          <p:nvPr/>
        </p:nvSpPr>
        <p:spPr>
          <a:xfrm>
            <a:off x="6014367" y="2725032"/>
            <a:ext cx="800914" cy="219291"/>
          </a:xfrm>
          <a:prstGeom prst="rect">
            <a:avLst/>
          </a:prstGeom>
          <a:noFill/>
          <a:ln w="12700">
            <a:noFill/>
          </a:ln>
        </p:spPr>
        <p:txBody>
          <a:bodyPr wrap="square" lIns="68580" rIns="68580">
            <a:spAutoFit/>
          </a:bodyPr>
          <a:lstStyle/>
          <a:p>
            <a:pPr>
              <a:spcAft>
                <a:spcPts val="225"/>
              </a:spcAft>
              <a:buSzPct val="75000"/>
            </a:pPr>
            <a:r>
              <a:rPr lang="en-US" sz="825" i="1" dirty="0">
                <a:solidFill>
                  <a:prstClr val="black"/>
                </a:solidFill>
                <a:cs typeface="Times New Roman" panose="02020603050405020304" pitchFamily="18" charset="0"/>
              </a:rPr>
              <a:t>Schedule</a:t>
            </a:r>
          </a:p>
        </p:txBody>
      </p:sp>
      <p:cxnSp>
        <p:nvCxnSpPr>
          <p:cNvPr id="35" name="Straight Arrow Connector 34"/>
          <p:cNvCxnSpPr>
            <a:stCxn id="27" idx="7"/>
            <a:endCxn id="28" idx="3"/>
          </p:cNvCxnSpPr>
          <p:nvPr/>
        </p:nvCxnSpPr>
        <p:spPr>
          <a:xfrm flipV="1">
            <a:off x="5100424" y="2844998"/>
            <a:ext cx="813254" cy="46074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0" idx="5"/>
            <a:endCxn id="28" idx="1"/>
          </p:cNvCxnSpPr>
          <p:nvPr/>
        </p:nvCxnSpPr>
        <p:spPr>
          <a:xfrm>
            <a:off x="5099871" y="1620364"/>
            <a:ext cx="813808" cy="4413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0" idx="3"/>
          </p:cNvCxnSpPr>
          <p:nvPr/>
        </p:nvCxnSpPr>
        <p:spPr>
          <a:xfrm flipV="1">
            <a:off x="3058714" y="1620364"/>
            <a:ext cx="941030" cy="52926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7" idx="1"/>
          </p:cNvCxnSpPr>
          <p:nvPr/>
        </p:nvCxnSpPr>
        <p:spPr>
          <a:xfrm>
            <a:off x="3058715" y="2745547"/>
            <a:ext cx="941585" cy="56019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0"/>
            <a:endCxn id="20" idx="4"/>
          </p:cNvCxnSpPr>
          <p:nvPr/>
        </p:nvCxnSpPr>
        <p:spPr>
          <a:xfrm flipH="1" flipV="1">
            <a:off x="4549808" y="1744756"/>
            <a:ext cx="554" cy="1436595"/>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741135" y="2026206"/>
            <a:ext cx="1543640" cy="842760"/>
          </a:xfrm>
          <a:prstGeom prst="ellipse">
            <a:avLst/>
          </a:prstGeom>
          <a:solidFill>
            <a:schemeClr val="accent1">
              <a:lumMod val="40000"/>
              <a:lumOff val="60000"/>
            </a:scheme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Times New Roman" panose="02020603050405020304" pitchFamily="18" charset="0"/>
              </a:rPr>
              <a:t>Delivery Strategy</a:t>
            </a:r>
          </a:p>
          <a:p>
            <a:pPr algn="ctr"/>
            <a:r>
              <a:rPr lang="en-US" sz="900" i="1" dirty="0">
                <a:solidFill>
                  <a:schemeClr val="tx1"/>
                </a:solidFill>
                <a:cs typeface="Times New Roman" panose="02020603050405020304" pitchFamily="18" charset="0"/>
              </a:rPr>
              <a:t>Plan for structuring design </a:t>
            </a:r>
          </a:p>
          <a:p>
            <a:pPr algn="ctr"/>
            <a:r>
              <a:rPr lang="en-US" sz="900" i="1" dirty="0">
                <a:solidFill>
                  <a:schemeClr val="tx1"/>
                </a:solidFill>
                <a:cs typeface="Times New Roman" panose="02020603050405020304" pitchFamily="18" charset="0"/>
              </a:rPr>
              <a:t>and construction services</a:t>
            </a:r>
          </a:p>
        </p:txBody>
      </p:sp>
      <p:sp>
        <p:nvSpPr>
          <p:cNvPr id="50" name="Rectangle 49"/>
          <p:cNvSpPr/>
          <p:nvPr/>
        </p:nvSpPr>
        <p:spPr>
          <a:xfrm>
            <a:off x="7000076" y="229146"/>
            <a:ext cx="2152433"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p:cNvSpPr/>
          <p:nvPr/>
        </p:nvSpPr>
        <p:spPr>
          <a:xfrm flipH="1">
            <a:off x="6582313" y="229128"/>
            <a:ext cx="1885951"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169451" y="209550"/>
            <a:ext cx="1802872" cy="438582"/>
          </a:xfrm>
          <a:prstGeom prst="rect">
            <a:avLst/>
          </a:prstGeom>
          <a:noFill/>
        </p:spPr>
        <p:txBody>
          <a:bodyPr wrap="square" rtlCol="0">
            <a:spAutoFit/>
          </a:bodyPr>
          <a:lstStyle/>
          <a:p>
            <a:pPr algn="r"/>
            <a:r>
              <a:rPr lang="en-US" sz="2250" b="1" dirty="0">
                <a:solidFill>
                  <a:schemeClr val="bg1"/>
                </a:solidFill>
              </a:rPr>
              <a:t>The Factors</a:t>
            </a:r>
          </a:p>
        </p:txBody>
      </p:sp>
    </p:spTree>
    <p:extLst>
      <p:ext uri="{BB962C8B-B14F-4D97-AF65-F5344CB8AC3E}">
        <p14:creationId xmlns:p14="http://schemas.microsoft.com/office/powerpoint/2010/main" val="1854158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63"/>
          <p:cNvCxnSpPr>
            <a:endCxn id="61" idx="2"/>
          </p:cNvCxnSpPr>
          <p:nvPr/>
        </p:nvCxnSpPr>
        <p:spPr>
          <a:xfrm flipH="1" flipV="1">
            <a:off x="2726235" y="1067492"/>
            <a:ext cx="1359676" cy="993142"/>
          </a:xfrm>
          <a:prstGeom prst="straightConnector1">
            <a:avLst/>
          </a:prstGeom>
          <a:ln w="15875">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002416" y="692067"/>
            <a:ext cx="904076" cy="3754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mj-lt"/>
                <a:cs typeface="Times New Roman" panose="02020603050405020304" pitchFamily="18" charset="0"/>
              </a:rPr>
              <a:t>Formality of Communication</a:t>
            </a:r>
          </a:p>
        </p:txBody>
      </p:sp>
      <p:sp>
        <p:nvSpPr>
          <p:cNvPr id="61" name="Rectangle 60"/>
          <p:cNvSpPr/>
          <p:nvPr/>
        </p:nvSpPr>
        <p:spPr>
          <a:xfrm>
            <a:off x="2327565" y="692067"/>
            <a:ext cx="797340" cy="3754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mj-lt"/>
                <a:cs typeface="Times New Roman" panose="02020603050405020304" pitchFamily="18" charset="0"/>
              </a:rPr>
              <a:t>Frequency of Compromise</a:t>
            </a:r>
          </a:p>
        </p:txBody>
      </p:sp>
      <p:cxnSp>
        <p:nvCxnSpPr>
          <p:cNvPr id="62" name="Straight Arrow Connector 61"/>
          <p:cNvCxnSpPr>
            <a:endCxn id="60" idx="2"/>
          </p:cNvCxnSpPr>
          <p:nvPr/>
        </p:nvCxnSpPr>
        <p:spPr>
          <a:xfrm flipV="1">
            <a:off x="4949704" y="1067492"/>
            <a:ext cx="1504750" cy="993142"/>
          </a:xfrm>
          <a:prstGeom prst="straightConnector1">
            <a:avLst/>
          </a:prstGeom>
          <a:ln w="15875">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459805" y="335281"/>
            <a:ext cx="6065483" cy="208406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70" name="Straight Arrow Connector 69"/>
          <p:cNvCxnSpPr/>
          <p:nvPr/>
        </p:nvCxnSpPr>
        <p:spPr>
          <a:xfrm flipH="1" flipV="1">
            <a:off x="2726235" y="1068770"/>
            <a:ext cx="1359676" cy="993142"/>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60" idx="2"/>
          </p:cNvCxnSpPr>
          <p:nvPr/>
        </p:nvCxnSpPr>
        <p:spPr>
          <a:xfrm flipV="1">
            <a:off x="4949704" y="1067492"/>
            <a:ext cx="1504750" cy="993142"/>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232866" y="692067"/>
            <a:ext cx="776071" cy="3754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mj-lt"/>
                <a:cs typeface="Times New Roman" panose="02020603050405020304" pitchFamily="18" charset="0"/>
              </a:rPr>
              <a:t>Team</a:t>
            </a:r>
          </a:p>
          <a:p>
            <a:pPr algn="ctr"/>
            <a:r>
              <a:rPr lang="en-US" sz="1050" dirty="0">
                <a:solidFill>
                  <a:schemeClr val="tx1"/>
                </a:solidFill>
                <a:latin typeface="+mj-lt"/>
                <a:cs typeface="Times New Roman" panose="02020603050405020304" pitchFamily="18" charset="0"/>
              </a:rPr>
              <a:t>Chemistry</a:t>
            </a:r>
          </a:p>
        </p:txBody>
      </p:sp>
      <p:sp>
        <p:nvSpPr>
          <p:cNvPr id="122" name="Rectangle 121"/>
          <p:cNvSpPr/>
          <p:nvPr/>
        </p:nvSpPr>
        <p:spPr>
          <a:xfrm>
            <a:off x="4118719" y="692067"/>
            <a:ext cx="866998" cy="3754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mj-lt"/>
                <a:cs typeface="Times New Roman" panose="02020603050405020304" pitchFamily="18" charset="0"/>
              </a:rPr>
              <a:t>Timeliness of Communication</a:t>
            </a:r>
          </a:p>
        </p:txBody>
      </p:sp>
      <p:sp>
        <p:nvSpPr>
          <p:cNvPr id="123" name="Rectangle 122"/>
          <p:cNvSpPr/>
          <p:nvPr/>
        </p:nvSpPr>
        <p:spPr>
          <a:xfrm>
            <a:off x="5093580" y="692067"/>
            <a:ext cx="801218" cy="3754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mj-lt"/>
                <a:cs typeface="Times New Roman" panose="02020603050405020304" pitchFamily="18" charset="0"/>
              </a:rPr>
              <a:t>Goal </a:t>
            </a:r>
          </a:p>
          <a:p>
            <a:pPr algn="ctr"/>
            <a:r>
              <a:rPr lang="en-US" sz="1050" dirty="0">
                <a:solidFill>
                  <a:schemeClr val="tx1"/>
                </a:solidFill>
                <a:latin typeface="+mj-lt"/>
                <a:cs typeface="Times New Roman" panose="02020603050405020304" pitchFamily="18" charset="0"/>
              </a:rPr>
              <a:t>Commitment</a:t>
            </a:r>
          </a:p>
        </p:txBody>
      </p:sp>
      <p:cxnSp>
        <p:nvCxnSpPr>
          <p:cNvPr id="124" name="Straight Arrow Connector 123"/>
          <p:cNvCxnSpPr>
            <a:endCxn id="122" idx="2"/>
          </p:cNvCxnSpPr>
          <p:nvPr/>
        </p:nvCxnSpPr>
        <p:spPr>
          <a:xfrm flipV="1">
            <a:off x="4552218" y="1067492"/>
            <a:ext cx="0" cy="666058"/>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endCxn id="123" idx="2"/>
          </p:cNvCxnSpPr>
          <p:nvPr/>
        </p:nvCxnSpPr>
        <p:spPr>
          <a:xfrm flipV="1">
            <a:off x="4804277" y="1067492"/>
            <a:ext cx="689912" cy="821142"/>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3119284" y="361950"/>
            <a:ext cx="980733" cy="338554"/>
          </a:xfrm>
          <a:prstGeom prst="rect">
            <a:avLst/>
          </a:prstGeom>
          <a:noFill/>
        </p:spPr>
        <p:txBody>
          <a:bodyPr wrap="square" rtlCol="0">
            <a:spAutoFit/>
          </a:bodyPr>
          <a:lstStyle/>
          <a:p>
            <a:pPr algn="ctr"/>
            <a:r>
              <a:rPr lang="en-US" sz="1600" i="1" dirty="0">
                <a:latin typeface="Arial Narrow" panose="020B0606020202030204" pitchFamily="34" charset="0"/>
                <a:cs typeface="Times New Roman" panose="02020603050405020304" pitchFamily="18" charset="0"/>
              </a:rPr>
              <a:t>R</a:t>
            </a:r>
            <a:r>
              <a:rPr lang="en-US" sz="1600" baseline="30000" dirty="0">
                <a:latin typeface="Arial Narrow" panose="020B0606020202030204" pitchFamily="34" charset="0"/>
                <a:cs typeface="Times New Roman" panose="02020603050405020304" pitchFamily="18" charset="0"/>
              </a:rPr>
              <a:t>2</a:t>
            </a:r>
            <a:r>
              <a:rPr lang="en-US" sz="1600" dirty="0">
                <a:latin typeface="Arial Narrow" panose="020B0606020202030204" pitchFamily="34" charset="0"/>
                <a:cs typeface="Times New Roman" panose="02020603050405020304" pitchFamily="18" charset="0"/>
              </a:rPr>
              <a:t>=.64</a:t>
            </a:r>
          </a:p>
        </p:txBody>
      </p:sp>
      <p:sp>
        <p:nvSpPr>
          <p:cNvPr id="128" name="TextBox 127"/>
          <p:cNvSpPr txBox="1"/>
          <p:nvPr/>
        </p:nvSpPr>
        <p:spPr>
          <a:xfrm>
            <a:off x="4112712" y="361950"/>
            <a:ext cx="881853" cy="338554"/>
          </a:xfrm>
          <a:prstGeom prst="rect">
            <a:avLst/>
          </a:prstGeom>
          <a:noFill/>
        </p:spPr>
        <p:txBody>
          <a:bodyPr wrap="square" rtlCol="0">
            <a:spAutoFit/>
          </a:bodyPr>
          <a:lstStyle/>
          <a:p>
            <a:pPr algn="ctr"/>
            <a:r>
              <a:rPr lang="en-US" sz="1600" i="1" dirty="0">
                <a:latin typeface="Arial Narrow" panose="020B0606020202030204" pitchFamily="34" charset="0"/>
                <a:cs typeface="Times New Roman" panose="02020603050405020304" pitchFamily="18" charset="0"/>
              </a:rPr>
              <a:t>R</a:t>
            </a:r>
            <a:r>
              <a:rPr lang="en-US" sz="1600" baseline="30000" dirty="0">
                <a:latin typeface="Arial Narrow" panose="020B0606020202030204" pitchFamily="34" charset="0"/>
                <a:cs typeface="Times New Roman" panose="02020603050405020304" pitchFamily="18" charset="0"/>
              </a:rPr>
              <a:t>2</a:t>
            </a:r>
            <a:r>
              <a:rPr lang="en-US" sz="1600" dirty="0">
                <a:latin typeface="Arial Narrow" panose="020B0606020202030204" pitchFamily="34" charset="0"/>
                <a:cs typeface="Times New Roman" panose="02020603050405020304" pitchFamily="18" charset="0"/>
              </a:rPr>
              <a:t>=.58</a:t>
            </a:r>
          </a:p>
        </p:txBody>
      </p:sp>
      <p:sp>
        <p:nvSpPr>
          <p:cNvPr id="129" name="TextBox 128"/>
          <p:cNvSpPr txBox="1"/>
          <p:nvPr/>
        </p:nvSpPr>
        <p:spPr>
          <a:xfrm>
            <a:off x="5041711" y="361950"/>
            <a:ext cx="953393" cy="338554"/>
          </a:xfrm>
          <a:prstGeom prst="rect">
            <a:avLst/>
          </a:prstGeom>
          <a:noFill/>
        </p:spPr>
        <p:txBody>
          <a:bodyPr wrap="square" rtlCol="0">
            <a:spAutoFit/>
          </a:bodyPr>
          <a:lstStyle/>
          <a:p>
            <a:pPr algn="ctr"/>
            <a:r>
              <a:rPr lang="en-US" sz="1600" i="1" dirty="0">
                <a:latin typeface="Arial Narrow" panose="020B0606020202030204" pitchFamily="34" charset="0"/>
                <a:cs typeface="Times New Roman" panose="02020603050405020304" pitchFamily="18" charset="0"/>
              </a:rPr>
              <a:t>R</a:t>
            </a:r>
            <a:r>
              <a:rPr lang="en-US" sz="1600" baseline="30000" dirty="0">
                <a:latin typeface="Arial Narrow" panose="020B0606020202030204" pitchFamily="34" charset="0"/>
                <a:cs typeface="Times New Roman" panose="02020603050405020304" pitchFamily="18" charset="0"/>
              </a:rPr>
              <a:t>2</a:t>
            </a:r>
            <a:r>
              <a:rPr lang="en-US" sz="1600" dirty="0">
                <a:latin typeface="Arial Narrow" panose="020B0606020202030204" pitchFamily="34" charset="0"/>
                <a:cs typeface="Times New Roman" panose="02020603050405020304" pitchFamily="18" charset="0"/>
              </a:rPr>
              <a:t>=.68</a:t>
            </a:r>
          </a:p>
        </p:txBody>
      </p:sp>
      <p:sp>
        <p:nvSpPr>
          <p:cNvPr id="130" name="TextBox 129"/>
          <p:cNvSpPr txBox="1"/>
          <p:nvPr/>
        </p:nvSpPr>
        <p:spPr>
          <a:xfrm>
            <a:off x="3375868" y="1192996"/>
            <a:ext cx="576963" cy="369332"/>
          </a:xfrm>
          <a:prstGeom prst="rect">
            <a:avLst/>
          </a:prstGeom>
          <a:noFill/>
        </p:spPr>
        <p:txBody>
          <a:bodyPr wrap="square" rtlCol="0">
            <a:spAutoFit/>
          </a:bodyPr>
          <a:lstStyle/>
          <a:p>
            <a:pPr algn="ctr"/>
            <a:r>
              <a:rPr lang="en-US" b="1" dirty="0">
                <a:latin typeface="Arial Narrow" panose="020B0606020202030204" pitchFamily="34" charset="0"/>
                <a:cs typeface="Times New Roman" panose="02020603050405020304" pitchFamily="18" charset="0"/>
              </a:rPr>
              <a:t>.80</a:t>
            </a:r>
          </a:p>
        </p:txBody>
      </p:sp>
      <p:sp>
        <p:nvSpPr>
          <p:cNvPr id="131" name="TextBox 130"/>
          <p:cNvSpPr txBox="1"/>
          <p:nvPr/>
        </p:nvSpPr>
        <p:spPr>
          <a:xfrm>
            <a:off x="4461511" y="1077359"/>
            <a:ext cx="618212" cy="369332"/>
          </a:xfrm>
          <a:prstGeom prst="rect">
            <a:avLst/>
          </a:prstGeom>
          <a:noFill/>
        </p:spPr>
        <p:txBody>
          <a:bodyPr wrap="square" rtlCol="0">
            <a:spAutoFit/>
          </a:bodyPr>
          <a:lstStyle/>
          <a:p>
            <a:pPr algn="ctr"/>
            <a:r>
              <a:rPr lang="en-US" b="1" dirty="0">
                <a:latin typeface="Arial Narrow" panose="020B0606020202030204" pitchFamily="34" charset="0"/>
                <a:cs typeface="Times New Roman" panose="02020603050405020304" pitchFamily="18" charset="0"/>
              </a:rPr>
              <a:t>.76</a:t>
            </a:r>
          </a:p>
        </p:txBody>
      </p:sp>
      <p:sp>
        <p:nvSpPr>
          <p:cNvPr id="132" name="TextBox 131"/>
          <p:cNvSpPr txBox="1"/>
          <p:nvPr/>
        </p:nvSpPr>
        <p:spPr>
          <a:xfrm>
            <a:off x="5022236" y="1196053"/>
            <a:ext cx="797478" cy="369332"/>
          </a:xfrm>
          <a:prstGeom prst="rect">
            <a:avLst/>
          </a:prstGeom>
          <a:noFill/>
        </p:spPr>
        <p:txBody>
          <a:bodyPr wrap="square" rtlCol="0">
            <a:spAutoFit/>
          </a:bodyPr>
          <a:lstStyle/>
          <a:p>
            <a:pPr algn="ctr"/>
            <a:r>
              <a:rPr lang="en-US" b="1" dirty="0">
                <a:latin typeface="Arial Narrow" panose="020B0606020202030204" pitchFamily="34" charset="0"/>
                <a:cs typeface="Times New Roman" panose="02020603050405020304" pitchFamily="18" charset="0"/>
              </a:rPr>
              <a:t>.83</a:t>
            </a:r>
          </a:p>
        </p:txBody>
      </p:sp>
      <p:cxnSp>
        <p:nvCxnSpPr>
          <p:cNvPr id="133" name="Straight Arrow Connector 132"/>
          <p:cNvCxnSpPr>
            <a:endCxn id="72" idx="2"/>
          </p:cNvCxnSpPr>
          <p:nvPr/>
        </p:nvCxnSpPr>
        <p:spPr>
          <a:xfrm flipH="1" flipV="1">
            <a:off x="3620902" y="1067491"/>
            <a:ext cx="687863" cy="821143"/>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4530436" y="3188581"/>
            <a:ext cx="3406360" cy="287586"/>
            <a:chOff x="3042740" y="6177054"/>
            <a:chExt cx="3406360" cy="383450"/>
          </a:xfrm>
        </p:grpSpPr>
        <p:sp>
          <p:nvSpPr>
            <p:cNvPr id="135" name="Oval 134"/>
            <p:cNvSpPr/>
            <p:nvPr/>
          </p:nvSpPr>
          <p:spPr>
            <a:xfrm>
              <a:off x="3543300" y="6329159"/>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6" name="Oval 135"/>
            <p:cNvSpPr/>
            <p:nvPr/>
          </p:nvSpPr>
          <p:spPr>
            <a:xfrm>
              <a:off x="3825240" y="6332015"/>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7" name="Oval 136"/>
            <p:cNvSpPr/>
            <p:nvPr/>
          </p:nvSpPr>
          <p:spPr>
            <a:xfrm>
              <a:off x="4110988" y="6330110"/>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8" name="Oval 137"/>
            <p:cNvSpPr/>
            <p:nvPr/>
          </p:nvSpPr>
          <p:spPr>
            <a:xfrm>
              <a:off x="4396736" y="6330110"/>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9" name="Oval 138"/>
            <p:cNvSpPr/>
            <p:nvPr/>
          </p:nvSpPr>
          <p:spPr>
            <a:xfrm>
              <a:off x="4697728" y="6332015"/>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0" name="Oval 139"/>
            <p:cNvSpPr/>
            <p:nvPr/>
          </p:nvSpPr>
          <p:spPr>
            <a:xfrm>
              <a:off x="4996810" y="6329159"/>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1" name="TextBox 140"/>
            <p:cNvSpPr txBox="1"/>
            <p:nvPr/>
          </p:nvSpPr>
          <p:spPr>
            <a:xfrm>
              <a:off x="5172074" y="6191169"/>
              <a:ext cx="1277026" cy="369335"/>
            </a:xfrm>
            <a:prstGeom prst="rect">
              <a:avLst/>
            </a:prstGeom>
            <a:noFill/>
          </p:spPr>
          <p:txBody>
            <a:bodyPr wrap="square" rtlCol="0">
              <a:spAutoFit/>
            </a:bodyPr>
            <a:lstStyle/>
            <a:p>
              <a:r>
                <a:rPr lang="en-US" sz="1200" b="1" i="1" dirty="0">
                  <a:solidFill>
                    <a:srgbClr val="0070C0"/>
                  </a:solidFill>
                  <a:latin typeface="Arial Narrow" panose="020B0606020202030204" pitchFamily="34" charset="0"/>
                </a:rPr>
                <a:t>Excellent</a:t>
              </a:r>
            </a:p>
          </p:txBody>
        </p:sp>
        <p:sp>
          <p:nvSpPr>
            <p:cNvPr id="142" name="TextBox 141"/>
            <p:cNvSpPr txBox="1"/>
            <p:nvPr/>
          </p:nvSpPr>
          <p:spPr>
            <a:xfrm>
              <a:off x="3042740" y="6177054"/>
              <a:ext cx="719413" cy="369332"/>
            </a:xfrm>
            <a:prstGeom prst="rect">
              <a:avLst/>
            </a:prstGeom>
            <a:noFill/>
          </p:spPr>
          <p:txBody>
            <a:bodyPr wrap="square" rtlCol="0">
              <a:spAutoFit/>
            </a:bodyPr>
            <a:lstStyle/>
            <a:p>
              <a:r>
                <a:rPr lang="en-US" sz="1200" b="1" i="1" dirty="0">
                  <a:solidFill>
                    <a:srgbClr val="0070C0"/>
                  </a:solidFill>
                  <a:latin typeface="Arial Narrow" panose="020B0606020202030204" pitchFamily="34" charset="0"/>
                </a:rPr>
                <a:t>Poor</a:t>
              </a:r>
            </a:p>
          </p:txBody>
        </p:sp>
      </p:grpSp>
      <p:sp>
        <p:nvSpPr>
          <p:cNvPr id="143" name="TextBox 142"/>
          <p:cNvSpPr txBox="1"/>
          <p:nvPr/>
        </p:nvSpPr>
        <p:spPr>
          <a:xfrm>
            <a:off x="272996" y="2624097"/>
            <a:ext cx="8763000" cy="369332"/>
          </a:xfrm>
          <a:prstGeom prst="rect">
            <a:avLst/>
          </a:prstGeom>
          <a:noFill/>
        </p:spPr>
        <p:txBody>
          <a:bodyPr wrap="square" rtlCol="0">
            <a:spAutoFit/>
          </a:bodyPr>
          <a:lstStyle/>
          <a:p>
            <a:r>
              <a:rPr lang="en-US" dirty="0" smtClean="0">
                <a:latin typeface="+mj-lt"/>
              </a:rPr>
              <a:t>Measures </a:t>
            </a:r>
            <a:r>
              <a:rPr lang="en-US" dirty="0">
                <a:latin typeface="+mj-lt"/>
              </a:rPr>
              <a:t>of the </a:t>
            </a:r>
            <a:r>
              <a:rPr lang="en-US" b="1" dirty="0">
                <a:latin typeface="+mj-lt"/>
              </a:rPr>
              <a:t>team environment</a:t>
            </a:r>
            <a:r>
              <a:rPr lang="en-US" dirty="0">
                <a:latin typeface="+mj-lt"/>
              </a:rPr>
              <a:t>, thought to be reflective of the level of group cohesion:</a:t>
            </a:r>
          </a:p>
        </p:txBody>
      </p:sp>
      <p:sp>
        <p:nvSpPr>
          <p:cNvPr id="144" name="Rectangle 143"/>
          <p:cNvSpPr/>
          <p:nvPr/>
        </p:nvSpPr>
        <p:spPr>
          <a:xfrm>
            <a:off x="1128196" y="3416543"/>
            <a:ext cx="3685492" cy="307777"/>
          </a:xfrm>
          <a:prstGeom prst="rect">
            <a:avLst/>
          </a:prstGeom>
        </p:spPr>
        <p:txBody>
          <a:bodyPr wrap="square">
            <a:spAutoFit/>
          </a:bodyPr>
          <a:lstStyle/>
          <a:p>
            <a:pPr marL="176213" indent="-176213">
              <a:buFont typeface="Arial" panose="020B0604020202020204" pitchFamily="34" charset="0"/>
              <a:buChar char="•"/>
            </a:pPr>
            <a:r>
              <a:rPr lang="en-US" sz="1400" dirty="0">
                <a:solidFill>
                  <a:prstClr val="black"/>
                </a:solidFill>
                <a:latin typeface="+mj-lt"/>
              </a:rPr>
              <a:t>Timeliness of communication</a:t>
            </a:r>
          </a:p>
        </p:txBody>
      </p:sp>
      <p:sp>
        <p:nvSpPr>
          <p:cNvPr id="145" name="Rectangle 144"/>
          <p:cNvSpPr/>
          <p:nvPr/>
        </p:nvSpPr>
        <p:spPr>
          <a:xfrm>
            <a:off x="1110002" y="3658332"/>
            <a:ext cx="3842998" cy="307777"/>
          </a:xfrm>
          <a:prstGeom prst="rect">
            <a:avLst/>
          </a:prstGeom>
        </p:spPr>
        <p:txBody>
          <a:bodyPr wrap="square">
            <a:spAutoFit/>
          </a:bodyPr>
          <a:lstStyle/>
          <a:p>
            <a:pPr marL="176213" indent="-176213">
              <a:buSzPct val="100000"/>
              <a:buFont typeface="Arial" panose="020B0604020202020204" pitchFamily="34" charset="0"/>
              <a:buChar char="•"/>
            </a:pPr>
            <a:r>
              <a:rPr lang="en-US" sz="1400" dirty="0">
                <a:solidFill>
                  <a:prstClr val="black"/>
                </a:solidFill>
                <a:latin typeface="+mj-lt"/>
                <a:cs typeface="Times New Roman" panose="02020603050405020304" pitchFamily="18" charset="0"/>
              </a:rPr>
              <a:t>Commitment to project goals</a:t>
            </a:r>
          </a:p>
        </p:txBody>
      </p:sp>
      <p:sp>
        <p:nvSpPr>
          <p:cNvPr id="146" name="Rectangle 145"/>
          <p:cNvSpPr/>
          <p:nvPr/>
        </p:nvSpPr>
        <p:spPr>
          <a:xfrm>
            <a:off x="1134898" y="3181349"/>
            <a:ext cx="1512850" cy="307777"/>
          </a:xfrm>
          <a:prstGeom prst="rect">
            <a:avLst/>
          </a:prstGeom>
        </p:spPr>
        <p:txBody>
          <a:bodyPr wrap="none">
            <a:spAutoFit/>
          </a:bodyPr>
          <a:lstStyle/>
          <a:p>
            <a:pPr marL="176213" indent="-176213">
              <a:buSzPct val="100000"/>
              <a:buFont typeface="Arial" panose="020B0604020202020204" pitchFamily="34" charset="0"/>
              <a:buChar char="•"/>
            </a:pPr>
            <a:r>
              <a:rPr lang="en-US" sz="1400" dirty="0">
                <a:solidFill>
                  <a:prstClr val="black"/>
                </a:solidFill>
                <a:latin typeface="+mj-lt"/>
                <a:cs typeface="Times New Roman" panose="02020603050405020304" pitchFamily="18" charset="0"/>
              </a:rPr>
              <a:t>Team chemistry</a:t>
            </a:r>
          </a:p>
        </p:txBody>
      </p:sp>
      <p:sp>
        <p:nvSpPr>
          <p:cNvPr id="147" name="Rectangle 146"/>
          <p:cNvSpPr/>
          <p:nvPr/>
        </p:nvSpPr>
        <p:spPr>
          <a:xfrm>
            <a:off x="1145780" y="2952750"/>
            <a:ext cx="2258952" cy="307777"/>
          </a:xfrm>
          <a:prstGeom prst="rect">
            <a:avLst/>
          </a:prstGeom>
        </p:spPr>
        <p:txBody>
          <a:bodyPr wrap="none">
            <a:spAutoFit/>
          </a:bodyPr>
          <a:lstStyle/>
          <a:p>
            <a:pPr marL="176213" indent="-176213">
              <a:buSzPct val="100000"/>
              <a:buFont typeface="Arial" panose="020B0604020202020204" pitchFamily="34" charset="0"/>
              <a:buChar char="•"/>
            </a:pPr>
            <a:r>
              <a:rPr lang="en-US" sz="1400" dirty="0">
                <a:solidFill>
                  <a:prstClr val="black"/>
                </a:solidFill>
                <a:latin typeface="+mj-lt"/>
                <a:cs typeface="Times New Roman" panose="02020603050405020304" pitchFamily="18" charset="0"/>
              </a:rPr>
              <a:t>Frequency of compromise</a:t>
            </a:r>
          </a:p>
        </p:txBody>
      </p:sp>
      <p:sp>
        <p:nvSpPr>
          <p:cNvPr id="148" name="Rectangle 147"/>
          <p:cNvSpPr/>
          <p:nvPr/>
        </p:nvSpPr>
        <p:spPr>
          <a:xfrm>
            <a:off x="1110856" y="3906130"/>
            <a:ext cx="3711296" cy="307777"/>
          </a:xfrm>
          <a:prstGeom prst="rect">
            <a:avLst/>
          </a:prstGeom>
        </p:spPr>
        <p:txBody>
          <a:bodyPr wrap="square">
            <a:spAutoFit/>
          </a:bodyPr>
          <a:lstStyle/>
          <a:p>
            <a:pPr marL="176213" indent="-176213">
              <a:buSzPct val="100000"/>
              <a:buFont typeface="Arial" panose="020B0604020202020204" pitchFamily="34" charset="0"/>
              <a:buChar char="•"/>
            </a:pPr>
            <a:r>
              <a:rPr lang="en-US" sz="1400" dirty="0">
                <a:solidFill>
                  <a:prstClr val="black"/>
                </a:solidFill>
                <a:latin typeface="+mj-lt"/>
                <a:cs typeface="Times New Roman" panose="02020603050405020304" pitchFamily="18" charset="0"/>
              </a:rPr>
              <a:t>Formality of communication</a:t>
            </a:r>
          </a:p>
        </p:txBody>
      </p:sp>
      <p:grpSp>
        <p:nvGrpSpPr>
          <p:cNvPr id="149" name="Group 148"/>
          <p:cNvGrpSpPr/>
          <p:nvPr/>
        </p:nvGrpSpPr>
        <p:grpSpPr>
          <a:xfrm>
            <a:off x="4353783" y="3695120"/>
            <a:ext cx="3620103" cy="284459"/>
            <a:chOff x="2873693" y="6194718"/>
            <a:chExt cx="3620103" cy="379281"/>
          </a:xfrm>
        </p:grpSpPr>
        <p:sp>
          <p:nvSpPr>
            <p:cNvPr id="150" name="Oval 149"/>
            <p:cNvSpPr/>
            <p:nvPr/>
          </p:nvSpPr>
          <p:spPr>
            <a:xfrm>
              <a:off x="3543300" y="6324035"/>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1" name="Oval 150"/>
            <p:cNvSpPr/>
            <p:nvPr/>
          </p:nvSpPr>
          <p:spPr>
            <a:xfrm>
              <a:off x="3825240" y="6326891"/>
              <a:ext cx="125838"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2" name="Oval 151"/>
            <p:cNvSpPr/>
            <p:nvPr/>
          </p:nvSpPr>
          <p:spPr>
            <a:xfrm>
              <a:off x="4110988" y="6324986"/>
              <a:ext cx="125838"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3" name="Oval 152"/>
            <p:cNvSpPr/>
            <p:nvPr/>
          </p:nvSpPr>
          <p:spPr>
            <a:xfrm>
              <a:off x="4396736" y="6324986"/>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4" name="Oval 153"/>
            <p:cNvSpPr/>
            <p:nvPr/>
          </p:nvSpPr>
          <p:spPr>
            <a:xfrm>
              <a:off x="4697728" y="6326891"/>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5" name="Oval 154"/>
            <p:cNvSpPr/>
            <p:nvPr/>
          </p:nvSpPr>
          <p:spPr>
            <a:xfrm>
              <a:off x="4996810" y="6324035"/>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6" name="TextBox 155"/>
            <p:cNvSpPr txBox="1"/>
            <p:nvPr/>
          </p:nvSpPr>
          <p:spPr>
            <a:xfrm>
              <a:off x="5172073" y="6204665"/>
              <a:ext cx="1321723" cy="369334"/>
            </a:xfrm>
            <a:prstGeom prst="rect">
              <a:avLst/>
            </a:prstGeom>
            <a:noFill/>
          </p:spPr>
          <p:txBody>
            <a:bodyPr wrap="square" rtlCol="0">
              <a:spAutoFit/>
            </a:bodyPr>
            <a:lstStyle/>
            <a:p>
              <a:r>
                <a:rPr lang="en-US" sz="1200" b="1" i="1" dirty="0">
                  <a:solidFill>
                    <a:srgbClr val="0070C0"/>
                  </a:solidFill>
                  <a:latin typeface="Arial Narrow" panose="020B0606020202030204" pitchFamily="34" charset="0"/>
                </a:rPr>
                <a:t>Strongly</a:t>
              </a:r>
            </a:p>
          </p:txBody>
        </p:sp>
        <p:sp>
          <p:nvSpPr>
            <p:cNvPr id="157" name="TextBox 156"/>
            <p:cNvSpPr txBox="1"/>
            <p:nvPr/>
          </p:nvSpPr>
          <p:spPr>
            <a:xfrm>
              <a:off x="2873693" y="6194718"/>
              <a:ext cx="924560" cy="369333"/>
            </a:xfrm>
            <a:prstGeom prst="rect">
              <a:avLst/>
            </a:prstGeom>
            <a:noFill/>
          </p:spPr>
          <p:txBody>
            <a:bodyPr wrap="square" rtlCol="0">
              <a:spAutoFit/>
            </a:bodyPr>
            <a:lstStyle/>
            <a:p>
              <a:r>
                <a:rPr lang="en-US" sz="1200" b="1" i="1" dirty="0">
                  <a:solidFill>
                    <a:srgbClr val="0070C0"/>
                  </a:solidFill>
                  <a:latin typeface="Arial Narrow" panose="020B0606020202030204" pitchFamily="34" charset="0"/>
                </a:rPr>
                <a:t>Weakly</a:t>
              </a:r>
            </a:p>
          </p:txBody>
        </p:sp>
      </p:grpSp>
      <p:grpSp>
        <p:nvGrpSpPr>
          <p:cNvPr id="158" name="Group 157"/>
          <p:cNvGrpSpPr/>
          <p:nvPr/>
        </p:nvGrpSpPr>
        <p:grpSpPr>
          <a:xfrm>
            <a:off x="3962400" y="3434240"/>
            <a:ext cx="4598853" cy="284958"/>
            <a:chOff x="2478625" y="6125324"/>
            <a:chExt cx="4598853" cy="379942"/>
          </a:xfrm>
        </p:grpSpPr>
        <p:sp>
          <p:nvSpPr>
            <p:cNvPr id="159" name="Oval 158"/>
            <p:cNvSpPr/>
            <p:nvPr/>
          </p:nvSpPr>
          <p:spPr>
            <a:xfrm>
              <a:off x="3543300" y="6262268"/>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0" name="Oval 159"/>
            <p:cNvSpPr/>
            <p:nvPr/>
          </p:nvSpPr>
          <p:spPr>
            <a:xfrm>
              <a:off x="3825240" y="6265125"/>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1" name="Oval 160"/>
            <p:cNvSpPr/>
            <p:nvPr/>
          </p:nvSpPr>
          <p:spPr>
            <a:xfrm>
              <a:off x="4110988" y="6263219"/>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2" name="Oval 161"/>
            <p:cNvSpPr/>
            <p:nvPr/>
          </p:nvSpPr>
          <p:spPr>
            <a:xfrm>
              <a:off x="4396736" y="6263219"/>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3" name="Oval 162"/>
            <p:cNvSpPr/>
            <p:nvPr/>
          </p:nvSpPr>
          <p:spPr>
            <a:xfrm>
              <a:off x="4697728" y="6265125"/>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4" name="Oval 163"/>
            <p:cNvSpPr/>
            <p:nvPr/>
          </p:nvSpPr>
          <p:spPr>
            <a:xfrm>
              <a:off x="4996810" y="6262268"/>
              <a:ext cx="137160" cy="13716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5" name="TextBox 164"/>
            <p:cNvSpPr txBox="1"/>
            <p:nvPr/>
          </p:nvSpPr>
          <p:spPr>
            <a:xfrm>
              <a:off x="5182070" y="6135937"/>
              <a:ext cx="1895408" cy="369329"/>
            </a:xfrm>
            <a:prstGeom prst="rect">
              <a:avLst/>
            </a:prstGeom>
            <a:noFill/>
          </p:spPr>
          <p:txBody>
            <a:bodyPr wrap="square" rtlCol="0">
              <a:spAutoFit/>
            </a:bodyPr>
            <a:lstStyle/>
            <a:p>
              <a:r>
                <a:rPr lang="en-US" sz="1200" b="1" i="1" dirty="0">
                  <a:solidFill>
                    <a:srgbClr val="0070C0"/>
                  </a:solidFill>
                  <a:latin typeface="Arial Narrow" panose="020B0606020202030204" pitchFamily="34" charset="0"/>
                </a:rPr>
                <a:t>Always on time</a:t>
              </a:r>
            </a:p>
          </p:txBody>
        </p:sp>
        <p:sp>
          <p:nvSpPr>
            <p:cNvPr id="166" name="TextBox 165"/>
            <p:cNvSpPr txBox="1"/>
            <p:nvPr/>
          </p:nvSpPr>
          <p:spPr>
            <a:xfrm>
              <a:off x="2478625" y="6125324"/>
              <a:ext cx="1077491" cy="369331"/>
            </a:xfrm>
            <a:prstGeom prst="rect">
              <a:avLst/>
            </a:prstGeom>
            <a:noFill/>
          </p:spPr>
          <p:txBody>
            <a:bodyPr wrap="square" rtlCol="0">
              <a:spAutoFit/>
            </a:bodyPr>
            <a:lstStyle/>
            <a:p>
              <a:r>
                <a:rPr lang="en-US" sz="1200" b="1" i="1" dirty="0">
                  <a:solidFill>
                    <a:srgbClr val="0070C0"/>
                  </a:solidFill>
                  <a:latin typeface="Arial Narrow" panose="020B0606020202030204" pitchFamily="34" charset="0"/>
                </a:rPr>
                <a:t>Never on time</a:t>
              </a:r>
            </a:p>
          </p:txBody>
        </p:sp>
      </p:grpSp>
      <p:sp>
        <p:nvSpPr>
          <p:cNvPr id="169" name="Oval 168"/>
          <p:cNvSpPr/>
          <p:nvPr/>
        </p:nvSpPr>
        <p:spPr>
          <a:xfrm>
            <a:off x="3771902" y="895351"/>
            <a:ext cx="1555813" cy="84940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Times New Roman" panose="02020603050405020304" pitchFamily="18" charset="0"/>
              </a:rPr>
              <a:t>Group Cohesion</a:t>
            </a:r>
          </a:p>
          <a:p>
            <a:pPr algn="ctr"/>
            <a:r>
              <a:rPr lang="en-US" sz="900" i="1" dirty="0">
                <a:solidFill>
                  <a:schemeClr val="tx1"/>
                </a:solidFill>
                <a:cs typeface="Times New Roman" panose="02020603050405020304" pitchFamily="18" charset="0"/>
              </a:rPr>
              <a:t>Development into an </a:t>
            </a:r>
          </a:p>
          <a:p>
            <a:pPr algn="ctr"/>
            <a:r>
              <a:rPr lang="en-US" sz="900" i="1" dirty="0">
                <a:solidFill>
                  <a:schemeClr val="tx1"/>
                </a:solidFill>
                <a:cs typeface="Times New Roman" panose="02020603050405020304" pitchFamily="18" charset="0"/>
              </a:rPr>
              <a:t>effective unit</a:t>
            </a:r>
          </a:p>
        </p:txBody>
      </p:sp>
      <p:sp>
        <p:nvSpPr>
          <p:cNvPr id="173" name="Rectangle 172"/>
          <p:cNvSpPr/>
          <p:nvPr/>
        </p:nvSpPr>
        <p:spPr>
          <a:xfrm>
            <a:off x="7000076" y="229146"/>
            <a:ext cx="2152433"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arallelogram 173"/>
          <p:cNvSpPr/>
          <p:nvPr/>
        </p:nvSpPr>
        <p:spPr>
          <a:xfrm flipH="1">
            <a:off x="6582313" y="229128"/>
            <a:ext cx="1885951"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7169451" y="209550"/>
            <a:ext cx="1802872" cy="438582"/>
          </a:xfrm>
          <a:prstGeom prst="rect">
            <a:avLst/>
          </a:prstGeom>
          <a:noFill/>
        </p:spPr>
        <p:txBody>
          <a:bodyPr wrap="square" rtlCol="0">
            <a:spAutoFit/>
          </a:bodyPr>
          <a:lstStyle/>
          <a:p>
            <a:pPr algn="r"/>
            <a:r>
              <a:rPr lang="en-US" sz="2250" b="1" dirty="0">
                <a:solidFill>
                  <a:schemeClr val="bg1"/>
                </a:solidFill>
              </a:rPr>
              <a:t>The Factors</a:t>
            </a:r>
          </a:p>
        </p:txBody>
      </p:sp>
      <p:sp>
        <p:nvSpPr>
          <p:cNvPr id="65" name="Rectangle 64"/>
          <p:cNvSpPr/>
          <p:nvPr/>
        </p:nvSpPr>
        <p:spPr>
          <a:xfrm>
            <a:off x="990599" y="2952750"/>
            <a:ext cx="2781303" cy="32297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6" name="Rectangle 65"/>
          <p:cNvSpPr/>
          <p:nvPr/>
        </p:nvSpPr>
        <p:spPr>
          <a:xfrm>
            <a:off x="1110002" y="3906130"/>
            <a:ext cx="2495410" cy="32297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64472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55556E-7 -1.48148E-6 L 5.55556E-7 0.10525 " pathEditMode="relative" rAng="0" ptsTypes="AA">
                                      <p:cBhvr>
                                        <p:cTn id="6" dur="2000" fill="hold"/>
                                        <p:tgtEl>
                                          <p:spTgt spid="169"/>
                                        </p:tgtEl>
                                        <p:attrNameLst>
                                          <p:attrName>ppt_x</p:attrName>
                                          <p:attrName>ppt_y</p:attrName>
                                        </p:attrNameLst>
                                      </p:cBhvr>
                                      <p:rCtr x="0" y="5247"/>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147"/>
                                        </p:tgtEl>
                                        <p:attrNameLst>
                                          <p:attrName>style.visibility</p:attrName>
                                        </p:attrNameLst>
                                      </p:cBhvr>
                                      <p:to>
                                        <p:strVal val="visible"/>
                                      </p:to>
                                    </p:set>
                                    <p:animEffect transition="in" filter="fade">
                                      <p:cBhvr>
                                        <p:cTn id="14" dur="500"/>
                                        <p:tgtEl>
                                          <p:spTgt spid="147"/>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fade">
                                      <p:cBhvr>
                                        <p:cTn id="18" dur="500"/>
                                        <p:tgtEl>
                                          <p:spTgt spid="146"/>
                                        </p:tgtEl>
                                      </p:cBhvr>
                                    </p:animEffect>
                                  </p:childTnLst>
                                </p:cTn>
                              </p:par>
                              <p:par>
                                <p:cTn id="19" presetID="10"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500"/>
                                        <p:tgtEl>
                                          <p:spTgt spid="134"/>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fade">
                                      <p:cBhvr>
                                        <p:cTn id="25" dur="500"/>
                                        <p:tgtEl>
                                          <p:spTgt spid="144"/>
                                        </p:tgtEl>
                                      </p:cBhvr>
                                    </p:animEffect>
                                  </p:childTnLst>
                                </p:cTn>
                              </p:par>
                              <p:par>
                                <p:cTn id="26" presetID="10" presetClass="entr" presetSubtype="0" fill="hold"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fade">
                                      <p:cBhvr>
                                        <p:cTn id="28" dur="500"/>
                                        <p:tgtEl>
                                          <p:spTgt spid="158"/>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5"/>
                                        </p:tgtEl>
                                        <p:attrNameLst>
                                          <p:attrName>style.visibility</p:attrName>
                                        </p:attrNameLst>
                                      </p:cBhvr>
                                      <p:to>
                                        <p:strVal val="visible"/>
                                      </p:to>
                                    </p:set>
                                    <p:animEffect transition="in" filter="fade">
                                      <p:cBhvr>
                                        <p:cTn id="32" dur="500"/>
                                        <p:tgtEl>
                                          <p:spTgt spid="145"/>
                                        </p:tgtEl>
                                      </p:cBhvr>
                                    </p:animEffect>
                                  </p:childTnLst>
                                </p:cTn>
                              </p:par>
                              <p:par>
                                <p:cTn id="33" presetID="10" presetClass="entr" presetSubtype="0" fill="hold" nodeType="withEffect">
                                  <p:stCondLst>
                                    <p:cond delay="0"/>
                                  </p:stCondLst>
                                  <p:childTnLst>
                                    <p:set>
                                      <p:cBhvr>
                                        <p:cTn id="34" dur="1" fill="hold">
                                          <p:stCondLst>
                                            <p:cond delay="0"/>
                                          </p:stCondLst>
                                        </p:cTn>
                                        <p:tgtEl>
                                          <p:spTgt spid="149"/>
                                        </p:tgtEl>
                                        <p:attrNameLst>
                                          <p:attrName>style.visibility</p:attrName>
                                        </p:attrNameLst>
                                      </p:cBhvr>
                                      <p:to>
                                        <p:strVal val="visible"/>
                                      </p:to>
                                    </p:set>
                                    <p:animEffect transition="in" filter="fade">
                                      <p:cBhvr>
                                        <p:cTn id="35" dur="500"/>
                                        <p:tgtEl>
                                          <p:spTgt spid="149"/>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48"/>
                                        </p:tgtEl>
                                        <p:attrNameLst>
                                          <p:attrName>style.visibility</p:attrName>
                                        </p:attrNameLst>
                                      </p:cBhvr>
                                      <p:to>
                                        <p:strVal val="visible"/>
                                      </p:to>
                                    </p:set>
                                    <p:animEffect transition="in" filter="fade">
                                      <p:cBhvr>
                                        <p:cTn id="39" dur="500"/>
                                        <p:tgtEl>
                                          <p:spTgt spid="14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par>
                                <p:cTn id="56" presetID="10" presetClass="entr" presetSubtype="0"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500"/>
                                        <p:tgtEl>
                                          <p:spTgt spid="7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fade">
                                      <p:cBhvr>
                                        <p:cTn id="64" dur="500"/>
                                        <p:tgtEl>
                                          <p:spTgt spid="1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3"/>
                                        </p:tgtEl>
                                        <p:attrNameLst>
                                          <p:attrName>style.visibility</p:attrName>
                                        </p:attrNameLst>
                                      </p:cBhvr>
                                      <p:to>
                                        <p:strVal val="visible"/>
                                      </p:to>
                                    </p:set>
                                    <p:animEffect transition="in" filter="fade">
                                      <p:cBhvr>
                                        <p:cTn id="67" dur="500"/>
                                        <p:tgtEl>
                                          <p:spTgt spid="123"/>
                                        </p:tgtEl>
                                      </p:cBhvr>
                                    </p:animEffect>
                                  </p:childTnLst>
                                </p:cTn>
                              </p:par>
                              <p:par>
                                <p:cTn id="68" presetID="10" presetClass="entr" presetSubtype="0" fill="hold" nodeType="withEffect">
                                  <p:stCondLst>
                                    <p:cond delay="0"/>
                                  </p:stCondLst>
                                  <p:childTnLst>
                                    <p:set>
                                      <p:cBhvr>
                                        <p:cTn id="69" dur="1" fill="hold">
                                          <p:stCondLst>
                                            <p:cond delay="0"/>
                                          </p:stCondLst>
                                        </p:cTn>
                                        <p:tgtEl>
                                          <p:spTgt spid="124"/>
                                        </p:tgtEl>
                                        <p:attrNameLst>
                                          <p:attrName>style.visibility</p:attrName>
                                        </p:attrNameLst>
                                      </p:cBhvr>
                                      <p:to>
                                        <p:strVal val="visible"/>
                                      </p:to>
                                    </p:set>
                                    <p:animEffect transition="in" filter="fade">
                                      <p:cBhvr>
                                        <p:cTn id="70" dur="500"/>
                                        <p:tgtEl>
                                          <p:spTgt spid="124"/>
                                        </p:tgtEl>
                                      </p:cBhvr>
                                    </p:animEffect>
                                  </p:childTnLst>
                                </p:cTn>
                              </p:par>
                              <p:par>
                                <p:cTn id="71" presetID="10" presetClass="entr" presetSubtype="0" fill="hold" nodeType="withEffect">
                                  <p:stCondLst>
                                    <p:cond delay="0"/>
                                  </p:stCondLst>
                                  <p:childTnLst>
                                    <p:set>
                                      <p:cBhvr>
                                        <p:cTn id="72" dur="1" fill="hold">
                                          <p:stCondLst>
                                            <p:cond delay="0"/>
                                          </p:stCondLst>
                                        </p:cTn>
                                        <p:tgtEl>
                                          <p:spTgt spid="126"/>
                                        </p:tgtEl>
                                        <p:attrNameLst>
                                          <p:attrName>style.visibility</p:attrName>
                                        </p:attrNameLst>
                                      </p:cBhvr>
                                      <p:to>
                                        <p:strVal val="visible"/>
                                      </p:to>
                                    </p:set>
                                    <p:animEffect transition="in" filter="fade">
                                      <p:cBhvr>
                                        <p:cTn id="73" dur="500"/>
                                        <p:tgtEl>
                                          <p:spTgt spid="126"/>
                                        </p:tgtEl>
                                      </p:cBhvr>
                                    </p:animEffect>
                                  </p:childTnLst>
                                </p:cTn>
                              </p:par>
                              <p:par>
                                <p:cTn id="74" presetID="10" presetClass="entr" presetSubtype="0" fill="hold" nodeType="withEffect">
                                  <p:stCondLst>
                                    <p:cond delay="0"/>
                                  </p:stCondLst>
                                  <p:childTnLst>
                                    <p:set>
                                      <p:cBhvr>
                                        <p:cTn id="75" dur="1" fill="hold">
                                          <p:stCondLst>
                                            <p:cond delay="0"/>
                                          </p:stCondLst>
                                        </p:cTn>
                                        <p:tgtEl>
                                          <p:spTgt spid="133"/>
                                        </p:tgtEl>
                                        <p:attrNameLst>
                                          <p:attrName>style.visibility</p:attrName>
                                        </p:attrNameLst>
                                      </p:cBhvr>
                                      <p:to>
                                        <p:strVal val="visible"/>
                                      </p:to>
                                    </p:set>
                                    <p:animEffect transition="in" filter="fade">
                                      <p:cBhvr>
                                        <p:cTn id="76" dur="500"/>
                                        <p:tgtEl>
                                          <p:spTgt spid="13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70"/>
                                        </p:tgtEl>
                                      </p:cBhvr>
                                    </p:animEffect>
                                    <p:set>
                                      <p:cBhvr>
                                        <p:cTn id="81" dur="1" fill="hold">
                                          <p:stCondLst>
                                            <p:cond delay="499"/>
                                          </p:stCondLst>
                                        </p:cTn>
                                        <p:tgtEl>
                                          <p:spTgt spid="7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71"/>
                                        </p:tgtEl>
                                      </p:cBhvr>
                                    </p:animEffect>
                                    <p:set>
                                      <p:cBhvr>
                                        <p:cTn id="84" dur="1" fill="hold">
                                          <p:stCondLst>
                                            <p:cond delay="499"/>
                                          </p:stCondLst>
                                        </p:cTn>
                                        <p:tgtEl>
                                          <p:spTgt spid="71"/>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31"/>
                                        </p:tgtEl>
                                        <p:attrNameLst>
                                          <p:attrName>style.visibility</p:attrName>
                                        </p:attrNameLst>
                                      </p:cBhvr>
                                      <p:to>
                                        <p:strVal val="visible"/>
                                      </p:to>
                                    </p:set>
                                    <p:animEffect transition="in" filter="fade">
                                      <p:cBhvr>
                                        <p:cTn id="88" dur="500"/>
                                        <p:tgtEl>
                                          <p:spTgt spid="1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30"/>
                                        </p:tgtEl>
                                        <p:attrNameLst>
                                          <p:attrName>style.visibility</p:attrName>
                                        </p:attrNameLst>
                                      </p:cBhvr>
                                      <p:to>
                                        <p:strVal val="visible"/>
                                      </p:to>
                                    </p:set>
                                    <p:animEffect transition="in" filter="fade">
                                      <p:cBhvr>
                                        <p:cTn id="91" dur="500"/>
                                        <p:tgtEl>
                                          <p:spTgt spid="13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32"/>
                                        </p:tgtEl>
                                        <p:attrNameLst>
                                          <p:attrName>style.visibility</p:attrName>
                                        </p:attrNameLst>
                                      </p:cBhvr>
                                      <p:to>
                                        <p:strVal val="visible"/>
                                      </p:to>
                                    </p:set>
                                    <p:animEffect transition="in" filter="fade">
                                      <p:cBhvr>
                                        <p:cTn id="94" dur="500"/>
                                        <p:tgtEl>
                                          <p:spTgt spid="132"/>
                                        </p:tgtEl>
                                      </p:cBhvr>
                                    </p:animEffect>
                                  </p:childTnLst>
                                </p:cTn>
                              </p:par>
                            </p:childTnLst>
                          </p:cTn>
                        </p:par>
                        <p:par>
                          <p:cTn id="95" fill="hold">
                            <p:stCondLst>
                              <p:cond delay="1000"/>
                            </p:stCondLst>
                            <p:childTnLst>
                              <p:par>
                                <p:cTn id="96" presetID="10" presetClass="entr" presetSubtype="0" fill="hold" grpId="0" nodeType="afterEffect">
                                  <p:stCondLst>
                                    <p:cond delay="0"/>
                                  </p:stCondLst>
                                  <p:childTnLst>
                                    <p:set>
                                      <p:cBhvr>
                                        <p:cTn id="97" dur="1" fill="hold">
                                          <p:stCondLst>
                                            <p:cond delay="0"/>
                                          </p:stCondLst>
                                        </p:cTn>
                                        <p:tgtEl>
                                          <p:spTgt spid="127"/>
                                        </p:tgtEl>
                                        <p:attrNameLst>
                                          <p:attrName>style.visibility</p:attrName>
                                        </p:attrNameLst>
                                      </p:cBhvr>
                                      <p:to>
                                        <p:strVal val="visible"/>
                                      </p:to>
                                    </p:set>
                                    <p:animEffect transition="in" filter="fade">
                                      <p:cBhvr>
                                        <p:cTn id="98" dur="500"/>
                                        <p:tgtEl>
                                          <p:spTgt spid="1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28"/>
                                        </p:tgtEl>
                                        <p:attrNameLst>
                                          <p:attrName>style.visibility</p:attrName>
                                        </p:attrNameLst>
                                      </p:cBhvr>
                                      <p:to>
                                        <p:strVal val="visible"/>
                                      </p:to>
                                    </p:set>
                                    <p:animEffect transition="in" filter="fade">
                                      <p:cBhvr>
                                        <p:cTn id="101" dur="500"/>
                                        <p:tgtEl>
                                          <p:spTgt spid="1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fade">
                                      <p:cBhvr>
                                        <p:cTn id="104" dur="500"/>
                                        <p:tgtEl>
                                          <p:spTgt spid="1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5"/>
                                        </p:tgtEl>
                                        <p:attrNameLst>
                                          <p:attrName>style.visibility</p:attrName>
                                        </p:attrNameLst>
                                      </p:cBhvr>
                                      <p:to>
                                        <p:strVal val="visible"/>
                                      </p:to>
                                    </p:set>
                                    <p:animEffect transition="in" filter="fade">
                                      <p:cBhvr>
                                        <p:cTn id="110" dur="500"/>
                                        <p:tgtEl>
                                          <p:spTgt spid="6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3" grpId="0" animBg="1"/>
      <p:bldP spid="72" grpId="0" animBg="1"/>
      <p:bldP spid="122" grpId="0" animBg="1"/>
      <p:bldP spid="123" grpId="0" animBg="1"/>
      <p:bldP spid="127" grpId="0"/>
      <p:bldP spid="128" grpId="0"/>
      <p:bldP spid="129" grpId="0"/>
      <p:bldP spid="130" grpId="0"/>
      <p:bldP spid="131" grpId="0"/>
      <p:bldP spid="132" grpId="0"/>
      <p:bldP spid="143" grpId="0"/>
      <p:bldP spid="144" grpId="0"/>
      <p:bldP spid="145" grpId="0"/>
      <p:bldP spid="146" grpId="0"/>
      <p:bldP spid="147" grpId="0"/>
      <p:bldP spid="148" grpId="0"/>
      <p:bldP spid="169" grpId="0" animBg="1"/>
      <p:bldP spid="65" grpId="0" animBg="1"/>
      <p:bldP spid="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3771902" y="895351"/>
            <a:ext cx="1555813" cy="84940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Times New Roman" panose="02020603050405020304" pitchFamily="18" charset="0"/>
              </a:rPr>
              <a:t>Group Cohesion</a:t>
            </a:r>
          </a:p>
          <a:p>
            <a:pPr algn="ctr"/>
            <a:r>
              <a:rPr lang="en-US" sz="900" i="1" dirty="0">
                <a:solidFill>
                  <a:schemeClr val="tx1"/>
                </a:solidFill>
                <a:cs typeface="Times New Roman" panose="02020603050405020304" pitchFamily="18" charset="0"/>
              </a:rPr>
              <a:t>Development into an </a:t>
            </a:r>
          </a:p>
          <a:p>
            <a:pPr algn="ctr"/>
            <a:r>
              <a:rPr lang="en-US" sz="900" i="1" dirty="0">
                <a:solidFill>
                  <a:schemeClr val="tx1"/>
                </a:solidFill>
                <a:cs typeface="Times New Roman" panose="02020603050405020304" pitchFamily="18" charset="0"/>
              </a:rPr>
              <a:t>effective unit</a:t>
            </a:r>
          </a:p>
        </p:txBody>
      </p:sp>
      <p:sp>
        <p:nvSpPr>
          <p:cNvPr id="27" name="Oval 26"/>
          <p:cNvSpPr/>
          <p:nvPr/>
        </p:nvSpPr>
        <p:spPr>
          <a:xfrm>
            <a:off x="3772455" y="3181351"/>
            <a:ext cx="1555812" cy="84940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Times New Roman" panose="02020603050405020304" pitchFamily="18" charset="0"/>
              </a:rPr>
              <a:t>Team Integration</a:t>
            </a:r>
          </a:p>
          <a:p>
            <a:pPr lvl="0" algn="ctr"/>
            <a:r>
              <a:rPr lang="en-US" sz="900" i="1" dirty="0">
                <a:solidFill>
                  <a:schemeClr val="tx1"/>
                </a:solidFill>
                <a:cs typeface="Times New Roman" panose="02020603050405020304" pitchFamily="18" charset="0"/>
              </a:rPr>
              <a:t>Bringing together In </a:t>
            </a:r>
          </a:p>
          <a:p>
            <a:pPr lvl="0" algn="ctr"/>
            <a:r>
              <a:rPr lang="en-US" sz="900" i="1" dirty="0">
                <a:solidFill>
                  <a:schemeClr val="tx1"/>
                </a:solidFill>
                <a:cs typeface="Times New Roman" panose="02020603050405020304" pitchFamily="18" charset="0"/>
              </a:rPr>
              <a:t>high-quality interactions</a:t>
            </a:r>
          </a:p>
        </p:txBody>
      </p:sp>
      <p:sp>
        <p:nvSpPr>
          <p:cNvPr id="28" name="Oval 27"/>
          <p:cNvSpPr/>
          <p:nvPr/>
        </p:nvSpPr>
        <p:spPr>
          <a:xfrm>
            <a:off x="5633992" y="1899492"/>
            <a:ext cx="1909808" cy="1107728"/>
          </a:xfrm>
          <a:prstGeom prst="ellipse">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500" b="1" dirty="0">
              <a:solidFill>
                <a:schemeClr val="tx1"/>
              </a:solidFill>
              <a:cs typeface="Times New Roman" panose="02020603050405020304" pitchFamily="18" charset="0"/>
            </a:endParaRPr>
          </a:p>
        </p:txBody>
      </p:sp>
      <p:cxnSp>
        <p:nvCxnSpPr>
          <p:cNvPr id="29" name="Straight Arrow Connector 28"/>
          <p:cNvCxnSpPr>
            <a:stCxn id="45" idx="6"/>
            <a:endCxn id="28" idx="2"/>
          </p:cNvCxnSpPr>
          <p:nvPr/>
        </p:nvCxnSpPr>
        <p:spPr>
          <a:xfrm>
            <a:off x="3284776" y="2447587"/>
            <a:ext cx="2349218" cy="576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19284" y="2201533"/>
            <a:ext cx="472197" cy="219291"/>
          </a:xfrm>
          <a:prstGeom prst="rect">
            <a:avLst/>
          </a:prstGeom>
          <a:noFill/>
          <a:ln w="12700">
            <a:noFill/>
          </a:ln>
        </p:spPr>
        <p:txBody>
          <a:bodyPr wrap="square" lIns="68580" rIns="68580">
            <a:spAutoFit/>
          </a:bodyPr>
          <a:lstStyle/>
          <a:p>
            <a:pPr>
              <a:spcAft>
                <a:spcPts val="225"/>
              </a:spcAft>
              <a:buSzPct val="75000"/>
            </a:pPr>
            <a:r>
              <a:rPr lang="en-US" sz="825" i="1" dirty="0">
                <a:solidFill>
                  <a:prstClr val="black"/>
                </a:solidFill>
                <a:cs typeface="Times New Roman" panose="02020603050405020304" pitchFamily="18" charset="0"/>
              </a:rPr>
              <a:t>Cost</a:t>
            </a:r>
          </a:p>
        </p:txBody>
      </p:sp>
      <p:sp>
        <p:nvSpPr>
          <p:cNvPr id="31" name="Rectangle 30"/>
          <p:cNvSpPr/>
          <p:nvPr/>
        </p:nvSpPr>
        <p:spPr>
          <a:xfrm>
            <a:off x="6672652" y="2718147"/>
            <a:ext cx="629180" cy="219291"/>
          </a:xfrm>
          <a:prstGeom prst="rect">
            <a:avLst/>
          </a:prstGeom>
          <a:noFill/>
          <a:ln w="12700">
            <a:noFill/>
          </a:ln>
        </p:spPr>
        <p:txBody>
          <a:bodyPr wrap="square" lIns="68580" rIns="68580">
            <a:spAutoFit/>
          </a:bodyPr>
          <a:lstStyle/>
          <a:p>
            <a:pPr>
              <a:spcAft>
                <a:spcPts val="225"/>
              </a:spcAft>
              <a:buSzPct val="75000"/>
            </a:pPr>
            <a:r>
              <a:rPr lang="en-US" sz="825" i="1" dirty="0">
                <a:solidFill>
                  <a:prstClr val="black"/>
                </a:solidFill>
                <a:cs typeface="Times New Roman" panose="02020603050405020304" pitchFamily="18" charset="0"/>
              </a:rPr>
              <a:t>Quality</a:t>
            </a:r>
          </a:p>
        </p:txBody>
      </p:sp>
      <p:sp>
        <p:nvSpPr>
          <p:cNvPr id="32" name="Isosceles Triangle 31"/>
          <p:cNvSpPr/>
          <p:nvPr/>
        </p:nvSpPr>
        <p:spPr>
          <a:xfrm>
            <a:off x="6400233" y="2391974"/>
            <a:ext cx="430541" cy="371156"/>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 name="Rectangle 32"/>
          <p:cNvSpPr/>
          <p:nvPr/>
        </p:nvSpPr>
        <p:spPr>
          <a:xfrm>
            <a:off x="5899995" y="2028509"/>
            <a:ext cx="1412566" cy="265457"/>
          </a:xfrm>
          <a:prstGeom prst="rect">
            <a:avLst/>
          </a:prstGeom>
        </p:spPr>
        <p:txBody>
          <a:bodyPr wrap="none">
            <a:spAutoFit/>
          </a:bodyPr>
          <a:lstStyle/>
          <a:p>
            <a:pPr lvl="0" algn="ctr"/>
            <a:r>
              <a:rPr lang="en-US" sz="1125" b="1" dirty="0">
                <a:solidFill>
                  <a:prstClr val="black"/>
                </a:solidFill>
                <a:cs typeface="Times New Roman" panose="02020603050405020304" pitchFamily="18" charset="0"/>
              </a:rPr>
              <a:t>Project Performance</a:t>
            </a:r>
          </a:p>
        </p:txBody>
      </p:sp>
      <p:sp>
        <p:nvSpPr>
          <p:cNvPr id="34" name="Rectangle 33"/>
          <p:cNvSpPr/>
          <p:nvPr/>
        </p:nvSpPr>
        <p:spPr>
          <a:xfrm>
            <a:off x="6014367" y="2725032"/>
            <a:ext cx="800914" cy="219291"/>
          </a:xfrm>
          <a:prstGeom prst="rect">
            <a:avLst/>
          </a:prstGeom>
          <a:noFill/>
          <a:ln w="12700">
            <a:noFill/>
          </a:ln>
        </p:spPr>
        <p:txBody>
          <a:bodyPr wrap="square" lIns="68580" rIns="68580">
            <a:spAutoFit/>
          </a:bodyPr>
          <a:lstStyle/>
          <a:p>
            <a:pPr>
              <a:spcAft>
                <a:spcPts val="225"/>
              </a:spcAft>
              <a:buSzPct val="75000"/>
            </a:pPr>
            <a:r>
              <a:rPr lang="en-US" sz="825" i="1" dirty="0">
                <a:solidFill>
                  <a:prstClr val="black"/>
                </a:solidFill>
                <a:cs typeface="Times New Roman" panose="02020603050405020304" pitchFamily="18" charset="0"/>
              </a:rPr>
              <a:t>Schedule</a:t>
            </a:r>
          </a:p>
        </p:txBody>
      </p:sp>
      <p:cxnSp>
        <p:nvCxnSpPr>
          <p:cNvPr id="35" name="Straight Arrow Connector 34"/>
          <p:cNvCxnSpPr>
            <a:stCxn id="27" idx="7"/>
            <a:endCxn id="28" idx="3"/>
          </p:cNvCxnSpPr>
          <p:nvPr/>
        </p:nvCxnSpPr>
        <p:spPr>
          <a:xfrm flipV="1">
            <a:off x="5100424" y="2844998"/>
            <a:ext cx="813254" cy="46074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0" idx="5"/>
            <a:endCxn id="28" idx="1"/>
          </p:cNvCxnSpPr>
          <p:nvPr/>
        </p:nvCxnSpPr>
        <p:spPr>
          <a:xfrm>
            <a:off x="5099871" y="1620364"/>
            <a:ext cx="813808" cy="4413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0" idx="3"/>
          </p:cNvCxnSpPr>
          <p:nvPr/>
        </p:nvCxnSpPr>
        <p:spPr>
          <a:xfrm flipV="1">
            <a:off x="3058714" y="1620364"/>
            <a:ext cx="941030" cy="52926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7" idx="1"/>
          </p:cNvCxnSpPr>
          <p:nvPr/>
        </p:nvCxnSpPr>
        <p:spPr>
          <a:xfrm>
            <a:off x="3058715" y="2745547"/>
            <a:ext cx="941585" cy="56019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0"/>
            <a:endCxn id="20" idx="4"/>
          </p:cNvCxnSpPr>
          <p:nvPr/>
        </p:nvCxnSpPr>
        <p:spPr>
          <a:xfrm flipH="1" flipV="1">
            <a:off x="4549808" y="1744756"/>
            <a:ext cx="554" cy="1436595"/>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741135" y="2026206"/>
            <a:ext cx="1543640" cy="842760"/>
          </a:xfrm>
          <a:prstGeom prst="ellipse">
            <a:avLst/>
          </a:prstGeom>
          <a:solidFill>
            <a:schemeClr val="accent1">
              <a:lumMod val="40000"/>
              <a:lumOff val="60000"/>
            </a:scheme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Times New Roman" panose="02020603050405020304" pitchFamily="18" charset="0"/>
              </a:rPr>
              <a:t>Delivery Strategy</a:t>
            </a:r>
          </a:p>
          <a:p>
            <a:pPr algn="ctr"/>
            <a:r>
              <a:rPr lang="en-US" sz="900" i="1" dirty="0">
                <a:solidFill>
                  <a:schemeClr val="tx1"/>
                </a:solidFill>
                <a:cs typeface="Times New Roman" panose="02020603050405020304" pitchFamily="18" charset="0"/>
              </a:rPr>
              <a:t>Plan for structuring design </a:t>
            </a:r>
          </a:p>
          <a:p>
            <a:pPr algn="ctr"/>
            <a:r>
              <a:rPr lang="en-US" sz="900" i="1" dirty="0">
                <a:solidFill>
                  <a:schemeClr val="tx1"/>
                </a:solidFill>
                <a:cs typeface="Times New Roman" panose="02020603050405020304" pitchFamily="18" charset="0"/>
              </a:rPr>
              <a:t>and construction services</a:t>
            </a:r>
          </a:p>
        </p:txBody>
      </p:sp>
      <p:sp>
        <p:nvSpPr>
          <p:cNvPr id="50" name="Rectangle 49"/>
          <p:cNvSpPr/>
          <p:nvPr/>
        </p:nvSpPr>
        <p:spPr>
          <a:xfrm>
            <a:off x="7000076" y="229146"/>
            <a:ext cx="2152433"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p:cNvSpPr/>
          <p:nvPr/>
        </p:nvSpPr>
        <p:spPr>
          <a:xfrm flipH="1">
            <a:off x="6582313" y="229128"/>
            <a:ext cx="1885951"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169451" y="209550"/>
            <a:ext cx="1802872" cy="438582"/>
          </a:xfrm>
          <a:prstGeom prst="rect">
            <a:avLst/>
          </a:prstGeom>
          <a:noFill/>
        </p:spPr>
        <p:txBody>
          <a:bodyPr wrap="square" rtlCol="0">
            <a:spAutoFit/>
          </a:bodyPr>
          <a:lstStyle/>
          <a:p>
            <a:pPr algn="r"/>
            <a:r>
              <a:rPr lang="en-US" sz="2250" b="1" dirty="0">
                <a:solidFill>
                  <a:schemeClr val="bg1"/>
                </a:solidFill>
              </a:rPr>
              <a:t>The Factors</a:t>
            </a:r>
          </a:p>
        </p:txBody>
      </p:sp>
    </p:spTree>
    <p:extLst>
      <p:ext uri="{BB962C8B-B14F-4D97-AF65-F5344CB8AC3E}">
        <p14:creationId xmlns:p14="http://schemas.microsoft.com/office/powerpoint/2010/main" val="407080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100"/>
                                  </p:stCondLst>
                                  <p:childTnLst>
                                    <p:animEffect transition="out" filter="fade">
                                      <p:cBhvr>
                                        <p:cTn id="6" dur="1000" tmFilter="0, 0; .2, .5; .8, .5; 1, 0"/>
                                        <p:tgtEl>
                                          <p:spTgt spid="45"/>
                                        </p:tgtEl>
                                      </p:cBhvr>
                                    </p:animEffect>
                                    <p:animScale>
                                      <p:cBhvr>
                                        <p:cTn id="7" dur="500"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4827233" y="3159469"/>
            <a:ext cx="2872819" cy="73866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Measurements of the </a:t>
            </a:r>
            <a:r>
              <a:rPr lang="en-US" sz="1400" b="1" dirty="0">
                <a:latin typeface="Arial" panose="020B0604020202020204" pitchFamily="34" charset="0"/>
                <a:cs typeface="Arial" panose="020B0604020202020204" pitchFamily="34" charset="0"/>
              </a:rPr>
              <a:t>project organization</a:t>
            </a:r>
            <a:r>
              <a:rPr lang="en-US" sz="1400" dirty="0">
                <a:latin typeface="Arial" panose="020B0604020202020204" pitchFamily="34" charset="0"/>
                <a:cs typeface="Arial" panose="020B0604020202020204" pitchFamily="34" charset="0"/>
              </a:rPr>
              <a:t> that reflect the owner’s delivery strategy</a:t>
            </a:r>
          </a:p>
        </p:txBody>
      </p:sp>
      <p:sp>
        <p:nvSpPr>
          <p:cNvPr id="48" name="Rectangle 47"/>
          <p:cNvSpPr/>
          <p:nvPr/>
        </p:nvSpPr>
        <p:spPr>
          <a:xfrm>
            <a:off x="3076091" y="270510"/>
            <a:ext cx="941624"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88" dirty="0">
                <a:solidFill>
                  <a:schemeClr val="tx1"/>
                </a:solidFill>
                <a:cs typeface="Arial" panose="020B0604020202020204" pitchFamily="34" charset="0"/>
              </a:rPr>
              <a:t>Single contract for design and construction</a:t>
            </a:r>
          </a:p>
        </p:txBody>
      </p:sp>
      <p:sp>
        <p:nvSpPr>
          <p:cNvPr id="49" name="Rectangle 48"/>
          <p:cNvSpPr/>
          <p:nvPr/>
        </p:nvSpPr>
        <p:spPr>
          <a:xfrm>
            <a:off x="3080540" y="727710"/>
            <a:ext cx="941624"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88" dirty="0">
                <a:solidFill>
                  <a:schemeClr val="tx1"/>
                </a:solidFill>
                <a:cs typeface="Arial" panose="020B0604020202020204" pitchFamily="34" charset="0"/>
              </a:rPr>
              <a:t>Builder was  hired at </a:t>
            </a:r>
          </a:p>
          <a:p>
            <a:pPr algn="ctr"/>
            <a:r>
              <a:rPr lang="en-US" sz="788" dirty="0">
                <a:solidFill>
                  <a:schemeClr val="tx1"/>
                </a:solidFill>
                <a:cs typeface="Arial" panose="020B0604020202020204" pitchFamily="34" charset="0"/>
              </a:rPr>
              <a:t>SD or earlier</a:t>
            </a:r>
          </a:p>
        </p:txBody>
      </p:sp>
      <p:sp>
        <p:nvSpPr>
          <p:cNvPr id="50" name="Rectangle 49"/>
          <p:cNvSpPr/>
          <p:nvPr/>
        </p:nvSpPr>
        <p:spPr>
          <a:xfrm>
            <a:off x="3088803" y="1184910"/>
            <a:ext cx="941624"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88" dirty="0">
                <a:solidFill>
                  <a:schemeClr val="tx1"/>
                </a:solidFill>
                <a:cs typeface="Arial" panose="020B0604020202020204" pitchFamily="34" charset="0"/>
              </a:rPr>
              <a:t>Trades were hired at </a:t>
            </a:r>
          </a:p>
          <a:p>
            <a:pPr algn="ctr"/>
            <a:r>
              <a:rPr lang="en-US" sz="788" dirty="0">
                <a:solidFill>
                  <a:schemeClr val="tx1"/>
                </a:solidFill>
                <a:cs typeface="Arial" panose="020B0604020202020204" pitchFamily="34" charset="0"/>
              </a:rPr>
              <a:t>SD or earlier</a:t>
            </a:r>
          </a:p>
        </p:txBody>
      </p:sp>
      <p:sp>
        <p:nvSpPr>
          <p:cNvPr id="51" name="Rectangle 50"/>
          <p:cNvSpPr/>
          <p:nvPr/>
        </p:nvSpPr>
        <p:spPr>
          <a:xfrm>
            <a:off x="3087878" y="2401915"/>
            <a:ext cx="941624"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88" dirty="0">
                <a:solidFill>
                  <a:schemeClr val="tx1"/>
                </a:solidFill>
                <a:cs typeface="Arial" panose="020B0604020202020204" pitchFamily="34" charset="0"/>
              </a:rPr>
              <a:t>Builder was </a:t>
            </a:r>
          </a:p>
          <a:p>
            <a:pPr algn="ctr"/>
            <a:r>
              <a:rPr lang="en-US" sz="788" dirty="0">
                <a:solidFill>
                  <a:schemeClr val="tx1"/>
                </a:solidFill>
                <a:cs typeface="Arial" panose="020B0604020202020204" pitchFamily="34" charset="0"/>
              </a:rPr>
              <a:t>prequalified</a:t>
            </a:r>
          </a:p>
        </p:txBody>
      </p:sp>
      <p:sp>
        <p:nvSpPr>
          <p:cNvPr id="52" name="Rectangle 51"/>
          <p:cNvSpPr/>
          <p:nvPr/>
        </p:nvSpPr>
        <p:spPr>
          <a:xfrm>
            <a:off x="3096141" y="2859115"/>
            <a:ext cx="941624"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88" dirty="0">
                <a:solidFill>
                  <a:schemeClr val="tx1"/>
                </a:solidFill>
                <a:cs typeface="Arial" panose="020B0604020202020204" pitchFamily="34" charset="0"/>
              </a:rPr>
              <a:t>Trades were</a:t>
            </a:r>
          </a:p>
          <a:p>
            <a:pPr algn="ctr"/>
            <a:r>
              <a:rPr lang="en-US" sz="788" dirty="0">
                <a:solidFill>
                  <a:schemeClr val="tx1"/>
                </a:solidFill>
                <a:cs typeface="Arial" panose="020B0604020202020204" pitchFamily="34" charset="0"/>
              </a:rPr>
              <a:t>prequalified</a:t>
            </a:r>
          </a:p>
        </p:txBody>
      </p:sp>
      <p:sp>
        <p:nvSpPr>
          <p:cNvPr id="53" name="Rectangle 52"/>
          <p:cNvSpPr/>
          <p:nvPr/>
        </p:nvSpPr>
        <p:spPr>
          <a:xfrm>
            <a:off x="3104404" y="3308052"/>
            <a:ext cx="941624"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88" dirty="0">
                <a:solidFill>
                  <a:schemeClr val="tx1"/>
                </a:solidFill>
                <a:cs typeface="Arial" panose="020B0604020202020204" pitchFamily="34" charset="0"/>
              </a:rPr>
              <a:t>Builder was selected </a:t>
            </a:r>
          </a:p>
          <a:p>
            <a:pPr algn="ctr"/>
            <a:r>
              <a:rPr lang="en-US" sz="788" dirty="0">
                <a:solidFill>
                  <a:schemeClr val="tx1"/>
                </a:solidFill>
                <a:cs typeface="Arial" panose="020B0604020202020204" pitchFamily="34" charset="0"/>
              </a:rPr>
              <a:t>based on cost of work</a:t>
            </a:r>
          </a:p>
        </p:txBody>
      </p:sp>
      <p:sp>
        <p:nvSpPr>
          <p:cNvPr id="54" name="Rectangle 53"/>
          <p:cNvSpPr/>
          <p:nvPr/>
        </p:nvSpPr>
        <p:spPr>
          <a:xfrm>
            <a:off x="3104404" y="3756989"/>
            <a:ext cx="941624"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dirty="0">
                <a:solidFill>
                  <a:schemeClr val="tx1"/>
                </a:solidFill>
                <a:cs typeface="Arial" panose="020B0604020202020204" pitchFamily="34" charset="0"/>
              </a:rPr>
              <a:t>Trades were selected </a:t>
            </a:r>
          </a:p>
          <a:p>
            <a:pPr algn="ctr"/>
            <a:r>
              <a:rPr lang="en-US" sz="750" dirty="0">
                <a:solidFill>
                  <a:schemeClr val="tx1"/>
                </a:solidFill>
                <a:cs typeface="Arial" panose="020B0604020202020204" pitchFamily="34" charset="0"/>
              </a:rPr>
              <a:t>based on cost of work</a:t>
            </a:r>
          </a:p>
        </p:txBody>
      </p:sp>
      <p:sp>
        <p:nvSpPr>
          <p:cNvPr id="55" name="Rectangle 54"/>
          <p:cNvSpPr/>
          <p:nvPr/>
        </p:nvSpPr>
        <p:spPr>
          <a:xfrm>
            <a:off x="3097066" y="1790700"/>
            <a:ext cx="941624" cy="3771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88" dirty="0">
                <a:solidFill>
                  <a:schemeClr val="tx1"/>
                </a:solidFill>
                <a:cs typeface="Arial" panose="020B0604020202020204" pitchFamily="34" charset="0"/>
              </a:rPr>
              <a:t>Builder had an open </a:t>
            </a:r>
          </a:p>
          <a:p>
            <a:pPr algn="ctr"/>
            <a:r>
              <a:rPr lang="en-US" sz="788" dirty="0">
                <a:solidFill>
                  <a:schemeClr val="tx1"/>
                </a:solidFill>
                <a:cs typeface="Arial" panose="020B0604020202020204" pitchFamily="34" charset="0"/>
              </a:rPr>
              <a:t>book contract</a:t>
            </a:r>
          </a:p>
        </p:txBody>
      </p:sp>
      <p:cxnSp>
        <p:nvCxnSpPr>
          <p:cNvPr id="56" name="Straight Arrow Connector 55"/>
          <p:cNvCxnSpPr>
            <a:endCxn id="48" idx="3"/>
          </p:cNvCxnSpPr>
          <p:nvPr/>
        </p:nvCxnSpPr>
        <p:spPr>
          <a:xfrm flipH="1" flipV="1">
            <a:off x="4017714" y="459106"/>
            <a:ext cx="2040186" cy="1301451"/>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49" idx="3"/>
          </p:cNvCxnSpPr>
          <p:nvPr/>
        </p:nvCxnSpPr>
        <p:spPr>
          <a:xfrm flipH="1" flipV="1">
            <a:off x="4022165" y="916306"/>
            <a:ext cx="1934255" cy="931545"/>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50" idx="3"/>
          </p:cNvCxnSpPr>
          <p:nvPr/>
        </p:nvCxnSpPr>
        <p:spPr>
          <a:xfrm flipH="1" flipV="1">
            <a:off x="4030427" y="1373505"/>
            <a:ext cx="1684574" cy="521864"/>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55" idx="3"/>
          </p:cNvCxnSpPr>
          <p:nvPr/>
        </p:nvCxnSpPr>
        <p:spPr>
          <a:xfrm flipH="1" flipV="1">
            <a:off x="4038688" y="1979296"/>
            <a:ext cx="1619162" cy="77906"/>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51" idx="3"/>
          </p:cNvCxnSpPr>
          <p:nvPr/>
        </p:nvCxnSpPr>
        <p:spPr>
          <a:xfrm flipH="1">
            <a:off x="4029501" y="2244249"/>
            <a:ext cx="1673876" cy="346262"/>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52" idx="3"/>
          </p:cNvCxnSpPr>
          <p:nvPr/>
        </p:nvCxnSpPr>
        <p:spPr>
          <a:xfrm flipH="1">
            <a:off x="4037764" y="2344766"/>
            <a:ext cx="1804644" cy="702945"/>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53" idx="3"/>
          </p:cNvCxnSpPr>
          <p:nvPr/>
        </p:nvCxnSpPr>
        <p:spPr>
          <a:xfrm flipH="1">
            <a:off x="4046026" y="2343798"/>
            <a:ext cx="1961798" cy="1152851"/>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54" idx="3"/>
          </p:cNvCxnSpPr>
          <p:nvPr/>
        </p:nvCxnSpPr>
        <p:spPr>
          <a:xfrm flipH="1">
            <a:off x="4046029" y="2343797"/>
            <a:ext cx="2098111" cy="1601789"/>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1741135" y="1729067"/>
            <a:ext cx="1543640" cy="842760"/>
          </a:xfrm>
          <a:prstGeom prst="ellipse">
            <a:avLst/>
          </a:prstGeom>
          <a:solidFill>
            <a:schemeClr val="accent1">
              <a:lumMod val="40000"/>
              <a:lumOff val="60000"/>
            </a:scheme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cs typeface="Arial" panose="020B0604020202020204" pitchFamily="34" charset="0"/>
              </a:rPr>
              <a:t>Delivery Strategy</a:t>
            </a:r>
          </a:p>
          <a:p>
            <a:pPr algn="ctr"/>
            <a:r>
              <a:rPr lang="en-US" sz="900" i="1" dirty="0">
                <a:solidFill>
                  <a:schemeClr val="tx1"/>
                </a:solidFill>
                <a:cs typeface="Arial" panose="020B0604020202020204" pitchFamily="34" charset="0"/>
              </a:rPr>
              <a:t>Plan for structuring design </a:t>
            </a:r>
          </a:p>
          <a:p>
            <a:pPr algn="ctr"/>
            <a:r>
              <a:rPr lang="en-US" sz="900" i="1" dirty="0">
                <a:solidFill>
                  <a:schemeClr val="tx1"/>
                </a:solidFill>
                <a:cs typeface="Arial" panose="020B0604020202020204" pitchFamily="34" charset="0"/>
              </a:rPr>
              <a:t>and construction services</a:t>
            </a:r>
          </a:p>
        </p:txBody>
      </p:sp>
      <p:sp>
        <p:nvSpPr>
          <p:cNvPr id="71" name="Rounded Rectangle 70"/>
          <p:cNvSpPr/>
          <p:nvPr/>
        </p:nvSpPr>
        <p:spPr>
          <a:xfrm>
            <a:off x="2932085" y="133350"/>
            <a:ext cx="1257300" cy="1543050"/>
          </a:xfrm>
          <a:prstGeom prst="roundRect">
            <a:avLst>
              <a:gd name="adj" fmla="val 8708"/>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TextBox 71"/>
          <p:cNvSpPr txBox="1"/>
          <p:nvPr/>
        </p:nvSpPr>
        <p:spPr>
          <a:xfrm>
            <a:off x="1143002" y="560770"/>
            <a:ext cx="1657351" cy="738664"/>
          </a:xfrm>
          <a:prstGeom prst="rect">
            <a:avLst/>
          </a:prstGeom>
          <a:noFill/>
        </p:spPr>
        <p:txBody>
          <a:bodyPr wrap="square" rtlCol="0">
            <a:spAutoFit/>
          </a:bodyPr>
          <a:lstStyle/>
          <a:p>
            <a:pPr algn="ctr"/>
            <a:r>
              <a:rPr lang="en-US" sz="2100" dirty="0">
                <a:solidFill>
                  <a:srgbClr val="0070C0"/>
                </a:solidFill>
                <a:latin typeface="Arial" panose="020B0604020202020204" pitchFamily="34" charset="0"/>
                <a:cs typeface="Arial" panose="020B0604020202020204" pitchFamily="34" charset="0"/>
              </a:rPr>
              <a:t>Delivery Method</a:t>
            </a:r>
          </a:p>
        </p:txBody>
      </p:sp>
      <p:sp>
        <p:nvSpPr>
          <p:cNvPr id="73" name="Rounded Rectangle 72"/>
          <p:cNvSpPr/>
          <p:nvPr/>
        </p:nvSpPr>
        <p:spPr>
          <a:xfrm>
            <a:off x="2930439" y="1669867"/>
            <a:ext cx="1257300" cy="615064"/>
          </a:xfrm>
          <a:prstGeom prst="roundRect">
            <a:avLst>
              <a:gd name="adj" fmla="val 8708"/>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TextBox 73"/>
          <p:cNvSpPr txBox="1"/>
          <p:nvPr/>
        </p:nvSpPr>
        <p:spPr>
          <a:xfrm>
            <a:off x="1143001" y="1629185"/>
            <a:ext cx="1655705" cy="738664"/>
          </a:xfrm>
          <a:prstGeom prst="rect">
            <a:avLst/>
          </a:prstGeom>
          <a:noFill/>
        </p:spPr>
        <p:txBody>
          <a:bodyPr wrap="square" rtlCol="0">
            <a:spAutoFit/>
          </a:bodyPr>
          <a:lstStyle/>
          <a:p>
            <a:pPr algn="ctr"/>
            <a:r>
              <a:rPr lang="en-US" sz="2100" dirty="0">
                <a:solidFill>
                  <a:srgbClr val="0070C0"/>
                </a:solidFill>
                <a:latin typeface="Arial" panose="020B0604020202020204" pitchFamily="34" charset="0"/>
                <a:cs typeface="Arial" panose="020B0604020202020204" pitchFamily="34" charset="0"/>
              </a:rPr>
              <a:t>Payment Terms</a:t>
            </a:r>
          </a:p>
        </p:txBody>
      </p:sp>
      <p:sp>
        <p:nvSpPr>
          <p:cNvPr id="75" name="Rounded Rectangle 74"/>
          <p:cNvSpPr/>
          <p:nvPr/>
        </p:nvSpPr>
        <p:spPr>
          <a:xfrm>
            <a:off x="2930439" y="2293428"/>
            <a:ext cx="1257300" cy="1963781"/>
          </a:xfrm>
          <a:prstGeom prst="roundRect">
            <a:avLst>
              <a:gd name="adj" fmla="val 8708"/>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TextBox 75"/>
          <p:cNvSpPr txBox="1"/>
          <p:nvPr/>
        </p:nvSpPr>
        <p:spPr>
          <a:xfrm>
            <a:off x="1143001" y="2859116"/>
            <a:ext cx="1770005" cy="738664"/>
          </a:xfrm>
          <a:prstGeom prst="rect">
            <a:avLst/>
          </a:prstGeom>
          <a:noFill/>
        </p:spPr>
        <p:txBody>
          <a:bodyPr wrap="square" rtlCol="0">
            <a:spAutoFit/>
          </a:bodyPr>
          <a:lstStyle/>
          <a:p>
            <a:pPr algn="ctr"/>
            <a:r>
              <a:rPr lang="en-US" sz="2100" dirty="0">
                <a:solidFill>
                  <a:srgbClr val="0070C0"/>
                </a:solidFill>
                <a:latin typeface="Arial" panose="020B0604020202020204" pitchFamily="34" charset="0"/>
                <a:cs typeface="Arial" panose="020B0604020202020204" pitchFamily="34" charset="0"/>
              </a:rPr>
              <a:t>Procurement Process</a:t>
            </a:r>
          </a:p>
        </p:txBody>
      </p:sp>
      <p:cxnSp>
        <p:nvCxnSpPr>
          <p:cNvPr id="77" name="Straight Connector 76"/>
          <p:cNvCxnSpPr/>
          <p:nvPr/>
        </p:nvCxnSpPr>
        <p:spPr>
          <a:xfrm>
            <a:off x="5559725" y="1608258"/>
            <a:ext cx="11839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566320" y="1962150"/>
            <a:ext cx="11839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563332" y="2311644"/>
            <a:ext cx="11839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566320" y="2661138"/>
            <a:ext cx="11839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5559727" y="1184911"/>
            <a:ext cx="1183975" cy="1862800"/>
          </a:xfrm>
          <a:prstGeom prst="roundRect">
            <a:avLst>
              <a:gd name="adj" fmla="val 12152"/>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TextBox 81"/>
          <p:cNvSpPr txBox="1"/>
          <p:nvPr/>
        </p:nvSpPr>
        <p:spPr>
          <a:xfrm>
            <a:off x="5627076" y="1305774"/>
            <a:ext cx="1028700" cy="1708160"/>
          </a:xfrm>
          <a:prstGeom prst="rect">
            <a:avLst/>
          </a:prstGeom>
          <a:noFill/>
        </p:spPr>
        <p:txBody>
          <a:bodyPr wrap="square" rtlCol="0">
            <a:spAutoFit/>
          </a:bodyPr>
          <a:lstStyle/>
          <a:p>
            <a:pPr algn="ctr">
              <a:spcAft>
                <a:spcPts val="900"/>
              </a:spcAft>
            </a:pPr>
            <a:r>
              <a:rPr lang="en-US" sz="1500" b="1" dirty="0">
                <a:latin typeface="Arial" panose="020B0604020202020204" pitchFamily="34" charset="0"/>
                <a:cs typeface="Arial" panose="020B0604020202020204" pitchFamily="34" charset="0"/>
              </a:rPr>
              <a:t>Class I</a:t>
            </a:r>
          </a:p>
          <a:p>
            <a:pPr algn="ctr">
              <a:spcAft>
                <a:spcPts val="900"/>
              </a:spcAft>
            </a:pPr>
            <a:r>
              <a:rPr lang="en-US" sz="1500" b="1" dirty="0">
                <a:latin typeface="Arial" panose="020B0604020202020204" pitchFamily="34" charset="0"/>
                <a:cs typeface="Arial" panose="020B0604020202020204" pitchFamily="34" charset="0"/>
              </a:rPr>
              <a:t>Class II</a:t>
            </a:r>
          </a:p>
          <a:p>
            <a:pPr algn="ctr">
              <a:spcAft>
                <a:spcPts val="900"/>
              </a:spcAft>
            </a:pPr>
            <a:r>
              <a:rPr lang="en-US" sz="1500" b="1" dirty="0">
                <a:latin typeface="Arial" panose="020B0604020202020204" pitchFamily="34" charset="0"/>
                <a:cs typeface="Arial" panose="020B0604020202020204" pitchFamily="34" charset="0"/>
              </a:rPr>
              <a:t>Class III</a:t>
            </a:r>
          </a:p>
          <a:p>
            <a:pPr algn="ctr">
              <a:spcAft>
                <a:spcPts val="900"/>
              </a:spcAft>
            </a:pPr>
            <a:r>
              <a:rPr lang="en-US" sz="1500" b="1" dirty="0">
                <a:latin typeface="Arial" panose="020B0604020202020204" pitchFamily="34" charset="0"/>
                <a:cs typeface="Arial" panose="020B0604020202020204" pitchFamily="34" charset="0"/>
              </a:rPr>
              <a:t>Class IV</a:t>
            </a:r>
          </a:p>
          <a:p>
            <a:pPr algn="ctr">
              <a:spcAft>
                <a:spcPts val="900"/>
              </a:spcAft>
            </a:pPr>
            <a:r>
              <a:rPr lang="en-US" sz="1500" b="1" dirty="0">
                <a:latin typeface="Arial" panose="020B0604020202020204" pitchFamily="34" charset="0"/>
                <a:cs typeface="Arial" panose="020B0604020202020204" pitchFamily="34" charset="0"/>
              </a:rPr>
              <a:t>Class V</a:t>
            </a:r>
          </a:p>
        </p:txBody>
      </p:sp>
      <p:sp>
        <p:nvSpPr>
          <p:cNvPr id="86" name="Rectangle 85"/>
          <p:cNvSpPr/>
          <p:nvPr/>
        </p:nvSpPr>
        <p:spPr>
          <a:xfrm>
            <a:off x="7000076" y="229146"/>
            <a:ext cx="2152433"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arallelogram 86"/>
          <p:cNvSpPr/>
          <p:nvPr/>
        </p:nvSpPr>
        <p:spPr>
          <a:xfrm flipH="1">
            <a:off x="6582313" y="229128"/>
            <a:ext cx="1885951"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7169451" y="209550"/>
            <a:ext cx="1802872" cy="438582"/>
          </a:xfrm>
          <a:prstGeom prst="rect">
            <a:avLst/>
          </a:prstGeom>
          <a:noFill/>
        </p:spPr>
        <p:txBody>
          <a:bodyPr wrap="square" rtlCol="0">
            <a:spAutoFit/>
          </a:bodyPr>
          <a:lstStyle/>
          <a:p>
            <a:pPr algn="r"/>
            <a:r>
              <a:rPr lang="en-US" sz="2250" b="1" dirty="0">
                <a:solidFill>
                  <a:schemeClr val="bg1"/>
                </a:solidFill>
              </a:rPr>
              <a:t>The Factors</a:t>
            </a:r>
          </a:p>
        </p:txBody>
      </p:sp>
    </p:spTree>
    <p:extLst>
      <p:ext uri="{BB962C8B-B14F-4D97-AF65-F5344CB8AC3E}">
        <p14:creationId xmlns:p14="http://schemas.microsoft.com/office/powerpoint/2010/main" val="27561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61111E-6 -1.23457E-6 L 0.4085 -0.00247 " pathEditMode="relative" rAng="0" ptsTypes="AA">
                                      <p:cBhvr>
                                        <p:cTn id="6" dur="2000" fill="hold"/>
                                        <p:tgtEl>
                                          <p:spTgt spid="70"/>
                                        </p:tgtEl>
                                        <p:attrNameLst>
                                          <p:attrName>ppt_x</p:attrName>
                                          <p:attrName>ppt_y</p:attrName>
                                        </p:attrNameLst>
                                      </p:cBhvr>
                                      <p:rCtr x="20417" y="-123"/>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par>
                                <p:cTn id="25" presetID="10"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10" presetClass="entr" presetSubtype="0"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heel(1)">
                                      <p:cBhvr>
                                        <p:cTn id="34" dur="2000"/>
                                        <p:tgtEl>
                                          <p:spTgt spid="71"/>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10" presetClass="exit" presetSubtype="0" fill="hold" grpId="1" nodeType="withEffect">
                                  <p:stCondLst>
                                    <p:cond delay="0"/>
                                  </p:stCondLst>
                                  <p:childTnLst>
                                    <p:animEffect transition="out" filter="fade">
                                      <p:cBhvr>
                                        <p:cTn id="48" dur="500"/>
                                        <p:tgtEl>
                                          <p:spTgt spid="71"/>
                                        </p:tgtEl>
                                      </p:cBhvr>
                                    </p:animEffect>
                                    <p:set>
                                      <p:cBhvr>
                                        <p:cTn id="49" dur="1" fill="hold">
                                          <p:stCondLst>
                                            <p:cond delay="499"/>
                                          </p:stCondLst>
                                        </p:cTn>
                                        <p:tgtEl>
                                          <p:spTgt spid="71"/>
                                        </p:tgtEl>
                                        <p:attrNameLst>
                                          <p:attrName>style.visibility</p:attrName>
                                        </p:attrNameLst>
                                      </p:cBhvr>
                                      <p:to>
                                        <p:strVal val="hidden"/>
                                      </p:to>
                                    </p:set>
                                  </p:childTnLst>
                                </p:cTn>
                              </p:par>
                            </p:childTnLst>
                          </p:cTn>
                        </p:par>
                        <p:par>
                          <p:cTn id="50" fill="hold">
                            <p:stCondLst>
                              <p:cond delay="500"/>
                            </p:stCondLst>
                            <p:childTnLst>
                              <p:par>
                                <p:cTn id="51" presetID="21" presetClass="entr" presetSubtype="1"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heel(1)">
                                      <p:cBhvr>
                                        <p:cTn id="53" dur="2000"/>
                                        <p:tgtEl>
                                          <p:spTgt spid="73"/>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xit" presetSubtype="0" fill="hold" grpId="1" nodeType="withEffect">
                                  <p:stCondLst>
                                    <p:cond delay="0"/>
                                  </p:stCondLst>
                                  <p:childTnLst>
                                    <p:animEffect transition="out" filter="fade">
                                      <p:cBhvr>
                                        <p:cTn id="64" dur="500"/>
                                        <p:tgtEl>
                                          <p:spTgt spid="73"/>
                                        </p:tgtEl>
                                      </p:cBhvr>
                                    </p:animEffect>
                                    <p:set>
                                      <p:cBhvr>
                                        <p:cTn id="65" dur="1" fill="hold">
                                          <p:stCondLst>
                                            <p:cond delay="499"/>
                                          </p:stCondLst>
                                        </p:cTn>
                                        <p:tgtEl>
                                          <p:spTgt spid="73"/>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10" presetClass="entr" presetSubtype="0" fill="hold" nodeType="with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par>
                                <p:cTn id="78" presetID="10" presetClass="entr" presetSubtype="0" fill="hold" nodeType="with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fade">
                                      <p:cBhvr>
                                        <p:cTn id="80" dur="500"/>
                                        <p:tgtEl>
                                          <p:spTgt spid="67"/>
                                        </p:tgtEl>
                                      </p:cBhvr>
                                    </p:animEffect>
                                  </p:childTnLst>
                                </p:cTn>
                              </p:par>
                              <p:par>
                                <p:cTn id="81" presetID="10" presetClass="entr" presetSubtype="0"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par>
                                <p:cTn id="84" presetID="10" presetClass="entr" presetSubtype="0" fill="hold"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fade">
                                      <p:cBhvr>
                                        <p:cTn id="86" dur="500"/>
                                        <p:tgtEl>
                                          <p:spTgt spid="69"/>
                                        </p:tgtEl>
                                      </p:cBhvr>
                                    </p:animEffect>
                                  </p:childTnLst>
                                </p:cTn>
                              </p:par>
                            </p:childTnLst>
                          </p:cTn>
                        </p:par>
                        <p:par>
                          <p:cTn id="87" fill="hold">
                            <p:stCondLst>
                              <p:cond delay="500"/>
                            </p:stCondLst>
                            <p:childTnLst>
                              <p:par>
                                <p:cTn id="88" presetID="21" presetClass="entr" presetSubtype="1" fill="hold" grpId="0" nodeType="after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wheel(1)">
                                      <p:cBhvr>
                                        <p:cTn id="90" dur="2000"/>
                                        <p:tgtEl>
                                          <p:spTgt spid="75"/>
                                        </p:tgtEl>
                                      </p:cBhvr>
                                    </p:animEffect>
                                  </p:childTnLst>
                                </p:cTn>
                              </p:par>
                            </p:childTnLst>
                          </p:cTn>
                        </p:par>
                        <p:par>
                          <p:cTn id="91" fill="hold">
                            <p:stCondLst>
                              <p:cond delay="2500"/>
                            </p:stCondLst>
                            <p:childTnLst>
                              <p:par>
                                <p:cTn id="92" presetID="10" presetClass="entr" presetSubtype="0" fill="hold" grpId="0" nodeType="after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fade">
                                      <p:cBhvr>
                                        <p:cTn id="94" dur="500"/>
                                        <p:tgtEl>
                                          <p:spTgt spid="76"/>
                                        </p:tgtEl>
                                      </p:cBhvr>
                                    </p:animEffect>
                                  </p:childTnLst>
                                </p:cTn>
                              </p:par>
                            </p:childTnLst>
                          </p:cTn>
                        </p:par>
                        <p:par>
                          <p:cTn id="95" fill="hold">
                            <p:stCondLst>
                              <p:cond delay="3000"/>
                            </p:stCondLst>
                            <p:childTnLst>
                              <p:par>
                                <p:cTn id="96" presetID="10" presetClass="exit" presetSubtype="0" fill="hold" grpId="1" nodeType="afterEffect">
                                  <p:stCondLst>
                                    <p:cond delay="0"/>
                                  </p:stCondLst>
                                  <p:childTnLst>
                                    <p:animEffect transition="out" filter="fade">
                                      <p:cBhvr>
                                        <p:cTn id="97" dur="500"/>
                                        <p:tgtEl>
                                          <p:spTgt spid="70"/>
                                        </p:tgtEl>
                                      </p:cBhvr>
                                    </p:animEffect>
                                    <p:set>
                                      <p:cBhvr>
                                        <p:cTn id="98" dur="1" fill="hold">
                                          <p:stCondLst>
                                            <p:cond delay="499"/>
                                          </p:stCondLst>
                                        </p:cTn>
                                        <p:tgtEl>
                                          <p:spTgt spid="70"/>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75"/>
                                        </p:tgtEl>
                                      </p:cBhvr>
                                    </p:animEffect>
                                    <p:set>
                                      <p:cBhvr>
                                        <p:cTn id="101" dur="1" fill="hold">
                                          <p:stCondLst>
                                            <p:cond delay="499"/>
                                          </p:stCondLst>
                                        </p:cTn>
                                        <p:tgtEl>
                                          <p:spTgt spid="75"/>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fade">
                                      <p:cBhvr>
                                        <p:cTn id="104" dur="500"/>
                                        <p:tgtEl>
                                          <p:spTgt spid="77"/>
                                        </p:tgtEl>
                                      </p:cBhvr>
                                    </p:animEffect>
                                  </p:childTnLst>
                                </p:cTn>
                              </p:par>
                              <p:par>
                                <p:cTn id="105" presetID="10" presetClass="entr" presetSubtype="0"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fade">
                                      <p:cBhvr>
                                        <p:cTn id="107" dur="500"/>
                                        <p:tgtEl>
                                          <p:spTgt spid="78"/>
                                        </p:tgtEl>
                                      </p:cBhvr>
                                    </p:animEffect>
                                  </p:childTnLst>
                                </p:cTn>
                              </p:par>
                              <p:par>
                                <p:cTn id="108" presetID="10" presetClass="entr" presetSubtype="0" fill="hold"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500"/>
                                        <p:tgtEl>
                                          <p:spTgt spid="79"/>
                                        </p:tgtEl>
                                      </p:cBhvr>
                                    </p:animEffect>
                                  </p:childTnLst>
                                </p:cTn>
                              </p:par>
                              <p:par>
                                <p:cTn id="111" presetID="10" presetClass="entr" presetSubtype="0" fill="hold" nodeType="withEffect">
                                  <p:stCondLst>
                                    <p:cond delay="0"/>
                                  </p:stCondLst>
                                  <p:childTnLst>
                                    <p:set>
                                      <p:cBhvr>
                                        <p:cTn id="112" dur="1" fill="hold">
                                          <p:stCondLst>
                                            <p:cond delay="0"/>
                                          </p:stCondLst>
                                        </p:cTn>
                                        <p:tgtEl>
                                          <p:spTgt spid="80"/>
                                        </p:tgtEl>
                                        <p:attrNameLst>
                                          <p:attrName>style.visibility</p:attrName>
                                        </p:attrNameLst>
                                      </p:cBhvr>
                                      <p:to>
                                        <p:strVal val="visible"/>
                                      </p:to>
                                    </p:set>
                                    <p:animEffect transition="in" filter="fade">
                                      <p:cBhvr>
                                        <p:cTn id="113" dur="500"/>
                                        <p:tgtEl>
                                          <p:spTgt spid="8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fade">
                                      <p:cBhvr>
                                        <p:cTn id="116" dur="500"/>
                                        <p:tgtEl>
                                          <p:spTgt spid="8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fade">
                                      <p:cBhvr>
                                        <p:cTn id="11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animBg="1"/>
      <p:bldP spid="50" grpId="0" animBg="1"/>
      <p:bldP spid="51" grpId="0" animBg="1"/>
      <p:bldP spid="52" grpId="0" animBg="1"/>
      <p:bldP spid="53" grpId="0" animBg="1"/>
      <p:bldP spid="54" grpId="0" animBg="1"/>
      <p:bldP spid="55" grpId="0" animBg="1"/>
      <p:bldP spid="70" grpId="0" animBg="1"/>
      <p:bldP spid="70" grpId="1" animBg="1"/>
      <p:bldP spid="71" grpId="0" animBg="1"/>
      <p:bldP spid="71" grpId="1" animBg="1"/>
      <p:bldP spid="72" grpId="0"/>
      <p:bldP spid="73" grpId="0" animBg="1"/>
      <p:bldP spid="73" grpId="1" animBg="1"/>
      <p:bldP spid="74" grpId="0"/>
      <p:bldP spid="75" grpId="0" animBg="1"/>
      <p:bldP spid="75" grpId="1" animBg="1"/>
      <p:bldP spid="76" grpId="0"/>
      <p:bldP spid="81" grpId="0" animBg="1"/>
      <p:bldP spid="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6072243" y="63298"/>
            <a:ext cx="2145559" cy="1298920"/>
            <a:chOff x="6072242" y="632517"/>
            <a:chExt cx="2145559" cy="1298920"/>
          </a:xfrm>
        </p:grpSpPr>
        <p:grpSp>
          <p:nvGrpSpPr>
            <p:cNvPr id="51" name="Group 50"/>
            <p:cNvGrpSpPr/>
            <p:nvPr/>
          </p:nvGrpSpPr>
          <p:grpSpPr>
            <a:xfrm>
              <a:off x="6072242" y="632517"/>
              <a:ext cx="2086176" cy="1298920"/>
              <a:chOff x="6072242" y="632517"/>
              <a:chExt cx="2086176" cy="1298920"/>
            </a:xfrm>
          </p:grpSpPr>
          <p:pic>
            <p:nvPicPr>
              <p:cNvPr id="5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3" t="1073" r="16079" b="12223"/>
              <a:stretch/>
            </p:blipFill>
            <p:spPr bwMode="auto">
              <a:xfrm>
                <a:off x="6072242" y="632517"/>
                <a:ext cx="2086176" cy="12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4" name="Rectangle 53"/>
              <p:cNvSpPr/>
              <p:nvPr/>
            </p:nvSpPr>
            <p:spPr bwMode="auto">
              <a:xfrm>
                <a:off x="6454588" y="1805473"/>
                <a:ext cx="1679243" cy="1259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grpSp>
        <p:pic>
          <p:nvPicPr>
            <p:cNvPr id="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85" t="61234" r="57171" b="35824"/>
            <a:stretch/>
          </p:blipFill>
          <p:spPr bwMode="auto">
            <a:xfrm>
              <a:off x="6328644" y="1763485"/>
              <a:ext cx="1889157" cy="157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65" name="Group 64"/>
          <p:cNvGrpSpPr/>
          <p:nvPr/>
        </p:nvGrpSpPr>
        <p:grpSpPr>
          <a:xfrm>
            <a:off x="6072242" y="2713794"/>
            <a:ext cx="2140531" cy="1379161"/>
            <a:chOff x="6072241" y="3322767"/>
            <a:chExt cx="2140531" cy="1379161"/>
          </a:xfrm>
        </p:grpSpPr>
        <p:grpSp>
          <p:nvGrpSpPr>
            <p:cNvPr id="66" name="Group 65"/>
            <p:cNvGrpSpPr/>
            <p:nvPr/>
          </p:nvGrpSpPr>
          <p:grpSpPr>
            <a:xfrm>
              <a:off x="6072241" y="3322767"/>
              <a:ext cx="2071889" cy="1379161"/>
              <a:chOff x="6072241" y="3322767"/>
              <a:chExt cx="2071889" cy="1379161"/>
            </a:xfrm>
          </p:grpSpPr>
          <p:pic>
            <p:nvPicPr>
              <p:cNvPr id="68"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38" t="510" r="20130" b="55722"/>
              <a:stretch/>
            </p:blipFill>
            <p:spPr bwMode="auto">
              <a:xfrm>
                <a:off x="6072241" y="3322767"/>
                <a:ext cx="2071889" cy="13791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9" name="Rectangle 68"/>
              <p:cNvSpPr/>
              <p:nvPr/>
            </p:nvSpPr>
            <p:spPr bwMode="auto">
              <a:xfrm>
                <a:off x="6407572" y="4498132"/>
                <a:ext cx="1679243" cy="1259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grpSp>
        <p:pic>
          <p:nvPicPr>
            <p:cNvPr id="6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85" t="61234" r="57171" b="35824"/>
            <a:stretch/>
          </p:blipFill>
          <p:spPr bwMode="auto">
            <a:xfrm>
              <a:off x="6323615" y="4508629"/>
              <a:ext cx="1889157" cy="157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70" name="Group 69"/>
          <p:cNvGrpSpPr/>
          <p:nvPr/>
        </p:nvGrpSpPr>
        <p:grpSpPr>
          <a:xfrm>
            <a:off x="6072244" y="1379557"/>
            <a:ext cx="2161519" cy="1328830"/>
            <a:chOff x="6072243" y="1988531"/>
            <a:chExt cx="2161519" cy="1328830"/>
          </a:xfrm>
        </p:grpSpPr>
        <p:grpSp>
          <p:nvGrpSpPr>
            <p:cNvPr id="71" name="Group 70"/>
            <p:cNvGrpSpPr/>
            <p:nvPr/>
          </p:nvGrpSpPr>
          <p:grpSpPr>
            <a:xfrm>
              <a:off x="6072243" y="1988531"/>
              <a:ext cx="2116536" cy="1328830"/>
              <a:chOff x="6072243" y="1988531"/>
              <a:chExt cx="2116536" cy="1328830"/>
            </a:xfrm>
          </p:grpSpPr>
          <p:pic>
            <p:nvPicPr>
              <p:cNvPr id="73"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19" t="1413" r="16567" b="11004"/>
              <a:stretch/>
            </p:blipFill>
            <p:spPr bwMode="auto">
              <a:xfrm>
                <a:off x="6072243" y="1988531"/>
                <a:ext cx="2116536" cy="13288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4" name="Rectangle 73"/>
              <p:cNvSpPr/>
              <p:nvPr/>
            </p:nvSpPr>
            <p:spPr bwMode="auto">
              <a:xfrm>
                <a:off x="6439062" y="3165021"/>
                <a:ext cx="1679243" cy="1259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grpSp>
        <p:pic>
          <p:nvPicPr>
            <p:cNvPr id="7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85" t="61234" r="57171" b="35824"/>
            <a:stretch/>
          </p:blipFill>
          <p:spPr bwMode="auto">
            <a:xfrm>
              <a:off x="6344605" y="3133530"/>
              <a:ext cx="1889157" cy="157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75" name="TextBox 74"/>
          <p:cNvSpPr txBox="1"/>
          <p:nvPr/>
        </p:nvSpPr>
        <p:spPr>
          <a:xfrm rot="16200000">
            <a:off x="5293589" y="415143"/>
            <a:ext cx="1218107" cy="461665"/>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Percentage of Projects</a:t>
            </a:r>
          </a:p>
        </p:txBody>
      </p:sp>
      <p:sp>
        <p:nvSpPr>
          <p:cNvPr id="76" name="TextBox 75"/>
          <p:cNvSpPr txBox="1"/>
          <p:nvPr/>
        </p:nvSpPr>
        <p:spPr>
          <a:xfrm>
            <a:off x="6522876" y="4060886"/>
            <a:ext cx="1621254" cy="276999"/>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Phase of Design</a:t>
            </a:r>
          </a:p>
        </p:txBody>
      </p:sp>
      <p:sp>
        <p:nvSpPr>
          <p:cNvPr id="77" name="TextBox 76"/>
          <p:cNvSpPr txBox="1"/>
          <p:nvPr/>
        </p:nvSpPr>
        <p:spPr>
          <a:xfrm>
            <a:off x="6384159" y="100670"/>
            <a:ext cx="1200150" cy="253916"/>
          </a:xfrm>
          <a:prstGeom prst="rect">
            <a:avLst/>
          </a:prstGeom>
          <a:noFill/>
        </p:spPr>
        <p:txBody>
          <a:bodyPr wrap="square" rtlCol="0">
            <a:spAutoFit/>
          </a:bodyPr>
          <a:lstStyle/>
          <a:p>
            <a:r>
              <a:rPr lang="en-US" sz="1050" b="1" dirty="0">
                <a:solidFill>
                  <a:prstClr val="black"/>
                </a:solidFill>
                <a:latin typeface="Arial" panose="020B0604020202020204" pitchFamily="34" charset="0"/>
                <a:cs typeface="Arial" panose="020B0604020202020204" pitchFamily="34" charset="0"/>
              </a:rPr>
              <a:t>Class I </a:t>
            </a:r>
            <a:r>
              <a:rPr lang="en-US" sz="1050" dirty="0">
                <a:solidFill>
                  <a:prstClr val="black"/>
                </a:solidFill>
                <a:latin typeface="Arial" panose="020B0604020202020204" pitchFamily="34" charset="0"/>
                <a:cs typeface="Arial" panose="020B0604020202020204" pitchFamily="34" charset="0"/>
              </a:rPr>
              <a:t>(</a:t>
            </a:r>
            <a:r>
              <a:rPr lang="en-US" sz="1050" i="1" dirty="0">
                <a:solidFill>
                  <a:prstClr val="black"/>
                </a:solidFill>
                <a:latin typeface="Arial" panose="020B0604020202020204" pitchFamily="34" charset="0"/>
                <a:cs typeface="Arial" panose="020B0604020202020204" pitchFamily="34" charset="0"/>
              </a:rPr>
              <a:t>n</a:t>
            </a:r>
            <a:r>
              <a:rPr lang="en-US" sz="1050" dirty="0">
                <a:solidFill>
                  <a:prstClr val="black"/>
                </a:solidFill>
                <a:latin typeface="Arial" panose="020B0604020202020204" pitchFamily="34" charset="0"/>
                <a:cs typeface="Arial" panose="020B0604020202020204" pitchFamily="34" charset="0"/>
              </a:rPr>
              <a:t>=19)</a:t>
            </a:r>
          </a:p>
        </p:txBody>
      </p:sp>
      <p:sp>
        <p:nvSpPr>
          <p:cNvPr id="78" name="TextBox 77"/>
          <p:cNvSpPr txBox="1"/>
          <p:nvPr/>
        </p:nvSpPr>
        <p:spPr>
          <a:xfrm>
            <a:off x="6379761" y="1417095"/>
            <a:ext cx="1580418" cy="253916"/>
          </a:xfrm>
          <a:prstGeom prst="rect">
            <a:avLst/>
          </a:prstGeom>
          <a:noFill/>
        </p:spPr>
        <p:txBody>
          <a:bodyPr wrap="square" rtlCol="0">
            <a:spAutoFit/>
          </a:bodyPr>
          <a:lstStyle/>
          <a:p>
            <a:r>
              <a:rPr lang="en-US" sz="1050" b="1" dirty="0">
                <a:solidFill>
                  <a:prstClr val="black"/>
                </a:solidFill>
                <a:latin typeface="Arial" panose="020B0604020202020204" pitchFamily="34" charset="0"/>
                <a:cs typeface="Arial" panose="020B0604020202020204" pitchFamily="34" charset="0"/>
              </a:rPr>
              <a:t>Class III </a:t>
            </a:r>
            <a:r>
              <a:rPr lang="en-US" sz="1050" dirty="0">
                <a:solidFill>
                  <a:prstClr val="black"/>
                </a:solidFill>
                <a:latin typeface="Arial" panose="020B0604020202020204" pitchFamily="34" charset="0"/>
                <a:cs typeface="Arial" panose="020B0604020202020204" pitchFamily="34" charset="0"/>
              </a:rPr>
              <a:t>(</a:t>
            </a:r>
            <a:r>
              <a:rPr lang="en-US" sz="1050" i="1" dirty="0">
                <a:solidFill>
                  <a:prstClr val="black"/>
                </a:solidFill>
                <a:latin typeface="Arial" panose="020B0604020202020204" pitchFamily="34" charset="0"/>
                <a:cs typeface="Arial" panose="020B0604020202020204" pitchFamily="34" charset="0"/>
              </a:rPr>
              <a:t>n</a:t>
            </a:r>
            <a:r>
              <a:rPr lang="en-US" sz="1050" dirty="0">
                <a:solidFill>
                  <a:prstClr val="black"/>
                </a:solidFill>
                <a:latin typeface="Arial" panose="020B0604020202020204" pitchFamily="34" charset="0"/>
                <a:cs typeface="Arial" panose="020B0604020202020204" pitchFamily="34" charset="0"/>
              </a:rPr>
              <a:t>=54)</a:t>
            </a:r>
          </a:p>
        </p:txBody>
      </p:sp>
      <p:sp>
        <p:nvSpPr>
          <p:cNvPr id="79" name="TextBox 78"/>
          <p:cNvSpPr txBox="1"/>
          <p:nvPr/>
        </p:nvSpPr>
        <p:spPr>
          <a:xfrm>
            <a:off x="6379761" y="2753559"/>
            <a:ext cx="1580418" cy="253916"/>
          </a:xfrm>
          <a:prstGeom prst="rect">
            <a:avLst/>
          </a:prstGeom>
          <a:noFill/>
        </p:spPr>
        <p:txBody>
          <a:bodyPr wrap="square" rtlCol="0">
            <a:spAutoFit/>
          </a:bodyPr>
          <a:lstStyle/>
          <a:p>
            <a:r>
              <a:rPr lang="en-US" sz="1050" b="1" dirty="0">
                <a:solidFill>
                  <a:prstClr val="black"/>
                </a:solidFill>
                <a:latin typeface="Arial" panose="020B0604020202020204" pitchFamily="34" charset="0"/>
                <a:cs typeface="Arial" panose="020B0604020202020204" pitchFamily="34" charset="0"/>
              </a:rPr>
              <a:t>Class V </a:t>
            </a:r>
            <a:r>
              <a:rPr lang="en-US" sz="1050" dirty="0">
                <a:solidFill>
                  <a:prstClr val="black"/>
                </a:solidFill>
                <a:latin typeface="Arial" panose="020B0604020202020204" pitchFamily="34" charset="0"/>
                <a:cs typeface="Arial" panose="020B0604020202020204" pitchFamily="34" charset="0"/>
              </a:rPr>
              <a:t>(</a:t>
            </a:r>
            <a:r>
              <a:rPr lang="en-US" sz="1050" i="1" dirty="0">
                <a:solidFill>
                  <a:prstClr val="black"/>
                </a:solidFill>
                <a:latin typeface="Arial" panose="020B0604020202020204" pitchFamily="34" charset="0"/>
                <a:cs typeface="Arial" panose="020B0604020202020204" pitchFamily="34" charset="0"/>
              </a:rPr>
              <a:t>n</a:t>
            </a:r>
            <a:r>
              <a:rPr lang="en-US" sz="1050" dirty="0">
                <a:solidFill>
                  <a:prstClr val="black"/>
                </a:solidFill>
                <a:latin typeface="Arial" panose="020B0604020202020204" pitchFamily="34" charset="0"/>
                <a:cs typeface="Arial" panose="020B0604020202020204" pitchFamily="34" charset="0"/>
              </a:rPr>
              <a:t>=36)</a:t>
            </a:r>
          </a:p>
        </p:txBody>
      </p:sp>
      <p:sp>
        <p:nvSpPr>
          <p:cNvPr id="80" name="TextBox 79"/>
          <p:cNvSpPr txBox="1"/>
          <p:nvPr/>
        </p:nvSpPr>
        <p:spPr>
          <a:xfrm>
            <a:off x="2231585" y="3513805"/>
            <a:ext cx="1987442" cy="577081"/>
          </a:xfrm>
          <a:prstGeom prst="rect">
            <a:avLst/>
          </a:prstGeom>
          <a:noFill/>
        </p:spPr>
        <p:txBody>
          <a:bodyPr wrap="square" rtlCol="0">
            <a:spAutoFit/>
          </a:bodyPr>
          <a:lstStyle/>
          <a:p>
            <a:r>
              <a:rPr lang="en-US" sz="1050" dirty="0">
                <a:solidFill>
                  <a:prstClr val="black"/>
                </a:solidFill>
                <a:latin typeface="Arial" panose="020B0604020202020204" pitchFamily="34" charset="0"/>
                <a:cs typeface="Arial" panose="020B0604020202020204" pitchFamily="34" charset="0"/>
              </a:rPr>
              <a:t>PRE = Pre-Design</a:t>
            </a:r>
          </a:p>
          <a:p>
            <a:r>
              <a:rPr lang="en-US" sz="1050" dirty="0">
                <a:solidFill>
                  <a:prstClr val="black"/>
                </a:solidFill>
                <a:latin typeface="Arial" panose="020B0604020202020204" pitchFamily="34" charset="0"/>
                <a:cs typeface="Arial" panose="020B0604020202020204" pitchFamily="34" charset="0"/>
              </a:rPr>
              <a:t>CONC = Conceptual Design</a:t>
            </a:r>
          </a:p>
          <a:p>
            <a:r>
              <a:rPr lang="en-US" sz="1050" dirty="0">
                <a:solidFill>
                  <a:prstClr val="black"/>
                </a:solidFill>
                <a:latin typeface="Arial" panose="020B0604020202020204" pitchFamily="34" charset="0"/>
                <a:cs typeface="Arial" panose="020B0604020202020204" pitchFamily="34" charset="0"/>
              </a:rPr>
              <a:t>SD = Schematic Design</a:t>
            </a:r>
          </a:p>
        </p:txBody>
      </p:sp>
      <p:sp>
        <p:nvSpPr>
          <p:cNvPr id="81" name="Rectangle 80"/>
          <p:cNvSpPr/>
          <p:nvPr/>
        </p:nvSpPr>
        <p:spPr>
          <a:xfrm>
            <a:off x="4041938" y="3518669"/>
            <a:ext cx="2259108" cy="577081"/>
          </a:xfrm>
          <a:prstGeom prst="rect">
            <a:avLst/>
          </a:prstGeom>
        </p:spPr>
        <p:txBody>
          <a:bodyPr wrap="square">
            <a:spAutoFit/>
          </a:bodyPr>
          <a:lstStyle/>
          <a:p>
            <a:r>
              <a:rPr lang="en-US" sz="1050" dirty="0">
                <a:solidFill>
                  <a:prstClr val="black"/>
                </a:solidFill>
                <a:latin typeface="Arial" panose="020B0604020202020204" pitchFamily="34" charset="0"/>
                <a:cs typeface="Arial" panose="020B0604020202020204" pitchFamily="34" charset="0"/>
              </a:rPr>
              <a:t>DD = Design Development</a:t>
            </a:r>
          </a:p>
          <a:p>
            <a:r>
              <a:rPr lang="en-US" sz="1050" dirty="0">
                <a:solidFill>
                  <a:prstClr val="black"/>
                </a:solidFill>
                <a:latin typeface="Arial" panose="020B0604020202020204" pitchFamily="34" charset="0"/>
                <a:cs typeface="Arial" panose="020B0604020202020204" pitchFamily="34" charset="0"/>
              </a:rPr>
              <a:t>CD = Construction Documents</a:t>
            </a:r>
          </a:p>
          <a:p>
            <a:r>
              <a:rPr lang="en-US" sz="1050" dirty="0">
                <a:solidFill>
                  <a:prstClr val="black"/>
                </a:solidFill>
                <a:latin typeface="Arial" panose="020B0604020202020204" pitchFamily="34" charset="0"/>
                <a:cs typeface="Arial" panose="020B0604020202020204" pitchFamily="34" charset="0"/>
              </a:rPr>
              <a:t>BID = Bidding</a:t>
            </a:r>
          </a:p>
        </p:txBody>
      </p:sp>
      <p:sp>
        <p:nvSpPr>
          <p:cNvPr id="82" name="Rectangle 81"/>
          <p:cNvSpPr/>
          <p:nvPr/>
        </p:nvSpPr>
        <p:spPr>
          <a:xfrm>
            <a:off x="525480" y="3624418"/>
            <a:ext cx="171450" cy="17145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83" name="Rectangle 82"/>
          <p:cNvSpPr/>
          <p:nvPr/>
        </p:nvSpPr>
        <p:spPr>
          <a:xfrm>
            <a:off x="525480" y="3850339"/>
            <a:ext cx="171450" cy="17145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84" name="Rectangle 83"/>
          <p:cNvSpPr/>
          <p:nvPr/>
        </p:nvSpPr>
        <p:spPr>
          <a:xfrm flipH="1">
            <a:off x="-2172" y="120497"/>
            <a:ext cx="1828800"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85" name="Parallelogram 84"/>
          <p:cNvSpPr/>
          <p:nvPr/>
        </p:nvSpPr>
        <p:spPr>
          <a:xfrm>
            <a:off x="1268456" y="117448"/>
            <a:ext cx="2508229"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86" name="TextBox 85"/>
          <p:cNvSpPr txBox="1"/>
          <p:nvPr/>
        </p:nvSpPr>
        <p:spPr>
          <a:xfrm>
            <a:off x="76200" y="101261"/>
            <a:ext cx="3449801" cy="438582"/>
          </a:xfrm>
          <a:prstGeom prst="rect">
            <a:avLst/>
          </a:prstGeom>
          <a:noFill/>
        </p:spPr>
        <p:txBody>
          <a:bodyPr wrap="square" rtlCol="0">
            <a:spAutoFit/>
          </a:bodyPr>
          <a:lstStyle/>
          <a:p>
            <a:r>
              <a:rPr lang="en-US" sz="2250" b="1" dirty="0">
                <a:solidFill>
                  <a:prstClr val="white"/>
                </a:solidFill>
                <a:latin typeface="Arial" panose="020B0604020202020204" pitchFamily="34" charset="0"/>
                <a:cs typeface="Arial" panose="020B0604020202020204" pitchFamily="34" charset="0"/>
              </a:rPr>
              <a:t>Timing of Involvement</a:t>
            </a:r>
          </a:p>
        </p:txBody>
      </p:sp>
      <p:sp>
        <p:nvSpPr>
          <p:cNvPr id="87" name="TextBox 86"/>
          <p:cNvSpPr txBox="1"/>
          <p:nvPr/>
        </p:nvSpPr>
        <p:spPr>
          <a:xfrm>
            <a:off x="696929" y="3616606"/>
            <a:ext cx="1523648" cy="433452"/>
          </a:xfrm>
          <a:prstGeom prst="rect">
            <a:avLst/>
          </a:prstGeom>
          <a:noFill/>
        </p:spPr>
        <p:txBody>
          <a:bodyPr wrap="square" rtlCol="0">
            <a:spAutoFit/>
          </a:bodyPr>
          <a:lstStyle/>
          <a:p>
            <a:pPr>
              <a:spcAft>
                <a:spcPts val="450"/>
              </a:spcAft>
            </a:pPr>
            <a:r>
              <a:rPr lang="en-US" sz="900" dirty="0">
                <a:solidFill>
                  <a:prstClr val="black"/>
                </a:solidFill>
                <a:latin typeface="Arial" panose="020B0604020202020204" pitchFamily="34" charset="0"/>
                <a:cs typeface="Arial" panose="020B0604020202020204" pitchFamily="34" charset="0"/>
              </a:rPr>
              <a:t>Primary Contractor / CM</a:t>
            </a:r>
          </a:p>
          <a:p>
            <a:r>
              <a:rPr lang="en-US" sz="900" dirty="0">
                <a:solidFill>
                  <a:prstClr val="black"/>
                </a:solidFill>
                <a:latin typeface="Arial" panose="020B0604020202020204" pitchFamily="34" charset="0"/>
                <a:cs typeface="Arial" panose="020B0604020202020204" pitchFamily="34" charset="0"/>
              </a:rPr>
              <a:t>Trade Contractors</a:t>
            </a:r>
          </a:p>
        </p:txBody>
      </p:sp>
      <p:sp>
        <p:nvSpPr>
          <p:cNvPr id="88" name="Right Brace 87"/>
          <p:cNvSpPr/>
          <p:nvPr/>
        </p:nvSpPr>
        <p:spPr>
          <a:xfrm rot="10800000">
            <a:off x="2825300" y="2209739"/>
            <a:ext cx="228600" cy="987068"/>
          </a:xfrm>
          <a:prstGeom prst="rightBrace">
            <a:avLst/>
          </a:prstGeom>
          <a:noFill/>
          <a:ln>
            <a:solidFill>
              <a:srgbClr val="0070C0"/>
            </a:solidFill>
          </a:ln>
        </p:spPr>
        <p:style>
          <a:lnRef idx="3">
            <a:schemeClr val="accent1"/>
          </a:lnRef>
          <a:fillRef idx="0">
            <a:schemeClr val="accent1"/>
          </a:fillRef>
          <a:effectRef idx="2">
            <a:schemeClr val="accent1"/>
          </a:effectRef>
          <a:fontRef idx="minor">
            <a:schemeClr val="tx1"/>
          </a:fontRef>
        </p:style>
        <p:txBody>
          <a:bodyPr/>
          <a:lstStyle/>
          <a:p>
            <a:endParaRPr lang="en-US">
              <a:latin typeface="Arial" panose="020B0604020202020204" pitchFamily="34" charset="0"/>
              <a:cs typeface="Arial" panose="020B0604020202020204" pitchFamily="34" charset="0"/>
            </a:endParaRPr>
          </a:p>
        </p:txBody>
      </p:sp>
      <p:cxnSp>
        <p:nvCxnSpPr>
          <p:cNvPr id="89" name="Curved Connector 88"/>
          <p:cNvCxnSpPr>
            <a:stCxn id="88" idx="1"/>
            <a:endCxn id="90" idx="2"/>
          </p:cNvCxnSpPr>
          <p:nvPr/>
        </p:nvCxnSpPr>
        <p:spPr>
          <a:xfrm flipH="1" flipV="1">
            <a:off x="2028763" y="1991103"/>
            <a:ext cx="796537" cy="712170"/>
          </a:xfrm>
          <a:prstGeom prst="curvedConnector4">
            <a:avLst>
              <a:gd name="adj1" fmla="val 46093"/>
              <a:gd name="adj2" fmla="val 57415"/>
            </a:avLst>
          </a:prstGeom>
          <a:ln>
            <a:solidFill>
              <a:srgbClr val="0070C0"/>
            </a:solidFill>
          </a:ln>
        </p:spPr>
        <p:style>
          <a:lnRef idx="3">
            <a:schemeClr val="accent1"/>
          </a:lnRef>
          <a:fillRef idx="0">
            <a:schemeClr val="accent1"/>
          </a:fillRef>
          <a:effectRef idx="2">
            <a:schemeClr val="accent1"/>
          </a:effectRef>
          <a:fontRef idx="minor">
            <a:schemeClr val="tx1"/>
          </a:fontRef>
        </p:style>
      </p:cxnSp>
      <p:sp>
        <p:nvSpPr>
          <p:cNvPr id="90" name="TextBox 89"/>
          <p:cNvSpPr txBox="1"/>
          <p:nvPr/>
        </p:nvSpPr>
        <p:spPr>
          <a:xfrm>
            <a:off x="990600" y="1506355"/>
            <a:ext cx="2076326" cy="484748"/>
          </a:xfrm>
          <a:prstGeom prst="rect">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275" dirty="0">
                <a:latin typeface="Arial" panose="020B0604020202020204" pitchFamily="34" charset="0"/>
                <a:cs typeface="Arial" panose="020B0604020202020204" pitchFamily="34" charset="0"/>
              </a:rPr>
              <a:t>Early Involvement of the Builder </a:t>
            </a:r>
            <a:r>
              <a:rPr lang="en-US" sz="1275" dirty="0" smtClean="0">
                <a:latin typeface="Arial" panose="020B0604020202020204" pitchFamily="34" charset="0"/>
                <a:cs typeface="Arial" panose="020B0604020202020204" pitchFamily="34" charset="0"/>
              </a:rPr>
              <a:t>and/or </a:t>
            </a:r>
            <a:r>
              <a:rPr lang="en-US" sz="1275" dirty="0">
                <a:latin typeface="Arial" panose="020B0604020202020204" pitchFamily="34" charset="0"/>
                <a:cs typeface="Arial" panose="020B0604020202020204" pitchFamily="34" charset="0"/>
              </a:rPr>
              <a:t>Trades</a:t>
            </a:r>
          </a:p>
        </p:txBody>
      </p:sp>
      <p:sp>
        <p:nvSpPr>
          <p:cNvPr id="91" name="Rectangle 90"/>
          <p:cNvSpPr/>
          <p:nvPr/>
        </p:nvSpPr>
        <p:spPr>
          <a:xfrm>
            <a:off x="3210339" y="1449204"/>
            <a:ext cx="1488186" cy="363474"/>
          </a:xfrm>
          <a:prstGeom prst="rect">
            <a:avLst/>
          </a:prstGeom>
          <a:solidFill>
            <a:schemeClr val="bg1">
              <a:lumMod val="85000"/>
              <a:alpha val="61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92" name="Rectangle 91"/>
          <p:cNvSpPr/>
          <p:nvPr/>
        </p:nvSpPr>
        <p:spPr>
          <a:xfrm>
            <a:off x="3210339" y="1811887"/>
            <a:ext cx="1488186" cy="36347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Rectangle 92"/>
          <p:cNvSpPr/>
          <p:nvPr/>
        </p:nvSpPr>
        <p:spPr>
          <a:xfrm>
            <a:off x="3210339" y="2173106"/>
            <a:ext cx="1488186" cy="363474"/>
          </a:xfrm>
          <a:prstGeom prst="rect">
            <a:avLst/>
          </a:prstGeom>
          <a:solidFill>
            <a:schemeClr val="bg1">
              <a:lumMod val="85000"/>
              <a:alpha val="61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Rectangle 93"/>
          <p:cNvSpPr/>
          <p:nvPr/>
        </p:nvSpPr>
        <p:spPr>
          <a:xfrm>
            <a:off x="3210339" y="2535055"/>
            <a:ext cx="1488186" cy="36347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Rectangle 94"/>
          <p:cNvSpPr/>
          <p:nvPr/>
        </p:nvSpPr>
        <p:spPr>
          <a:xfrm>
            <a:off x="3210339" y="2894076"/>
            <a:ext cx="1488186" cy="363474"/>
          </a:xfrm>
          <a:prstGeom prst="rect">
            <a:avLst/>
          </a:prstGeom>
          <a:solidFill>
            <a:schemeClr val="bg1">
              <a:lumMod val="85000"/>
              <a:alpha val="61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Rectangle 95"/>
          <p:cNvSpPr/>
          <p:nvPr/>
        </p:nvSpPr>
        <p:spPr>
          <a:xfrm>
            <a:off x="3225306" y="1446723"/>
            <a:ext cx="1472720" cy="369332"/>
          </a:xfrm>
          <a:prstGeom prst="rect">
            <a:avLst/>
          </a:prstGeom>
        </p:spPr>
        <p:txBody>
          <a:bodyPr wrap="square">
            <a:spAutoFit/>
          </a:bodyPr>
          <a:lstStyle/>
          <a:p>
            <a:pPr algn="ctr"/>
            <a:r>
              <a:rPr lang="en-US" b="1" dirty="0">
                <a:solidFill>
                  <a:prstClr val="black"/>
                </a:solidFill>
              </a:rPr>
              <a:t>Class I</a:t>
            </a:r>
          </a:p>
        </p:txBody>
      </p:sp>
      <p:sp>
        <p:nvSpPr>
          <p:cNvPr id="97" name="TextBox 96"/>
          <p:cNvSpPr txBox="1"/>
          <p:nvPr/>
        </p:nvSpPr>
        <p:spPr>
          <a:xfrm>
            <a:off x="3210340" y="1818901"/>
            <a:ext cx="1487687" cy="369332"/>
          </a:xfrm>
          <a:prstGeom prst="rect">
            <a:avLst/>
          </a:prstGeom>
          <a:noFill/>
        </p:spPr>
        <p:txBody>
          <a:bodyPr wrap="square" rtlCol="0">
            <a:spAutoFit/>
          </a:bodyPr>
          <a:lstStyle/>
          <a:p>
            <a:pPr algn="ctr"/>
            <a:r>
              <a:rPr lang="en-US" dirty="0">
                <a:solidFill>
                  <a:prstClr val="black"/>
                </a:solidFill>
              </a:rPr>
              <a:t>Class II</a:t>
            </a:r>
          </a:p>
        </p:txBody>
      </p:sp>
      <p:sp>
        <p:nvSpPr>
          <p:cNvPr id="98" name="TextBox 97"/>
          <p:cNvSpPr txBox="1"/>
          <p:nvPr/>
        </p:nvSpPr>
        <p:spPr>
          <a:xfrm>
            <a:off x="3212126" y="2166197"/>
            <a:ext cx="1485900" cy="369332"/>
          </a:xfrm>
          <a:prstGeom prst="rect">
            <a:avLst/>
          </a:prstGeom>
          <a:noFill/>
        </p:spPr>
        <p:txBody>
          <a:bodyPr wrap="square" rtlCol="0">
            <a:spAutoFit/>
          </a:bodyPr>
          <a:lstStyle/>
          <a:p>
            <a:pPr algn="ctr"/>
            <a:r>
              <a:rPr lang="en-US" b="1" dirty="0">
                <a:solidFill>
                  <a:prstClr val="black"/>
                </a:solidFill>
              </a:rPr>
              <a:t>Class III</a:t>
            </a:r>
          </a:p>
        </p:txBody>
      </p:sp>
      <p:sp>
        <p:nvSpPr>
          <p:cNvPr id="99" name="Rectangle 98"/>
          <p:cNvSpPr/>
          <p:nvPr/>
        </p:nvSpPr>
        <p:spPr>
          <a:xfrm>
            <a:off x="3212126" y="2562583"/>
            <a:ext cx="1485900" cy="276999"/>
          </a:xfrm>
          <a:prstGeom prst="rect">
            <a:avLst/>
          </a:prstGeom>
        </p:spPr>
        <p:txBody>
          <a:bodyPr wrap="square" lIns="0" tIns="0" rIns="0" bIns="0">
            <a:spAutoFit/>
          </a:bodyPr>
          <a:lstStyle/>
          <a:p>
            <a:pPr algn="ctr"/>
            <a:r>
              <a:rPr lang="en-US" dirty="0">
                <a:solidFill>
                  <a:prstClr val="black"/>
                </a:solidFill>
              </a:rPr>
              <a:t>Class IV</a:t>
            </a:r>
          </a:p>
        </p:txBody>
      </p:sp>
      <p:sp>
        <p:nvSpPr>
          <p:cNvPr id="100" name="Rectangle 99"/>
          <p:cNvSpPr/>
          <p:nvPr/>
        </p:nvSpPr>
        <p:spPr>
          <a:xfrm>
            <a:off x="3212126" y="2887239"/>
            <a:ext cx="1485900" cy="369332"/>
          </a:xfrm>
          <a:prstGeom prst="rect">
            <a:avLst/>
          </a:prstGeom>
        </p:spPr>
        <p:txBody>
          <a:bodyPr wrap="square">
            <a:spAutoFit/>
          </a:bodyPr>
          <a:lstStyle/>
          <a:p>
            <a:pPr algn="ctr"/>
            <a:r>
              <a:rPr lang="en-US" b="1" dirty="0">
                <a:solidFill>
                  <a:prstClr val="black"/>
                </a:solidFill>
              </a:rPr>
              <a:t>Class V</a:t>
            </a:r>
          </a:p>
        </p:txBody>
      </p:sp>
      <p:sp>
        <p:nvSpPr>
          <p:cNvPr id="101" name="Rectangle 100"/>
          <p:cNvSpPr/>
          <p:nvPr/>
        </p:nvSpPr>
        <p:spPr>
          <a:xfrm>
            <a:off x="2878011" y="867599"/>
            <a:ext cx="2118123" cy="53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60000"/>
                    <a:lumOff val="40000"/>
                  </a:schemeClr>
                </a:solidFill>
              </a:rPr>
              <a:t>Project Delivery Strategy</a:t>
            </a:r>
          </a:p>
        </p:txBody>
      </p:sp>
    </p:spTree>
    <p:extLst>
      <p:ext uri="{BB962C8B-B14F-4D97-AF65-F5344CB8AC3E}">
        <p14:creationId xmlns:p14="http://schemas.microsoft.com/office/powerpoint/2010/main" val="337475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100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1000"/>
                                        <p:tgtEl>
                                          <p:spTgt spid="87"/>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1000"/>
                                        <p:tgtEl>
                                          <p:spTgt spid="8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1000"/>
                                        <p:tgtEl>
                                          <p:spTgt spid="83"/>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childTnLst>
                                </p:cTn>
                              </p:par>
                              <p:par>
                                <p:cTn id="28" presetID="10" presetClass="entr" presetSubtype="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1000"/>
                                        <p:tgtEl>
                                          <p:spTgt spid="7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1000"/>
                                        <p:tgtEl>
                                          <p:spTgt spid="7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10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P spid="81" grpId="0"/>
      <p:bldP spid="82" grpId="0" animBg="1"/>
      <p:bldP spid="83" grpId="0" animBg="1"/>
      <p:bldP spid="87" grpId="0"/>
      <p:bldP spid="88" grpId="0" animBg="1"/>
      <p:bldP spid="9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Brace 17"/>
          <p:cNvSpPr/>
          <p:nvPr/>
        </p:nvSpPr>
        <p:spPr>
          <a:xfrm>
            <a:off x="4800600" y="2238114"/>
            <a:ext cx="228600" cy="987068"/>
          </a:xfrm>
          <a:prstGeom prst="rightBrace">
            <a:avLst/>
          </a:prstGeom>
          <a:noFill/>
          <a:ln>
            <a:solidFill>
              <a:schemeClr val="tx2">
                <a:lumMod val="60000"/>
                <a:lumOff val="40000"/>
              </a:schemeClr>
            </a:solidFill>
          </a:ln>
        </p:spPr>
        <p:style>
          <a:lnRef idx="3">
            <a:schemeClr val="accent1"/>
          </a:lnRef>
          <a:fillRef idx="0">
            <a:schemeClr val="accent1"/>
          </a:fillRef>
          <a:effectRef idx="2">
            <a:schemeClr val="accent1"/>
          </a:effectRef>
          <a:fontRef idx="minor">
            <a:schemeClr val="tx1"/>
          </a:fontRef>
        </p:style>
        <p:txBody>
          <a:bodyPr/>
          <a:lstStyle/>
          <a:p>
            <a:endParaRPr lang="en-US"/>
          </a:p>
        </p:txBody>
      </p:sp>
      <p:cxnSp>
        <p:nvCxnSpPr>
          <p:cNvPr id="28" name="Curved Connector 27"/>
          <p:cNvCxnSpPr>
            <a:stCxn id="18" idx="1"/>
            <a:endCxn id="35" idx="2"/>
          </p:cNvCxnSpPr>
          <p:nvPr/>
        </p:nvCxnSpPr>
        <p:spPr>
          <a:xfrm rot="10800000" flipH="1">
            <a:off x="5029200" y="1678640"/>
            <a:ext cx="1125320" cy="1053008"/>
          </a:xfrm>
          <a:prstGeom prst="curvedConnector4">
            <a:avLst>
              <a:gd name="adj1" fmla="val 42886"/>
              <a:gd name="adj2" fmla="val 73434"/>
            </a:avLst>
          </a:prstGeom>
          <a:ln>
            <a:solidFill>
              <a:schemeClr val="tx2">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35" name="TextBox 34"/>
          <p:cNvSpPr txBox="1"/>
          <p:nvPr/>
        </p:nvSpPr>
        <p:spPr>
          <a:xfrm>
            <a:off x="5264976" y="1216975"/>
            <a:ext cx="1779088" cy="461665"/>
          </a:xfrm>
          <a:prstGeom prst="rect">
            <a:avLst/>
          </a:prstGeom>
          <a:solidFill>
            <a:schemeClr val="tx2">
              <a:lumMod val="60000"/>
              <a:lumOff val="40000"/>
            </a:schemeClr>
          </a:solidFill>
          <a:ln>
            <a:solidFill>
              <a:schemeClr val="tx2">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200" dirty="0"/>
              <a:t>Early Involvement of the Builder and Trades</a:t>
            </a:r>
          </a:p>
        </p:txBody>
      </p:sp>
      <p:sp>
        <p:nvSpPr>
          <p:cNvPr id="36" name="Rectangle 35"/>
          <p:cNvSpPr/>
          <p:nvPr/>
        </p:nvSpPr>
        <p:spPr>
          <a:xfrm flipH="1">
            <a:off x="-2172" y="120497"/>
            <a:ext cx="1828800"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37" name="Parallelogram 36"/>
          <p:cNvSpPr/>
          <p:nvPr/>
        </p:nvSpPr>
        <p:spPr>
          <a:xfrm>
            <a:off x="1268456" y="117448"/>
            <a:ext cx="2508229"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39" name="TextBox 38"/>
          <p:cNvSpPr txBox="1"/>
          <p:nvPr/>
        </p:nvSpPr>
        <p:spPr>
          <a:xfrm>
            <a:off x="76200" y="101261"/>
            <a:ext cx="3449801" cy="438582"/>
          </a:xfrm>
          <a:prstGeom prst="rect">
            <a:avLst/>
          </a:prstGeom>
          <a:noFill/>
        </p:spPr>
        <p:txBody>
          <a:bodyPr wrap="square" rtlCol="0">
            <a:spAutoFit/>
          </a:bodyPr>
          <a:lstStyle/>
          <a:p>
            <a:r>
              <a:rPr lang="en-US" sz="2250" b="1" dirty="0" smtClean="0">
                <a:solidFill>
                  <a:prstClr val="white"/>
                </a:solidFill>
                <a:latin typeface="Arial" panose="020B0604020202020204" pitchFamily="34" charset="0"/>
                <a:cs typeface="Arial" panose="020B0604020202020204" pitchFamily="34" charset="0"/>
              </a:rPr>
              <a:t>Underlying Themes</a:t>
            </a:r>
            <a:endParaRPr lang="en-US" sz="2250" b="1" dirty="0">
              <a:solidFill>
                <a:prstClr val="white"/>
              </a:solidFill>
              <a:latin typeface="Arial" panose="020B0604020202020204" pitchFamily="34" charset="0"/>
              <a:cs typeface="Arial" panose="020B0604020202020204" pitchFamily="34" charset="0"/>
            </a:endParaRPr>
          </a:p>
        </p:txBody>
      </p:sp>
      <p:sp>
        <p:nvSpPr>
          <p:cNvPr id="54" name="Rectangle 53"/>
          <p:cNvSpPr/>
          <p:nvPr/>
        </p:nvSpPr>
        <p:spPr>
          <a:xfrm>
            <a:off x="3210339" y="1449204"/>
            <a:ext cx="1488186" cy="363474"/>
          </a:xfrm>
          <a:prstGeom prst="rect">
            <a:avLst/>
          </a:prstGeom>
          <a:solidFill>
            <a:schemeClr val="bg1">
              <a:lumMod val="85000"/>
              <a:alpha val="61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5" name="Rectangle 54"/>
          <p:cNvSpPr/>
          <p:nvPr/>
        </p:nvSpPr>
        <p:spPr>
          <a:xfrm>
            <a:off x="3210339" y="1811887"/>
            <a:ext cx="1488186" cy="36347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p:nvSpPr>
        <p:spPr>
          <a:xfrm>
            <a:off x="3210339" y="2173106"/>
            <a:ext cx="1488186" cy="363474"/>
          </a:xfrm>
          <a:prstGeom prst="rect">
            <a:avLst/>
          </a:prstGeom>
          <a:solidFill>
            <a:schemeClr val="bg1">
              <a:lumMod val="85000"/>
              <a:alpha val="61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3210339" y="2535055"/>
            <a:ext cx="1488186" cy="36347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p:nvSpPr>
        <p:spPr>
          <a:xfrm>
            <a:off x="3210339" y="2894076"/>
            <a:ext cx="1488186" cy="363474"/>
          </a:xfrm>
          <a:prstGeom prst="rect">
            <a:avLst/>
          </a:prstGeom>
          <a:solidFill>
            <a:schemeClr val="bg1">
              <a:lumMod val="85000"/>
              <a:alpha val="61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p:nvSpPr>
        <p:spPr>
          <a:xfrm>
            <a:off x="3225306" y="1446723"/>
            <a:ext cx="1472720" cy="369332"/>
          </a:xfrm>
          <a:prstGeom prst="rect">
            <a:avLst/>
          </a:prstGeom>
        </p:spPr>
        <p:txBody>
          <a:bodyPr wrap="square">
            <a:spAutoFit/>
          </a:bodyPr>
          <a:lstStyle/>
          <a:p>
            <a:pPr algn="ctr"/>
            <a:r>
              <a:rPr lang="en-US" b="1" dirty="0">
                <a:solidFill>
                  <a:prstClr val="black"/>
                </a:solidFill>
              </a:rPr>
              <a:t>Class I</a:t>
            </a:r>
          </a:p>
        </p:txBody>
      </p:sp>
      <p:sp>
        <p:nvSpPr>
          <p:cNvPr id="60" name="TextBox 59"/>
          <p:cNvSpPr txBox="1"/>
          <p:nvPr/>
        </p:nvSpPr>
        <p:spPr>
          <a:xfrm>
            <a:off x="3210340" y="1818901"/>
            <a:ext cx="1487687" cy="369332"/>
          </a:xfrm>
          <a:prstGeom prst="rect">
            <a:avLst/>
          </a:prstGeom>
          <a:noFill/>
        </p:spPr>
        <p:txBody>
          <a:bodyPr wrap="square" rtlCol="0">
            <a:spAutoFit/>
          </a:bodyPr>
          <a:lstStyle/>
          <a:p>
            <a:pPr algn="ctr"/>
            <a:r>
              <a:rPr lang="en-US" dirty="0">
                <a:solidFill>
                  <a:prstClr val="black"/>
                </a:solidFill>
              </a:rPr>
              <a:t>Class II</a:t>
            </a:r>
          </a:p>
        </p:txBody>
      </p:sp>
      <p:sp>
        <p:nvSpPr>
          <p:cNvPr id="61" name="TextBox 60"/>
          <p:cNvSpPr txBox="1"/>
          <p:nvPr/>
        </p:nvSpPr>
        <p:spPr>
          <a:xfrm>
            <a:off x="3212126" y="2166197"/>
            <a:ext cx="1485900" cy="369332"/>
          </a:xfrm>
          <a:prstGeom prst="rect">
            <a:avLst/>
          </a:prstGeom>
          <a:noFill/>
        </p:spPr>
        <p:txBody>
          <a:bodyPr wrap="square" rtlCol="0">
            <a:spAutoFit/>
          </a:bodyPr>
          <a:lstStyle/>
          <a:p>
            <a:pPr algn="ctr"/>
            <a:r>
              <a:rPr lang="en-US" b="1" dirty="0">
                <a:solidFill>
                  <a:prstClr val="black"/>
                </a:solidFill>
              </a:rPr>
              <a:t>Class III</a:t>
            </a:r>
          </a:p>
        </p:txBody>
      </p:sp>
      <p:sp>
        <p:nvSpPr>
          <p:cNvPr id="62" name="Rectangle 61"/>
          <p:cNvSpPr/>
          <p:nvPr/>
        </p:nvSpPr>
        <p:spPr>
          <a:xfrm>
            <a:off x="3212126" y="2562583"/>
            <a:ext cx="1485900" cy="276999"/>
          </a:xfrm>
          <a:prstGeom prst="rect">
            <a:avLst/>
          </a:prstGeom>
        </p:spPr>
        <p:txBody>
          <a:bodyPr wrap="square" lIns="0" tIns="0" rIns="0" bIns="0">
            <a:spAutoFit/>
          </a:bodyPr>
          <a:lstStyle/>
          <a:p>
            <a:pPr algn="ctr"/>
            <a:r>
              <a:rPr lang="en-US" dirty="0">
                <a:solidFill>
                  <a:prstClr val="black"/>
                </a:solidFill>
              </a:rPr>
              <a:t>Class IV</a:t>
            </a:r>
          </a:p>
        </p:txBody>
      </p:sp>
      <p:sp>
        <p:nvSpPr>
          <p:cNvPr id="63" name="Rectangle 62"/>
          <p:cNvSpPr/>
          <p:nvPr/>
        </p:nvSpPr>
        <p:spPr>
          <a:xfrm>
            <a:off x="3212126" y="2887239"/>
            <a:ext cx="1485900" cy="369332"/>
          </a:xfrm>
          <a:prstGeom prst="rect">
            <a:avLst/>
          </a:prstGeom>
        </p:spPr>
        <p:txBody>
          <a:bodyPr wrap="square">
            <a:spAutoFit/>
          </a:bodyPr>
          <a:lstStyle/>
          <a:p>
            <a:pPr algn="ctr"/>
            <a:r>
              <a:rPr lang="en-US" b="1" dirty="0">
                <a:solidFill>
                  <a:prstClr val="black"/>
                </a:solidFill>
              </a:rPr>
              <a:t>Class V</a:t>
            </a:r>
          </a:p>
        </p:txBody>
      </p:sp>
      <p:sp>
        <p:nvSpPr>
          <p:cNvPr id="64" name="Rectangle 63"/>
          <p:cNvSpPr/>
          <p:nvPr/>
        </p:nvSpPr>
        <p:spPr>
          <a:xfrm>
            <a:off x="2878011" y="867599"/>
            <a:ext cx="2118123" cy="53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60000"/>
                    <a:lumOff val="40000"/>
                  </a:schemeClr>
                </a:solidFill>
              </a:rPr>
              <a:t>Project Delivery Strategy</a:t>
            </a:r>
          </a:p>
        </p:txBody>
      </p:sp>
      <p:cxnSp>
        <p:nvCxnSpPr>
          <p:cNvPr id="23" name="Curved Connector 22"/>
          <p:cNvCxnSpPr>
            <a:stCxn id="33" idx="1"/>
            <a:endCxn id="38" idx="2"/>
          </p:cNvCxnSpPr>
          <p:nvPr/>
        </p:nvCxnSpPr>
        <p:spPr>
          <a:xfrm rot="10800000">
            <a:off x="2195056" y="1822559"/>
            <a:ext cx="692452" cy="1292739"/>
          </a:xfrm>
          <a:prstGeom prst="curvedConnector2">
            <a:avLst/>
          </a:prstGeom>
          <a:ln>
            <a:solidFill>
              <a:schemeClr val="accent3">
                <a:lumMod val="75000"/>
              </a:schemeClr>
            </a:solidFill>
          </a:ln>
        </p:spPr>
        <p:style>
          <a:lnRef idx="2">
            <a:schemeClr val="accent6"/>
          </a:lnRef>
          <a:fillRef idx="0">
            <a:schemeClr val="accent6"/>
          </a:fillRef>
          <a:effectRef idx="1">
            <a:schemeClr val="accent6"/>
          </a:effectRef>
          <a:fontRef idx="minor">
            <a:schemeClr val="tx1"/>
          </a:fontRef>
        </p:style>
      </p:cxnSp>
      <p:cxnSp>
        <p:nvCxnSpPr>
          <p:cNvPr id="25" name="Curved Connector 24"/>
          <p:cNvCxnSpPr>
            <a:stCxn id="32" idx="1"/>
            <a:endCxn id="38" idx="2"/>
          </p:cNvCxnSpPr>
          <p:nvPr/>
        </p:nvCxnSpPr>
        <p:spPr>
          <a:xfrm rot="10800000">
            <a:off x="2195056" y="1822558"/>
            <a:ext cx="681378" cy="530062"/>
          </a:xfrm>
          <a:prstGeom prst="curvedConnector2">
            <a:avLst/>
          </a:prstGeom>
          <a:ln>
            <a:solidFill>
              <a:schemeClr val="accent3">
                <a:lumMod val="75000"/>
              </a:schemeClr>
            </a:solidFill>
          </a:ln>
        </p:spPr>
        <p:style>
          <a:lnRef idx="2">
            <a:schemeClr val="accent6"/>
          </a:lnRef>
          <a:fillRef idx="0">
            <a:schemeClr val="accent6"/>
          </a:fillRef>
          <a:effectRef idx="1">
            <a:schemeClr val="accent6"/>
          </a:effectRef>
          <a:fontRef idx="minor">
            <a:schemeClr val="tx1"/>
          </a:fontRef>
        </p:style>
      </p:cxnSp>
      <p:sp>
        <p:nvSpPr>
          <p:cNvPr id="38" name="TextBox 37"/>
          <p:cNvSpPr txBox="1"/>
          <p:nvPr/>
        </p:nvSpPr>
        <p:spPr>
          <a:xfrm>
            <a:off x="1305512" y="1360893"/>
            <a:ext cx="1779088" cy="461665"/>
          </a:xfrm>
          <a:prstGeom prst="rect">
            <a:avLst/>
          </a:prstGeom>
          <a:solidFill>
            <a:schemeClr val="accent3">
              <a:lumMod val="75000"/>
            </a:schemeClr>
          </a:solid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200" dirty="0" smtClean="0"/>
              <a:t>Open Book </a:t>
            </a:r>
            <a:br>
              <a:rPr lang="en-US" sz="1200" dirty="0" smtClean="0"/>
            </a:br>
            <a:r>
              <a:rPr lang="en-US" sz="1200" dirty="0" smtClean="0"/>
              <a:t>Payment Terms</a:t>
            </a:r>
          </a:p>
        </p:txBody>
      </p:sp>
      <p:sp>
        <p:nvSpPr>
          <p:cNvPr id="45" name="Rectangle 44"/>
          <p:cNvSpPr/>
          <p:nvPr/>
        </p:nvSpPr>
        <p:spPr>
          <a:xfrm>
            <a:off x="1449335" y="3481685"/>
            <a:ext cx="1635265" cy="461665"/>
          </a:xfrm>
          <a:prstGeom prst="rect">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1200" dirty="0" smtClean="0"/>
              <a:t>Qualification </a:t>
            </a:r>
            <a:r>
              <a:rPr lang="en-US" sz="1200" dirty="0"/>
              <a:t>Based Selection</a:t>
            </a:r>
          </a:p>
        </p:txBody>
      </p:sp>
      <p:cxnSp>
        <p:nvCxnSpPr>
          <p:cNvPr id="47" name="Curved Connector 46"/>
          <p:cNvCxnSpPr>
            <a:stCxn id="32" idx="1"/>
            <a:endCxn id="45" idx="0"/>
          </p:cNvCxnSpPr>
          <p:nvPr/>
        </p:nvCxnSpPr>
        <p:spPr>
          <a:xfrm rot="10800000" flipV="1">
            <a:off x="2266968" y="2352619"/>
            <a:ext cx="609466" cy="1129065"/>
          </a:xfrm>
          <a:prstGeom prst="curvedConnector2">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cxnSp>
      <p:cxnSp>
        <p:nvCxnSpPr>
          <p:cNvPr id="49" name="Curved Connector 48"/>
          <p:cNvCxnSpPr>
            <a:stCxn id="33" idx="1"/>
            <a:endCxn id="45" idx="0"/>
          </p:cNvCxnSpPr>
          <p:nvPr/>
        </p:nvCxnSpPr>
        <p:spPr>
          <a:xfrm rot="10800000" flipV="1">
            <a:off x="2266968" y="3115297"/>
            <a:ext cx="620540" cy="366388"/>
          </a:xfrm>
          <a:prstGeom prst="curvedConnector2">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cxnSp>
      <p:sp>
        <p:nvSpPr>
          <p:cNvPr id="32" name="Left Brace 31"/>
          <p:cNvSpPr/>
          <p:nvPr/>
        </p:nvSpPr>
        <p:spPr>
          <a:xfrm>
            <a:off x="2876434" y="2172010"/>
            <a:ext cx="228600" cy="361219"/>
          </a:xfrm>
          <a:prstGeom prst="leftBrac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3" name="Left Brace 32"/>
          <p:cNvSpPr/>
          <p:nvPr/>
        </p:nvSpPr>
        <p:spPr>
          <a:xfrm>
            <a:off x="2887508" y="2934687"/>
            <a:ext cx="228600" cy="361219"/>
          </a:xfrm>
          <a:prstGeom prst="leftBrac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a:lstStyle/>
          <a:p>
            <a:endParaRPr lang="en-US"/>
          </a:p>
        </p:txBody>
      </p:sp>
    </p:spTree>
    <p:extLst>
      <p:ext uri="{BB962C8B-B14F-4D97-AF65-F5344CB8AC3E}">
        <p14:creationId xmlns:p14="http://schemas.microsoft.com/office/powerpoint/2010/main" val="334562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7" presetClass="emph" presetSubtype="2" fill="hold" nodeType="withEffect">
                                  <p:stCondLst>
                                    <p:cond delay="0"/>
                                  </p:stCondLst>
                                  <p:childTnLst>
                                    <p:animClr clrSpc="rgb" dir="cw">
                                      <p:cBhvr>
                                        <p:cTn id="33" dur="500" fill="hold"/>
                                        <p:tgtEl>
                                          <p:spTgt spid="32"/>
                                        </p:tgtEl>
                                        <p:attrNameLst>
                                          <p:attrName>stroke.color</p:attrName>
                                        </p:attrNameLst>
                                      </p:cBhvr>
                                      <p:to>
                                        <a:srgbClr val="EA5F00"/>
                                      </p:to>
                                    </p:animClr>
                                    <p:set>
                                      <p:cBhvr>
                                        <p:cTn id="34" dur="500" fill="hold"/>
                                        <p:tgtEl>
                                          <p:spTgt spid="32"/>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500" fill="hold"/>
                                        <p:tgtEl>
                                          <p:spTgt spid="33"/>
                                        </p:tgtEl>
                                        <p:attrNameLst>
                                          <p:attrName>stroke.color</p:attrName>
                                        </p:attrNameLst>
                                      </p:cBhvr>
                                      <p:to>
                                        <a:srgbClr val="EA5F00"/>
                                      </p:to>
                                    </p:animClr>
                                    <p:set>
                                      <p:cBhvr>
                                        <p:cTn id="37" dur="500" fill="hold"/>
                                        <p:tgtEl>
                                          <p:spTgt spid="33"/>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animBg="1"/>
      <p:bldP spid="38" grpId="0" animBg="1"/>
      <p:bldP spid="45" grpId="0" animBg="1"/>
      <p:bldP spid="32" grpId="0" animBg="1"/>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21" t="1526" r="3488" b="7119"/>
          <a:stretch/>
        </p:blipFill>
        <p:spPr bwMode="auto">
          <a:xfrm>
            <a:off x="3775693" y="742950"/>
            <a:ext cx="3244384" cy="3191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Oval 20"/>
          <p:cNvSpPr/>
          <p:nvPr/>
        </p:nvSpPr>
        <p:spPr bwMode="auto">
          <a:xfrm>
            <a:off x="3904633" y="3096911"/>
            <a:ext cx="525245" cy="889294"/>
          </a:xfrm>
          <a:prstGeom prst="ellipse">
            <a:avLst/>
          </a:prstGeom>
          <a:solidFill>
            <a:srgbClr val="FFC000">
              <a:alpha val="15000"/>
            </a:srgb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a:solidFill>
                <a:schemeClr val="tx1"/>
              </a:solidFill>
              <a:latin typeface="Arial" panose="020B0604020202020204" pitchFamily="34" charset="0"/>
              <a:cs typeface="Arial" panose="020B0604020202020204" pitchFamily="34" charset="0"/>
            </a:endParaRPr>
          </a:p>
        </p:txBody>
      </p:sp>
      <p:sp>
        <p:nvSpPr>
          <p:cNvPr id="22" name="TextBox 21"/>
          <p:cNvSpPr txBox="1"/>
          <p:nvPr/>
        </p:nvSpPr>
        <p:spPr>
          <a:xfrm>
            <a:off x="4015216" y="3569696"/>
            <a:ext cx="17578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a:t>
            </a:r>
          </a:p>
        </p:txBody>
      </p:sp>
      <p:sp>
        <p:nvSpPr>
          <p:cNvPr id="27" name="Oval 26"/>
          <p:cNvSpPr/>
          <p:nvPr/>
        </p:nvSpPr>
        <p:spPr bwMode="auto">
          <a:xfrm rot="20114707">
            <a:off x="3938915" y="2444629"/>
            <a:ext cx="881548" cy="1289089"/>
          </a:xfrm>
          <a:prstGeom prst="ellipse">
            <a:avLst/>
          </a:prstGeom>
          <a:solidFill>
            <a:srgbClr val="FFC000">
              <a:alpha val="15000"/>
            </a:srgb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a:solidFill>
                <a:schemeClr val="tx1"/>
              </a:solidFill>
              <a:latin typeface="Arial" panose="020B0604020202020204" pitchFamily="34" charset="0"/>
              <a:cs typeface="Arial" panose="020B0604020202020204" pitchFamily="34" charset="0"/>
            </a:endParaRPr>
          </a:p>
        </p:txBody>
      </p:sp>
      <p:sp>
        <p:nvSpPr>
          <p:cNvPr id="28" name="TextBox 27"/>
          <p:cNvSpPr txBox="1"/>
          <p:nvPr/>
        </p:nvSpPr>
        <p:spPr>
          <a:xfrm>
            <a:off x="3886200" y="2748427"/>
            <a:ext cx="35684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II</a:t>
            </a:r>
          </a:p>
        </p:txBody>
      </p:sp>
      <p:sp>
        <p:nvSpPr>
          <p:cNvPr id="32" name="Oval 31"/>
          <p:cNvSpPr/>
          <p:nvPr/>
        </p:nvSpPr>
        <p:spPr bwMode="auto">
          <a:xfrm rot="1309907">
            <a:off x="4022522" y="1111010"/>
            <a:ext cx="1541767" cy="1971002"/>
          </a:xfrm>
          <a:prstGeom prst="ellipse">
            <a:avLst/>
          </a:prstGeom>
          <a:solidFill>
            <a:srgbClr val="FFC000">
              <a:alpha val="15000"/>
            </a:srgb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a:solidFill>
                <a:schemeClr val="tx1"/>
              </a:solidFill>
              <a:latin typeface="Arial" panose="020B0604020202020204" pitchFamily="34" charset="0"/>
              <a:cs typeface="Arial" panose="020B0604020202020204" pitchFamily="34" charset="0"/>
            </a:endParaRPr>
          </a:p>
        </p:txBody>
      </p:sp>
      <p:sp>
        <p:nvSpPr>
          <p:cNvPr id="33" name="Oval 32"/>
          <p:cNvSpPr/>
          <p:nvPr/>
        </p:nvSpPr>
        <p:spPr bwMode="auto">
          <a:xfrm rot="3455390">
            <a:off x="4621847" y="1815358"/>
            <a:ext cx="1644816" cy="1959883"/>
          </a:xfrm>
          <a:prstGeom prst="ellipse">
            <a:avLst/>
          </a:prstGeom>
          <a:solidFill>
            <a:srgbClr val="FFC000">
              <a:alpha val="15000"/>
            </a:srgb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a:solidFill>
                <a:schemeClr val="tx1"/>
              </a:solidFill>
              <a:latin typeface="Arial" panose="020B0604020202020204" pitchFamily="34" charset="0"/>
              <a:cs typeface="Arial" panose="020B0604020202020204" pitchFamily="34" charset="0"/>
            </a:endParaRPr>
          </a:p>
        </p:txBody>
      </p:sp>
      <p:sp>
        <p:nvSpPr>
          <p:cNvPr id="34" name="Oval 33"/>
          <p:cNvSpPr/>
          <p:nvPr/>
        </p:nvSpPr>
        <p:spPr bwMode="auto">
          <a:xfrm rot="2588731">
            <a:off x="4821845" y="473903"/>
            <a:ext cx="1611881" cy="2971370"/>
          </a:xfrm>
          <a:prstGeom prst="ellipse">
            <a:avLst/>
          </a:prstGeom>
          <a:solidFill>
            <a:srgbClr val="FFC000">
              <a:alpha val="15000"/>
            </a:srgbClr>
          </a:solidFill>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a:solidFill>
                <a:schemeClr val="tx1"/>
              </a:solidFill>
              <a:latin typeface="Arial" panose="020B0604020202020204" pitchFamily="34" charset="0"/>
              <a:cs typeface="Arial" panose="020B0604020202020204" pitchFamily="34" charset="0"/>
            </a:endParaRPr>
          </a:p>
        </p:txBody>
      </p:sp>
      <p:sp>
        <p:nvSpPr>
          <p:cNvPr id="35" name="TextBox 34"/>
          <p:cNvSpPr txBox="1"/>
          <p:nvPr/>
        </p:nvSpPr>
        <p:spPr>
          <a:xfrm>
            <a:off x="4313895" y="1327782"/>
            <a:ext cx="41050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III</a:t>
            </a:r>
          </a:p>
        </p:txBody>
      </p:sp>
      <p:sp>
        <p:nvSpPr>
          <p:cNvPr id="36" name="TextBox 35"/>
          <p:cNvSpPr txBox="1"/>
          <p:nvPr/>
        </p:nvSpPr>
        <p:spPr>
          <a:xfrm>
            <a:off x="5587035" y="3061691"/>
            <a:ext cx="45097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IV</a:t>
            </a:r>
          </a:p>
        </p:txBody>
      </p:sp>
      <p:sp>
        <p:nvSpPr>
          <p:cNvPr id="37" name="TextBox 36"/>
          <p:cNvSpPr txBox="1"/>
          <p:nvPr/>
        </p:nvSpPr>
        <p:spPr>
          <a:xfrm>
            <a:off x="5847783" y="1141266"/>
            <a:ext cx="27578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V</a:t>
            </a:r>
          </a:p>
        </p:txBody>
      </p:sp>
      <p:sp>
        <p:nvSpPr>
          <p:cNvPr id="38" name="Rectangle 37"/>
          <p:cNvSpPr/>
          <p:nvPr/>
        </p:nvSpPr>
        <p:spPr>
          <a:xfrm flipH="1">
            <a:off x="-9956" y="215697"/>
            <a:ext cx="1828800"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39" name="Parallelogram 38"/>
          <p:cNvSpPr/>
          <p:nvPr/>
        </p:nvSpPr>
        <p:spPr>
          <a:xfrm>
            <a:off x="1260672" y="215697"/>
            <a:ext cx="1970043"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latin typeface="Arial" panose="020B0604020202020204" pitchFamily="34" charset="0"/>
              <a:cs typeface="Arial" panose="020B0604020202020204" pitchFamily="34" charset="0"/>
            </a:endParaRPr>
          </a:p>
        </p:txBody>
      </p:sp>
      <p:sp>
        <p:nvSpPr>
          <p:cNvPr id="40" name="TextBox 39"/>
          <p:cNvSpPr txBox="1"/>
          <p:nvPr/>
        </p:nvSpPr>
        <p:spPr>
          <a:xfrm>
            <a:off x="95770" y="168753"/>
            <a:ext cx="3449801" cy="461665"/>
          </a:xfrm>
          <a:prstGeom prst="rect">
            <a:avLst/>
          </a:prstGeom>
          <a:noFill/>
        </p:spPr>
        <p:txBody>
          <a:bodyPr wrap="square" rtlCol="0">
            <a:spAutoFit/>
          </a:bodyPr>
          <a:lstStyle/>
          <a:p>
            <a:r>
              <a:rPr lang="en-US" sz="2400" b="1" dirty="0">
                <a:solidFill>
                  <a:prstClr val="white"/>
                </a:solidFill>
                <a:latin typeface="Arial" panose="020B0604020202020204" pitchFamily="34" charset="0"/>
                <a:cs typeface="Arial" panose="020B0604020202020204" pitchFamily="34" charset="0"/>
              </a:rPr>
              <a:t>Delivery Strategy</a:t>
            </a:r>
          </a:p>
        </p:txBody>
      </p:sp>
      <p:sp>
        <p:nvSpPr>
          <p:cNvPr id="41" name="TextBox 40"/>
          <p:cNvSpPr txBox="1"/>
          <p:nvPr/>
        </p:nvSpPr>
        <p:spPr>
          <a:xfrm>
            <a:off x="4285991" y="3927166"/>
            <a:ext cx="2231929"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Team Integration</a:t>
            </a:r>
          </a:p>
        </p:txBody>
      </p:sp>
      <p:sp>
        <p:nvSpPr>
          <p:cNvPr id="42" name="TextBox 41"/>
          <p:cNvSpPr txBox="1"/>
          <p:nvPr/>
        </p:nvSpPr>
        <p:spPr>
          <a:xfrm rot="16200000">
            <a:off x="2451864" y="2072137"/>
            <a:ext cx="2265705"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Group Cohesion</a:t>
            </a:r>
          </a:p>
        </p:txBody>
      </p:sp>
    </p:spTree>
    <p:extLst>
      <p:ext uri="{BB962C8B-B14F-4D97-AF65-F5344CB8AC3E}">
        <p14:creationId xmlns:p14="http://schemas.microsoft.com/office/powerpoint/2010/main" val="420499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7" grpId="0" animBg="1"/>
      <p:bldP spid="28" grpId="0"/>
      <p:bldP spid="32" grpId="0" animBg="1"/>
      <p:bldP spid="33" grpId="0" animBg="1"/>
      <p:bldP spid="34" grpId="0" animBg="1"/>
      <p:bldP spid="35" grpId="0"/>
      <p:bldP spid="36" grpId="0"/>
      <p:bldP spid="37" grpId="0"/>
      <p:bldP spid="41" grpId="0"/>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p:nvPr>
        </p:nvSpPr>
        <p:spPr>
          <a:xfrm>
            <a:off x="228600" y="502644"/>
            <a:ext cx="2451678" cy="1091236"/>
          </a:xfrm>
        </p:spPr>
        <p:txBody>
          <a:bodyPr>
            <a:noAutofit/>
          </a:bodyPr>
          <a:lstStyle/>
          <a:p>
            <a:pPr algn="l"/>
            <a:r>
              <a:rPr lang="en-US" sz="2800" b="1" dirty="0">
                <a:solidFill>
                  <a:srgbClr val="0070C0"/>
                </a:solidFill>
                <a:latin typeface="Arial" panose="020B0604020202020204" pitchFamily="34" charset="0"/>
                <a:cs typeface="Arial" panose="020B0604020202020204" pitchFamily="34" charset="0"/>
              </a:rPr>
              <a:t>The Owner’s Guide</a:t>
            </a:r>
            <a:r>
              <a:rPr lang="en-US" sz="1800" i="1" dirty="0">
                <a:latin typeface="Arial" panose="020B0604020202020204" pitchFamily="34" charset="0"/>
                <a:cs typeface="Arial" panose="020B0604020202020204" pitchFamily="34" charset="0"/>
              </a:rPr>
              <a:t/>
            </a:r>
            <a:br>
              <a:rPr lang="en-US" sz="1800" i="1"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Pulling it all together</a:t>
            </a: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749976" y="749372"/>
            <a:ext cx="3644047" cy="3644755"/>
          </a:xfrm>
          <a:prstGeom prst="rect">
            <a:avLst/>
          </a:prstGeom>
        </p:spPr>
      </p:pic>
      <p:sp>
        <p:nvSpPr>
          <p:cNvPr id="49" name="Rectangle 48"/>
          <p:cNvSpPr/>
          <p:nvPr/>
        </p:nvSpPr>
        <p:spPr>
          <a:xfrm>
            <a:off x="5638800" y="3028950"/>
            <a:ext cx="3199945" cy="830997"/>
          </a:xfrm>
          <a:prstGeom prst="rect">
            <a:avLst/>
          </a:prstGeom>
        </p:spPr>
        <p:txBody>
          <a:bodyPr wrap="square">
            <a:spAutoFit/>
          </a:bodyPr>
          <a:lstStyle/>
          <a:p>
            <a:pPr marL="214313" indent="-158750" defTabSz="342900">
              <a:buFont typeface="Arial" panose="020B0604020202020204" pitchFamily="34" charset="0"/>
              <a:buChar char="•"/>
            </a:pPr>
            <a:r>
              <a:rPr lang="en-US" sz="1600" dirty="0">
                <a:solidFill>
                  <a:prstClr val="black"/>
                </a:solidFill>
              </a:rPr>
              <a:t>Reduced </a:t>
            </a:r>
            <a:r>
              <a:rPr lang="en-US" sz="1600" b="1" i="1" dirty="0">
                <a:solidFill>
                  <a:prstClr val="black"/>
                </a:solidFill>
              </a:rPr>
              <a:t>schedule growth</a:t>
            </a:r>
          </a:p>
          <a:p>
            <a:pPr marL="214313" indent="-158750" defTabSz="342900">
              <a:buFont typeface="Arial" panose="020B0604020202020204" pitchFamily="34" charset="0"/>
              <a:buChar char="•"/>
            </a:pPr>
            <a:r>
              <a:rPr lang="en-US" sz="1600" dirty="0">
                <a:solidFill>
                  <a:prstClr val="black"/>
                </a:solidFill>
              </a:rPr>
              <a:t>Enabled more</a:t>
            </a:r>
            <a:r>
              <a:rPr lang="en-US" sz="1600" b="1" i="1" dirty="0">
                <a:solidFill>
                  <a:prstClr val="black"/>
                </a:solidFill>
              </a:rPr>
              <a:t> intense schedules</a:t>
            </a:r>
          </a:p>
          <a:p>
            <a:pPr marL="214313" indent="-158750" defTabSz="342900">
              <a:buFont typeface="Arial" panose="020B0604020202020204" pitchFamily="34" charset="0"/>
              <a:buChar char="•"/>
            </a:pPr>
            <a:r>
              <a:rPr lang="en-US" sz="1600" dirty="0">
                <a:solidFill>
                  <a:prstClr val="black"/>
                </a:solidFill>
              </a:rPr>
              <a:t>Led to </a:t>
            </a:r>
            <a:r>
              <a:rPr lang="en-US" sz="1600" b="1" i="1" dirty="0">
                <a:solidFill>
                  <a:prstClr val="black"/>
                </a:solidFill>
              </a:rPr>
              <a:t>more group cohesion</a:t>
            </a:r>
          </a:p>
        </p:txBody>
      </p:sp>
      <p:sp>
        <p:nvSpPr>
          <p:cNvPr id="48" name="Rectangle 47"/>
          <p:cNvSpPr/>
          <p:nvPr/>
        </p:nvSpPr>
        <p:spPr>
          <a:xfrm>
            <a:off x="3124200" y="53044"/>
            <a:ext cx="3031246" cy="861774"/>
          </a:xfrm>
          <a:prstGeom prst="rect">
            <a:avLst/>
          </a:prstGeom>
        </p:spPr>
        <p:txBody>
          <a:bodyPr wrap="square">
            <a:spAutoFit/>
          </a:bodyPr>
          <a:lstStyle/>
          <a:p>
            <a:pPr marL="214313" indent="-158750" defTabSz="342900">
              <a:buFont typeface="Arial" panose="020B0604020202020204" pitchFamily="34" charset="0"/>
              <a:buChar char="•"/>
            </a:pPr>
            <a:r>
              <a:rPr lang="en-US" sz="1600" dirty="0"/>
              <a:t>Reduced </a:t>
            </a:r>
            <a:r>
              <a:rPr lang="en-US" sz="1600" b="1" i="1" dirty="0"/>
              <a:t>cost growth</a:t>
            </a:r>
          </a:p>
          <a:p>
            <a:pPr marL="214313" indent="-158750" defTabSz="342900">
              <a:buFont typeface="Arial" panose="020B0604020202020204" pitchFamily="34" charset="0"/>
              <a:buChar char="•"/>
            </a:pPr>
            <a:r>
              <a:rPr lang="en-US" sz="1600" dirty="0">
                <a:solidFill>
                  <a:prstClr val="black"/>
                </a:solidFill>
              </a:rPr>
              <a:t>Improved </a:t>
            </a:r>
            <a:r>
              <a:rPr lang="en-US" sz="1600" b="1" i="1" dirty="0">
                <a:solidFill>
                  <a:prstClr val="black"/>
                </a:solidFill>
              </a:rPr>
              <a:t>turnover experience</a:t>
            </a:r>
          </a:p>
          <a:p>
            <a:pPr marL="214313" indent="-158750" defTabSz="342900">
              <a:buFont typeface="Arial" panose="020B0604020202020204" pitchFamily="34" charset="0"/>
              <a:buChar char="•"/>
            </a:pPr>
            <a:r>
              <a:rPr lang="en-US" sz="1600" dirty="0">
                <a:solidFill>
                  <a:prstClr val="black"/>
                </a:solidFill>
              </a:rPr>
              <a:t>Higher </a:t>
            </a:r>
            <a:r>
              <a:rPr lang="en-US" sz="1600" b="1" i="1" dirty="0">
                <a:solidFill>
                  <a:prstClr val="black"/>
                </a:solidFill>
              </a:rPr>
              <a:t>system quality</a:t>
            </a:r>
          </a:p>
        </p:txBody>
      </p:sp>
    </p:spTree>
    <p:extLst>
      <p:ext uri="{BB962C8B-B14F-4D97-AF65-F5344CB8AC3E}">
        <p14:creationId xmlns:p14="http://schemas.microsoft.com/office/powerpoint/2010/main" val="4217343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9"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1"/>
            <a:ext cx="6858000" cy="4397828"/>
          </a:xfrm>
          <a:prstGeom prst="rect">
            <a:avLst/>
          </a:prstGeom>
          <a:solidFill>
            <a:srgbClr val="2C324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dirty="0">
              <a:solidFill>
                <a:schemeClr val="tx1"/>
              </a:solidFill>
              <a:latin typeface="Helvetica LT Std Black" panose="020B0904030502020204" pitchFamily="34" charset="0"/>
            </a:endParaRPr>
          </a:p>
        </p:txBody>
      </p:sp>
      <p:sp>
        <p:nvSpPr>
          <p:cNvPr id="5" name="Rectangle 4"/>
          <p:cNvSpPr/>
          <p:nvPr/>
        </p:nvSpPr>
        <p:spPr>
          <a:xfrm>
            <a:off x="1211613" y="1"/>
            <a:ext cx="3588987" cy="425599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bg1"/>
                </a:solidFill>
                <a:effectLst>
                  <a:outerShdw blurRad="38100" dist="38100" dir="2700000" algn="tl">
                    <a:srgbClr val="000000">
                      <a:alpha val="43137"/>
                    </a:srgbClr>
                  </a:outerShdw>
                </a:effectLst>
                <a:latin typeface="Helvetica LT Std Black" panose="020B0904030502020204" pitchFamily="34" charset="0"/>
              </a:rPr>
              <a:t>INTEGRATION IS A TEAM SPORT </a:t>
            </a:r>
          </a:p>
          <a:p>
            <a:pPr algn="ctr"/>
            <a:endParaRPr lang="en-US" sz="3300" b="1" dirty="0">
              <a:solidFill>
                <a:schemeClr val="bg1"/>
              </a:solidFill>
              <a:effectLst>
                <a:outerShdw blurRad="38100" dist="38100" dir="2700000" algn="tl">
                  <a:srgbClr val="000000">
                    <a:alpha val="43137"/>
                  </a:srgbClr>
                </a:outerShdw>
              </a:effectLst>
              <a:latin typeface="Helvetica LT Std Black" panose="020B0904030502020204" pitchFamily="34" charset="0"/>
            </a:endParaRPr>
          </a:p>
          <a:p>
            <a:pPr algn="ctr"/>
            <a:r>
              <a:rPr lang="en-US" sz="3600" b="1" i="1" dirty="0">
                <a:solidFill>
                  <a:schemeClr val="bg1"/>
                </a:solidFill>
                <a:effectLst>
                  <a:outerShdw blurRad="38100" dist="38100" dir="2700000" algn="tl">
                    <a:srgbClr val="000000">
                      <a:alpha val="43137"/>
                    </a:srgbClr>
                  </a:outerShdw>
                </a:effectLst>
                <a:latin typeface="Segoe Print" panose="02000600000000000000" pitchFamily="2" charset="0"/>
                <a:cs typeface="RomanT" panose="00000400000000000000" pitchFamily="2" charset="0"/>
              </a:rPr>
              <a:t>POETRY IN MOTION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629" y="1"/>
            <a:ext cx="3298371" cy="4397828"/>
          </a:xfrm>
          <a:prstGeom prst="rect">
            <a:avLst/>
          </a:prstGeom>
        </p:spPr>
      </p:pic>
    </p:spTree>
    <p:extLst>
      <p:ext uri="{BB962C8B-B14F-4D97-AF65-F5344CB8AC3E}">
        <p14:creationId xmlns:p14="http://schemas.microsoft.com/office/powerpoint/2010/main" val="412434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2481" y="285750"/>
            <a:ext cx="7479586" cy="572113"/>
          </a:xfrm>
        </p:spPr>
        <p:txBody>
          <a:bodyPr>
            <a:normAutofit/>
          </a:bodyPr>
          <a:lstStyle/>
          <a:p>
            <a:pPr algn="ctr"/>
            <a:r>
              <a:rPr lang="en-US" sz="2400" b="1" dirty="0" smtClean="0"/>
              <a:t>How do I use this information for my projects?</a:t>
            </a:r>
            <a:endParaRPr lang="en-US" sz="2400" b="1" dirty="0"/>
          </a:p>
        </p:txBody>
      </p:sp>
      <p:pic>
        <p:nvPicPr>
          <p:cNvPr id="6" name="Picture 5" descr="http://www.avaya.com/blogs/wp-content/uploads/2014/03/cartoon-need-for-chang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7397" y="971550"/>
            <a:ext cx="4149753" cy="2993966"/>
          </a:xfrm>
          <a:prstGeom prst="rect">
            <a:avLst/>
          </a:prstGeom>
          <a:noFill/>
          <a:ln>
            <a:noFill/>
          </a:ln>
          <a:extLst/>
        </p:spPr>
      </p:pic>
    </p:spTree>
    <p:extLst>
      <p:ext uri="{BB962C8B-B14F-4D97-AF65-F5344CB8AC3E}">
        <p14:creationId xmlns:p14="http://schemas.microsoft.com/office/powerpoint/2010/main" val="486982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8198" y="133350"/>
            <a:ext cx="3131544" cy="4060031"/>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615" y="250784"/>
            <a:ext cx="3060236" cy="39425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532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4_30_15__9_29_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213" y="1193121"/>
            <a:ext cx="3511926" cy="1986946"/>
          </a:xfrm>
          <a:prstGeom prst="rect">
            <a:avLst/>
          </a:prstGeom>
        </p:spPr>
      </p:pic>
      <p:sp>
        <p:nvSpPr>
          <p:cNvPr id="5" name="Rectangle 4"/>
          <p:cNvSpPr/>
          <p:nvPr/>
        </p:nvSpPr>
        <p:spPr>
          <a:xfrm flipH="1">
            <a:off x="0" y="240551"/>
            <a:ext cx="1861055"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6" name="Parallelogram 5"/>
          <p:cNvSpPr/>
          <p:nvPr/>
        </p:nvSpPr>
        <p:spPr>
          <a:xfrm>
            <a:off x="1282281" y="240551"/>
            <a:ext cx="1188665"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7" name="TextBox 6"/>
          <p:cNvSpPr txBox="1"/>
          <p:nvPr/>
        </p:nvSpPr>
        <p:spPr>
          <a:xfrm>
            <a:off x="105447" y="220955"/>
            <a:ext cx="1877039" cy="438582"/>
          </a:xfrm>
          <a:prstGeom prst="rect">
            <a:avLst/>
          </a:prstGeom>
          <a:noFill/>
        </p:spPr>
        <p:txBody>
          <a:bodyPr wrap="square" rtlCol="0">
            <a:spAutoFit/>
          </a:bodyPr>
          <a:lstStyle/>
          <a:p>
            <a:r>
              <a:rPr lang="en-US" sz="2250" b="1" dirty="0">
                <a:solidFill>
                  <a:schemeClr val="bg1"/>
                </a:solidFill>
                <a:latin typeface="+mn-lt"/>
              </a:rPr>
              <a:t>Workshop</a:t>
            </a:r>
          </a:p>
        </p:txBody>
      </p:sp>
      <p:sp>
        <p:nvSpPr>
          <p:cNvPr id="8" name="Rectangle 7"/>
          <p:cNvSpPr/>
          <p:nvPr/>
        </p:nvSpPr>
        <p:spPr>
          <a:xfrm>
            <a:off x="465042" y="752572"/>
            <a:ext cx="4045313" cy="3416320"/>
          </a:xfrm>
          <a:prstGeom prst="rect">
            <a:avLst/>
          </a:prstGeom>
        </p:spPr>
        <p:txBody>
          <a:bodyPr wrap="square">
            <a:spAutoFit/>
          </a:bodyPr>
          <a:lstStyle/>
          <a:p>
            <a:r>
              <a:rPr lang="en-US" b="1" dirty="0">
                <a:latin typeface="+mn-lt"/>
              </a:rPr>
              <a:t>Workshop Goal</a:t>
            </a:r>
          </a:p>
          <a:p>
            <a:r>
              <a:rPr lang="en-US" dirty="0">
                <a:latin typeface="+mn-lt"/>
              </a:rPr>
              <a:t>Identify the targeted delivery </a:t>
            </a:r>
            <a:endParaRPr lang="en-US" dirty="0" smtClean="0">
              <a:latin typeface="+mn-lt"/>
            </a:endParaRPr>
          </a:p>
          <a:p>
            <a:r>
              <a:rPr lang="en-US" dirty="0" smtClean="0">
                <a:latin typeface="+mn-lt"/>
              </a:rPr>
              <a:t>strategy </a:t>
            </a:r>
            <a:r>
              <a:rPr lang="en-US" dirty="0">
                <a:latin typeface="+mn-lt"/>
              </a:rPr>
              <a:t>for your project</a:t>
            </a:r>
          </a:p>
          <a:p>
            <a:endParaRPr lang="en-US" b="1" dirty="0">
              <a:latin typeface="+mn-lt"/>
            </a:endParaRPr>
          </a:p>
          <a:p>
            <a:r>
              <a:rPr lang="en-US" dirty="0">
                <a:latin typeface="+mn-lt"/>
              </a:rPr>
              <a:t>Bring together key stakeholders </a:t>
            </a:r>
            <a:r>
              <a:rPr lang="en-US" b="1" i="1" dirty="0">
                <a:latin typeface="+mn-lt"/>
              </a:rPr>
              <a:t>BEFORE</a:t>
            </a:r>
            <a:r>
              <a:rPr lang="en-US" b="1" dirty="0">
                <a:latin typeface="+mn-lt"/>
              </a:rPr>
              <a:t> </a:t>
            </a:r>
            <a:r>
              <a:rPr lang="en-US" dirty="0">
                <a:latin typeface="+mn-lt"/>
              </a:rPr>
              <a:t>setting the strategy</a:t>
            </a:r>
          </a:p>
          <a:p>
            <a:endParaRPr lang="en-US" dirty="0">
              <a:latin typeface="+mn-lt"/>
            </a:endParaRPr>
          </a:p>
          <a:p>
            <a:r>
              <a:rPr lang="en-US" b="1" dirty="0">
                <a:latin typeface="+mn-lt"/>
              </a:rPr>
              <a:t>Preparation:</a:t>
            </a:r>
          </a:p>
          <a:p>
            <a:pPr marL="214313" indent="-214313">
              <a:buFont typeface="Arial"/>
              <a:buChar char="•"/>
            </a:pPr>
            <a:r>
              <a:rPr lang="en-US" dirty="0" smtClean="0">
                <a:latin typeface="+mn-lt"/>
              </a:rPr>
              <a:t>Outline of project scope and goals</a:t>
            </a:r>
          </a:p>
          <a:p>
            <a:pPr marL="214313" indent="-214313">
              <a:buFont typeface="Arial"/>
              <a:buChar char="•"/>
            </a:pPr>
            <a:r>
              <a:rPr lang="en-US" dirty="0" smtClean="0">
                <a:latin typeface="+mn-lt"/>
              </a:rPr>
              <a:t>Define / invite key stakeholders</a:t>
            </a:r>
          </a:p>
          <a:p>
            <a:pPr marL="214313" indent="-214313">
              <a:buFont typeface="Arial"/>
              <a:buChar char="•"/>
            </a:pPr>
            <a:r>
              <a:rPr lang="en-US" dirty="0" smtClean="0">
                <a:latin typeface="+mn-lt"/>
              </a:rPr>
              <a:t>Approximate timeline / budget</a:t>
            </a:r>
          </a:p>
          <a:p>
            <a:pPr marL="214313" indent="-214313">
              <a:buFont typeface="Arial"/>
              <a:buChar char="•"/>
            </a:pPr>
            <a:endParaRPr lang="en-US" dirty="0" smtClean="0">
              <a:latin typeface="+mn-lt"/>
            </a:endParaRPr>
          </a:p>
        </p:txBody>
      </p:sp>
    </p:spTree>
    <p:extLst>
      <p:ext uri="{BB962C8B-B14F-4D97-AF65-F5344CB8AC3E}">
        <p14:creationId xmlns:p14="http://schemas.microsoft.com/office/powerpoint/2010/main" val="3228923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1532" y="401606"/>
            <a:ext cx="2354175" cy="22197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 name="Rectangle 4"/>
          <p:cNvSpPr/>
          <p:nvPr/>
        </p:nvSpPr>
        <p:spPr>
          <a:xfrm>
            <a:off x="747241" y="209550"/>
            <a:ext cx="2170623" cy="16002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6" name="TextBox 5"/>
          <p:cNvSpPr txBox="1"/>
          <p:nvPr/>
        </p:nvSpPr>
        <p:spPr>
          <a:xfrm>
            <a:off x="747240" y="295276"/>
            <a:ext cx="2343951" cy="465512"/>
          </a:xfrm>
          <a:prstGeom prst="rect">
            <a:avLst/>
          </a:prstGeom>
          <a:noFill/>
        </p:spPr>
        <p:txBody>
          <a:bodyPr wrap="square" rtlCol="0">
            <a:spAutoFit/>
          </a:bodyPr>
          <a:lstStyle/>
          <a:p>
            <a:r>
              <a:rPr lang="en-US" sz="1600" b="1" dirty="0">
                <a:latin typeface="Arial Narrow" panose="020B0606020202030204" pitchFamily="34" charset="0"/>
              </a:rPr>
              <a:t>1. Define Project Needs</a:t>
            </a:r>
          </a:p>
          <a:p>
            <a:pPr indent="128588"/>
            <a:r>
              <a:rPr lang="en-US" sz="825" dirty="0">
                <a:latin typeface="Arial Narrow" panose="020B0606020202030204" pitchFamily="34" charset="0"/>
              </a:rPr>
              <a:t>Assess goals for management and performance</a:t>
            </a:r>
          </a:p>
        </p:txBody>
      </p:sp>
      <p:grpSp>
        <p:nvGrpSpPr>
          <p:cNvPr id="7" name="Group 6"/>
          <p:cNvGrpSpPr/>
          <p:nvPr/>
        </p:nvGrpSpPr>
        <p:grpSpPr>
          <a:xfrm>
            <a:off x="941296" y="759621"/>
            <a:ext cx="280028" cy="362389"/>
            <a:chOff x="685800" y="2057400"/>
            <a:chExt cx="997527" cy="1290917"/>
          </a:xfrm>
        </p:grpSpPr>
        <p:sp>
          <p:nvSpPr>
            <p:cNvPr id="8" name="Snip Single Corner Rectangle 7"/>
            <p:cNvSpPr/>
            <p:nvPr/>
          </p:nvSpPr>
          <p:spPr>
            <a:xfrm>
              <a:off x="685800" y="2057400"/>
              <a:ext cx="997527" cy="1290917"/>
            </a:xfrm>
            <a:prstGeom prst="snip1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9" name="Right Triangle 8"/>
            <p:cNvSpPr/>
            <p:nvPr/>
          </p:nvSpPr>
          <p:spPr>
            <a:xfrm>
              <a:off x="1521618" y="2059996"/>
              <a:ext cx="159327" cy="159327"/>
            </a:xfrm>
            <a:prstGeom prst="r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pSp>
      <p:sp>
        <p:nvSpPr>
          <p:cNvPr id="10" name="TextBox 9"/>
          <p:cNvSpPr txBox="1"/>
          <p:nvPr/>
        </p:nvSpPr>
        <p:spPr>
          <a:xfrm>
            <a:off x="1204689" y="779456"/>
            <a:ext cx="1478917" cy="346249"/>
          </a:xfrm>
          <a:prstGeom prst="rect">
            <a:avLst/>
          </a:prstGeom>
          <a:noFill/>
        </p:spPr>
        <p:txBody>
          <a:bodyPr wrap="square" rtlCol="0">
            <a:spAutoFit/>
          </a:bodyPr>
          <a:lstStyle/>
          <a:p>
            <a:r>
              <a:rPr lang="en-US" sz="825" b="1" dirty="0">
                <a:latin typeface="Arial Narrow" panose="020B0606020202030204" pitchFamily="34" charset="0"/>
              </a:rPr>
              <a:t>Document project summary information </a:t>
            </a:r>
            <a:r>
              <a:rPr lang="en-US" sz="825" dirty="0">
                <a:latin typeface="Arial Narrow" panose="020B0606020202030204" pitchFamily="34" charset="0"/>
              </a:rPr>
              <a:t>(e.g. size, type, etc.)</a:t>
            </a:r>
          </a:p>
        </p:txBody>
      </p:sp>
      <p:grpSp>
        <p:nvGrpSpPr>
          <p:cNvPr id="11" name="Group 10"/>
          <p:cNvGrpSpPr/>
          <p:nvPr/>
        </p:nvGrpSpPr>
        <p:grpSpPr>
          <a:xfrm>
            <a:off x="940122" y="1265907"/>
            <a:ext cx="279123" cy="361218"/>
            <a:chOff x="685800" y="2057400"/>
            <a:chExt cx="997527" cy="1290917"/>
          </a:xfrm>
        </p:grpSpPr>
        <p:sp>
          <p:nvSpPr>
            <p:cNvPr id="12" name="Snip Single Corner Rectangle 11"/>
            <p:cNvSpPr/>
            <p:nvPr/>
          </p:nvSpPr>
          <p:spPr>
            <a:xfrm>
              <a:off x="685800" y="2057400"/>
              <a:ext cx="997527" cy="1290917"/>
            </a:xfrm>
            <a:prstGeom prst="snip1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3" name="Right Triangle 12"/>
            <p:cNvSpPr/>
            <p:nvPr/>
          </p:nvSpPr>
          <p:spPr>
            <a:xfrm>
              <a:off x="1521618" y="2059996"/>
              <a:ext cx="159327" cy="159327"/>
            </a:xfrm>
            <a:prstGeom prst="r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pSp>
      <p:sp>
        <p:nvSpPr>
          <p:cNvPr id="14" name="TextBox 13"/>
          <p:cNvSpPr txBox="1"/>
          <p:nvPr/>
        </p:nvSpPr>
        <p:spPr>
          <a:xfrm>
            <a:off x="1205612" y="1293705"/>
            <a:ext cx="1486061" cy="346249"/>
          </a:xfrm>
          <a:prstGeom prst="rect">
            <a:avLst/>
          </a:prstGeom>
          <a:noFill/>
        </p:spPr>
        <p:txBody>
          <a:bodyPr wrap="square" rtlCol="0">
            <a:spAutoFit/>
          </a:bodyPr>
          <a:lstStyle/>
          <a:p>
            <a:r>
              <a:rPr lang="en-US" sz="825" b="1" dirty="0">
                <a:latin typeface="Arial Narrow" panose="020B0606020202030204" pitchFamily="34" charset="0"/>
              </a:rPr>
              <a:t>Determine project goals </a:t>
            </a:r>
            <a:r>
              <a:rPr lang="en-US" sz="825" dirty="0">
                <a:latin typeface="Arial Narrow" panose="020B0606020202030204" pitchFamily="34" charset="0"/>
              </a:rPr>
              <a:t>(e.g. time, cost, quality, etc.)</a:t>
            </a:r>
          </a:p>
        </p:txBody>
      </p:sp>
      <p:sp>
        <p:nvSpPr>
          <p:cNvPr id="15" name="TextBox 14"/>
          <p:cNvSpPr txBox="1"/>
          <p:nvPr/>
        </p:nvSpPr>
        <p:spPr>
          <a:xfrm>
            <a:off x="3099559" y="497387"/>
            <a:ext cx="2578330" cy="592470"/>
          </a:xfrm>
          <a:prstGeom prst="rect">
            <a:avLst/>
          </a:prstGeom>
          <a:noFill/>
        </p:spPr>
        <p:txBody>
          <a:bodyPr wrap="square" rtlCol="0">
            <a:spAutoFit/>
          </a:bodyPr>
          <a:lstStyle/>
          <a:p>
            <a:r>
              <a:rPr lang="en-US" sz="1600" b="1" dirty="0">
                <a:latin typeface="Arial Narrow" panose="020B0606020202030204" pitchFamily="34" charset="0"/>
              </a:rPr>
              <a:t>2. Explore Delivery Options</a:t>
            </a:r>
          </a:p>
          <a:p>
            <a:pPr marL="128588"/>
            <a:r>
              <a:rPr lang="en-US" sz="825" dirty="0">
                <a:latin typeface="Arial Narrow" panose="020B0606020202030204" pitchFamily="34" charset="0"/>
              </a:rPr>
              <a:t>Discuss delivery decisions with attention to integrated processes and team cohesion</a:t>
            </a:r>
          </a:p>
        </p:txBody>
      </p:sp>
      <p:sp>
        <p:nvSpPr>
          <p:cNvPr id="16" name="Right Arrow 15"/>
          <p:cNvSpPr/>
          <p:nvPr/>
        </p:nvSpPr>
        <p:spPr>
          <a:xfrm rot="5400000">
            <a:off x="6672626" y="2798973"/>
            <a:ext cx="326603" cy="285750"/>
          </a:xfrm>
          <a:prstGeom prst="rightArrow">
            <a:avLst>
              <a:gd name="adj1" fmla="val 47500"/>
              <a:gd name="adj2" fmla="val 452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8" name="Rectangle 17"/>
          <p:cNvSpPr/>
          <p:nvPr/>
        </p:nvSpPr>
        <p:spPr>
          <a:xfrm>
            <a:off x="941294" y="823913"/>
            <a:ext cx="357790" cy="242374"/>
          </a:xfrm>
          <a:prstGeom prst="rect">
            <a:avLst/>
          </a:prstGeom>
        </p:spPr>
        <p:txBody>
          <a:bodyPr wrap="none">
            <a:spAutoFit/>
          </a:bodyPr>
          <a:lstStyle/>
          <a:p>
            <a:r>
              <a:rPr lang="en-US" sz="975" b="1" dirty="0">
                <a:latin typeface="Arial Narrow" panose="020B0606020202030204" pitchFamily="34" charset="0"/>
              </a:rPr>
              <a:t>1a. </a:t>
            </a:r>
            <a:endParaRPr lang="en-US" sz="975" dirty="0">
              <a:latin typeface="Arial Narrow" panose="020B0606020202030204" pitchFamily="34" charset="0"/>
            </a:endParaRPr>
          </a:p>
        </p:txBody>
      </p:sp>
      <p:sp>
        <p:nvSpPr>
          <p:cNvPr id="19" name="Rectangle 18"/>
          <p:cNvSpPr/>
          <p:nvPr/>
        </p:nvSpPr>
        <p:spPr>
          <a:xfrm>
            <a:off x="941295" y="1331119"/>
            <a:ext cx="362600" cy="242374"/>
          </a:xfrm>
          <a:prstGeom prst="rect">
            <a:avLst/>
          </a:prstGeom>
        </p:spPr>
        <p:txBody>
          <a:bodyPr wrap="none">
            <a:spAutoFit/>
          </a:bodyPr>
          <a:lstStyle/>
          <a:p>
            <a:r>
              <a:rPr lang="en-US" sz="975" b="1" dirty="0">
                <a:solidFill>
                  <a:prstClr val="black"/>
                </a:solidFill>
                <a:latin typeface="Arial Narrow" panose="020B0606020202030204" pitchFamily="34" charset="0"/>
              </a:rPr>
              <a:t>1b. </a:t>
            </a:r>
            <a:endParaRPr lang="en-US" sz="975" dirty="0">
              <a:latin typeface="Arial Narrow" panose="020B0606020202030204" pitchFamily="34" charset="0"/>
            </a:endParaRPr>
          </a:p>
        </p:txBody>
      </p:sp>
      <p:grpSp>
        <p:nvGrpSpPr>
          <p:cNvPr id="20" name="Group 19"/>
          <p:cNvGrpSpPr/>
          <p:nvPr/>
        </p:nvGrpSpPr>
        <p:grpSpPr>
          <a:xfrm>
            <a:off x="3288323" y="1078309"/>
            <a:ext cx="280028" cy="362389"/>
            <a:chOff x="685800" y="2057400"/>
            <a:chExt cx="997527" cy="1290917"/>
          </a:xfrm>
        </p:grpSpPr>
        <p:sp>
          <p:nvSpPr>
            <p:cNvPr id="21" name="Snip Single Corner Rectangle 20"/>
            <p:cNvSpPr/>
            <p:nvPr/>
          </p:nvSpPr>
          <p:spPr>
            <a:xfrm>
              <a:off x="685800" y="2057400"/>
              <a:ext cx="997527" cy="1290917"/>
            </a:xfrm>
            <a:prstGeom prst="snip1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2" name="Right Triangle 21"/>
            <p:cNvSpPr/>
            <p:nvPr/>
          </p:nvSpPr>
          <p:spPr>
            <a:xfrm>
              <a:off x="1521618" y="2059996"/>
              <a:ext cx="159327" cy="159327"/>
            </a:xfrm>
            <a:prstGeom prst="r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pSp>
      <p:grpSp>
        <p:nvGrpSpPr>
          <p:cNvPr id="23" name="Group 22"/>
          <p:cNvGrpSpPr/>
          <p:nvPr/>
        </p:nvGrpSpPr>
        <p:grpSpPr>
          <a:xfrm>
            <a:off x="3287148" y="1584595"/>
            <a:ext cx="279123" cy="361218"/>
            <a:chOff x="685800" y="2057400"/>
            <a:chExt cx="997527" cy="1290917"/>
          </a:xfrm>
        </p:grpSpPr>
        <p:sp>
          <p:nvSpPr>
            <p:cNvPr id="24" name="Snip Single Corner Rectangle 23"/>
            <p:cNvSpPr/>
            <p:nvPr/>
          </p:nvSpPr>
          <p:spPr>
            <a:xfrm>
              <a:off x="685800" y="2057400"/>
              <a:ext cx="997527" cy="1290917"/>
            </a:xfrm>
            <a:prstGeom prst="snip1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5" name="Right Triangle 24"/>
            <p:cNvSpPr/>
            <p:nvPr/>
          </p:nvSpPr>
          <p:spPr>
            <a:xfrm>
              <a:off x="1521618" y="2059996"/>
              <a:ext cx="159327" cy="159327"/>
            </a:xfrm>
            <a:prstGeom prst="r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pSp>
      <p:sp>
        <p:nvSpPr>
          <p:cNvPr id="26" name="Rectangle 25"/>
          <p:cNvSpPr/>
          <p:nvPr/>
        </p:nvSpPr>
        <p:spPr>
          <a:xfrm>
            <a:off x="3245459" y="1142600"/>
            <a:ext cx="453970" cy="242374"/>
          </a:xfrm>
          <a:prstGeom prst="rect">
            <a:avLst/>
          </a:prstGeom>
        </p:spPr>
        <p:txBody>
          <a:bodyPr wrap="none">
            <a:spAutoFit/>
          </a:bodyPr>
          <a:lstStyle/>
          <a:p>
            <a:r>
              <a:rPr lang="en-US" sz="975" b="1" dirty="0">
                <a:latin typeface="Arial Narrow" panose="020B0606020202030204" pitchFamily="34" charset="0"/>
              </a:rPr>
              <a:t>2a-b. </a:t>
            </a:r>
            <a:endParaRPr lang="en-US" sz="975" dirty="0">
              <a:latin typeface="Arial Narrow" panose="020B0606020202030204" pitchFamily="34" charset="0"/>
            </a:endParaRPr>
          </a:p>
        </p:txBody>
      </p:sp>
      <p:sp>
        <p:nvSpPr>
          <p:cNvPr id="27" name="Rectangle 26"/>
          <p:cNvSpPr/>
          <p:nvPr/>
        </p:nvSpPr>
        <p:spPr>
          <a:xfrm>
            <a:off x="3295465" y="1649807"/>
            <a:ext cx="357790" cy="242374"/>
          </a:xfrm>
          <a:prstGeom prst="rect">
            <a:avLst/>
          </a:prstGeom>
        </p:spPr>
        <p:txBody>
          <a:bodyPr wrap="none">
            <a:spAutoFit/>
          </a:bodyPr>
          <a:lstStyle/>
          <a:p>
            <a:r>
              <a:rPr lang="en-US" sz="975" b="1" dirty="0">
                <a:solidFill>
                  <a:prstClr val="black"/>
                </a:solidFill>
                <a:latin typeface="Arial Narrow" panose="020B0606020202030204" pitchFamily="34" charset="0"/>
              </a:rPr>
              <a:t>2c. </a:t>
            </a:r>
            <a:endParaRPr lang="en-US" sz="975" dirty="0">
              <a:latin typeface="Arial Narrow" panose="020B0606020202030204" pitchFamily="34" charset="0"/>
            </a:endParaRPr>
          </a:p>
        </p:txBody>
      </p:sp>
      <p:grpSp>
        <p:nvGrpSpPr>
          <p:cNvPr id="28" name="Group 27"/>
          <p:cNvGrpSpPr/>
          <p:nvPr/>
        </p:nvGrpSpPr>
        <p:grpSpPr>
          <a:xfrm>
            <a:off x="3287150" y="2087520"/>
            <a:ext cx="280028" cy="362389"/>
            <a:chOff x="685800" y="2057400"/>
            <a:chExt cx="997527" cy="1290917"/>
          </a:xfrm>
        </p:grpSpPr>
        <p:sp>
          <p:nvSpPr>
            <p:cNvPr id="29" name="Snip Single Corner Rectangle 28"/>
            <p:cNvSpPr/>
            <p:nvPr/>
          </p:nvSpPr>
          <p:spPr>
            <a:xfrm>
              <a:off x="685800" y="2057400"/>
              <a:ext cx="997527" cy="1290917"/>
            </a:xfrm>
            <a:prstGeom prst="snip1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30" name="Right Triangle 29"/>
            <p:cNvSpPr/>
            <p:nvPr/>
          </p:nvSpPr>
          <p:spPr>
            <a:xfrm>
              <a:off x="1521618" y="2059996"/>
              <a:ext cx="159327" cy="159327"/>
            </a:xfrm>
            <a:prstGeom prst="r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pSp>
      <p:sp>
        <p:nvSpPr>
          <p:cNvPr id="31" name="Rectangle 30"/>
          <p:cNvSpPr/>
          <p:nvPr/>
        </p:nvSpPr>
        <p:spPr>
          <a:xfrm>
            <a:off x="3244286" y="2151812"/>
            <a:ext cx="458780" cy="242374"/>
          </a:xfrm>
          <a:prstGeom prst="rect">
            <a:avLst/>
          </a:prstGeom>
        </p:spPr>
        <p:txBody>
          <a:bodyPr wrap="none">
            <a:spAutoFit/>
          </a:bodyPr>
          <a:lstStyle/>
          <a:p>
            <a:r>
              <a:rPr lang="en-US" sz="975" b="1" dirty="0">
                <a:latin typeface="Arial Narrow" panose="020B0606020202030204" pitchFamily="34" charset="0"/>
              </a:rPr>
              <a:t>2d-g. </a:t>
            </a:r>
            <a:endParaRPr lang="en-US" sz="975" dirty="0">
              <a:latin typeface="Arial Narrow" panose="020B0606020202030204" pitchFamily="34" charset="0"/>
            </a:endParaRPr>
          </a:p>
        </p:txBody>
      </p:sp>
      <p:sp>
        <p:nvSpPr>
          <p:cNvPr id="32" name="Rectangle 31"/>
          <p:cNvSpPr/>
          <p:nvPr/>
        </p:nvSpPr>
        <p:spPr>
          <a:xfrm>
            <a:off x="3551468" y="1049732"/>
            <a:ext cx="1552823" cy="473206"/>
          </a:xfrm>
          <a:prstGeom prst="rect">
            <a:avLst/>
          </a:prstGeom>
        </p:spPr>
        <p:txBody>
          <a:bodyPr wrap="square">
            <a:spAutoFit/>
          </a:bodyPr>
          <a:lstStyle/>
          <a:p>
            <a:pPr lvl="0"/>
            <a:r>
              <a:rPr lang="en-US" sz="825" b="1" dirty="0">
                <a:solidFill>
                  <a:prstClr val="black"/>
                </a:solidFill>
                <a:latin typeface="Arial Narrow" panose="020B0606020202030204" pitchFamily="34" charset="0"/>
              </a:rPr>
              <a:t> Discuss organizational structure </a:t>
            </a:r>
            <a:r>
              <a:rPr lang="en-US" sz="825" dirty="0">
                <a:solidFill>
                  <a:prstClr val="black"/>
                </a:solidFill>
                <a:latin typeface="Arial Narrow" panose="020B0606020202030204" pitchFamily="34" charset="0"/>
              </a:rPr>
              <a:t>(single vs. split D&amp;C contracts, timing of core team involvement)</a:t>
            </a:r>
          </a:p>
        </p:txBody>
      </p:sp>
      <p:sp>
        <p:nvSpPr>
          <p:cNvPr id="33" name="Rectangle 32"/>
          <p:cNvSpPr/>
          <p:nvPr/>
        </p:nvSpPr>
        <p:spPr>
          <a:xfrm>
            <a:off x="3558612" y="1564083"/>
            <a:ext cx="1545679" cy="473206"/>
          </a:xfrm>
          <a:prstGeom prst="rect">
            <a:avLst/>
          </a:prstGeom>
        </p:spPr>
        <p:txBody>
          <a:bodyPr wrap="square">
            <a:spAutoFit/>
          </a:bodyPr>
          <a:lstStyle/>
          <a:p>
            <a:pPr lvl="0"/>
            <a:r>
              <a:rPr lang="en-US" sz="825" b="1" dirty="0">
                <a:solidFill>
                  <a:prstClr val="black"/>
                </a:solidFill>
                <a:latin typeface="Arial Narrow" panose="020B0606020202030204" pitchFamily="34" charset="0"/>
              </a:rPr>
              <a:t>Discuss contract payment terms for builder and key trades </a:t>
            </a:r>
            <a:r>
              <a:rPr lang="en-US" sz="825" dirty="0">
                <a:solidFill>
                  <a:prstClr val="black"/>
                </a:solidFill>
                <a:latin typeface="Arial Narrow" panose="020B0606020202030204" pitchFamily="34" charset="0"/>
              </a:rPr>
              <a:t>(open vs. closed book)</a:t>
            </a:r>
          </a:p>
        </p:txBody>
      </p:sp>
      <p:sp>
        <p:nvSpPr>
          <p:cNvPr id="34" name="Rectangle 33"/>
          <p:cNvSpPr/>
          <p:nvPr/>
        </p:nvSpPr>
        <p:spPr>
          <a:xfrm>
            <a:off x="3549960" y="2058944"/>
            <a:ext cx="1554331" cy="473206"/>
          </a:xfrm>
          <a:prstGeom prst="rect">
            <a:avLst/>
          </a:prstGeom>
        </p:spPr>
        <p:txBody>
          <a:bodyPr wrap="square">
            <a:spAutoFit/>
          </a:bodyPr>
          <a:lstStyle/>
          <a:p>
            <a:pPr lvl="0"/>
            <a:r>
              <a:rPr lang="en-US" sz="825" b="1" dirty="0">
                <a:solidFill>
                  <a:prstClr val="black"/>
                </a:solidFill>
                <a:latin typeface="Arial Narrow" panose="020B0606020202030204" pitchFamily="34" charset="0"/>
              </a:rPr>
              <a:t>Discuss team assembly </a:t>
            </a:r>
            <a:r>
              <a:rPr lang="en-US" sz="825" dirty="0">
                <a:solidFill>
                  <a:prstClr val="black"/>
                </a:solidFill>
                <a:latin typeface="Arial Narrow" panose="020B0606020202030204" pitchFamily="34" charset="0"/>
              </a:rPr>
              <a:t>(e.g. selection process and criteria, prior experience, etc.)</a:t>
            </a:r>
          </a:p>
        </p:txBody>
      </p:sp>
      <p:sp>
        <p:nvSpPr>
          <p:cNvPr id="56" name="TextBox 55"/>
          <p:cNvSpPr txBox="1"/>
          <p:nvPr/>
        </p:nvSpPr>
        <p:spPr>
          <a:xfrm>
            <a:off x="5913987" y="3105150"/>
            <a:ext cx="2772813" cy="954107"/>
          </a:xfrm>
          <a:prstGeom prst="rect">
            <a:avLst/>
          </a:prstGeom>
          <a:noFill/>
        </p:spPr>
        <p:txBody>
          <a:bodyPr wrap="square" rtlCol="0">
            <a:spAutoFit/>
          </a:bodyPr>
          <a:lstStyle/>
          <a:p>
            <a:r>
              <a:rPr lang="en-US" sz="1400" b="1" dirty="0" smtClean="0">
                <a:latin typeface="Arial Narrow" panose="020B0606020202030204" pitchFamily="34" charset="0"/>
              </a:rPr>
              <a:t>Owner’s Project Delivery Strategy </a:t>
            </a:r>
          </a:p>
          <a:p>
            <a:r>
              <a:rPr lang="en-US" sz="1400" dirty="0" smtClean="0">
                <a:latin typeface="Arial Narrow" panose="020B0606020202030204" pitchFamily="34" charset="0"/>
              </a:rPr>
              <a:t>– Project summary</a:t>
            </a:r>
          </a:p>
          <a:p>
            <a:r>
              <a:rPr lang="en-US" sz="1400" dirty="0" smtClean="0">
                <a:latin typeface="Arial Narrow" panose="020B0606020202030204" pitchFamily="34" charset="0"/>
              </a:rPr>
              <a:t>– Project goals</a:t>
            </a:r>
          </a:p>
          <a:p>
            <a:r>
              <a:rPr lang="en-US" sz="1400" dirty="0" smtClean="0">
                <a:latin typeface="Arial Narrow" panose="020B0606020202030204" pitchFamily="34" charset="0"/>
              </a:rPr>
              <a:t>– Etc.</a:t>
            </a:r>
            <a:endParaRPr lang="en-US" sz="1400" dirty="0">
              <a:latin typeface="Arial Narrow" panose="020B0606020202030204" pitchFamily="34" charset="0"/>
            </a:endParaRPr>
          </a:p>
        </p:txBody>
      </p:sp>
      <p:sp>
        <p:nvSpPr>
          <p:cNvPr id="57" name="Rectangle 56"/>
          <p:cNvSpPr/>
          <p:nvPr/>
        </p:nvSpPr>
        <p:spPr>
          <a:xfrm>
            <a:off x="5621401" y="599698"/>
            <a:ext cx="2303399" cy="217885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8" name="TextBox 57"/>
          <p:cNvSpPr txBox="1"/>
          <p:nvPr/>
        </p:nvSpPr>
        <p:spPr>
          <a:xfrm>
            <a:off x="5613396" y="652673"/>
            <a:ext cx="2311403" cy="592470"/>
          </a:xfrm>
          <a:prstGeom prst="rect">
            <a:avLst/>
          </a:prstGeom>
          <a:noFill/>
        </p:spPr>
        <p:txBody>
          <a:bodyPr wrap="square" rtlCol="0">
            <a:spAutoFit/>
          </a:bodyPr>
          <a:lstStyle/>
          <a:p>
            <a:r>
              <a:rPr lang="en-US" sz="1600" b="1" dirty="0">
                <a:latin typeface="Arial Narrow" panose="020B0606020202030204" pitchFamily="34" charset="0"/>
              </a:rPr>
              <a:t>3. Select Delivery Strategy</a:t>
            </a:r>
          </a:p>
          <a:p>
            <a:pPr marL="128588"/>
            <a:r>
              <a:rPr lang="en-US" sz="825" dirty="0">
                <a:latin typeface="Arial Narrow" panose="020B0606020202030204" pitchFamily="34" charset="0"/>
              </a:rPr>
              <a:t>Identify an optimal delivery strategy consistent with owner constraints</a:t>
            </a:r>
          </a:p>
        </p:txBody>
      </p:sp>
      <p:grpSp>
        <p:nvGrpSpPr>
          <p:cNvPr id="59" name="Group 58"/>
          <p:cNvGrpSpPr/>
          <p:nvPr/>
        </p:nvGrpSpPr>
        <p:grpSpPr>
          <a:xfrm>
            <a:off x="5808461" y="1259151"/>
            <a:ext cx="280028" cy="362389"/>
            <a:chOff x="685800" y="2057400"/>
            <a:chExt cx="997527" cy="1290917"/>
          </a:xfrm>
        </p:grpSpPr>
        <p:sp>
          <p:nvSpPr>
            <p:cNvPr id="60" name="Snip Single Corner Rectangle 59"/>
            <p:cNvSpPr/>
            <p:nvPr/>
          </p:nvSpPr>
          <p:spPr>
            <a:xfrm>
              <a:off x="685800" y="2057400"/>
              <a:ext cx="997527" cy="1290917"/>
            </a:xfrm>
            <a:prstGeom prst="snip1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61" name="Right Triangle 60"/>
            <p:cNvSpPr/>
            <p:nvPr/>
          </p:nvSpPr>
          <p:spPr>
            <a:xfrm>
              <a:off x="1521618" y="2059996"/>
              <a:ext cx="159327" cy="159327"/>
            </a:xfrm>
            <a:prstGeom prst="r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pSp>
      <p:grpSp>
        <p:nvGrpSpPr>
          <p:cNvPr id="62" name="Group 61"/>
          <p:cNvGrpSpPr/>
          <p:nvPr/>
        </p:nvGrpSpPr>
        <p:grpSpPr>
          <a:xfrm>
            <a:off x="5807287" y="1765438"/>
            <a:ext cx="279123" cy="361218"/>
            <a:chOff x="685800" y="2057400"/>
            <a:chExt cx="997527" cy="1290917"/>
          </a:xfrm>
        </p:grpSpPr>
        <p:sp>
          <p:nvSpPr>
            <p:cNvPr id="63" name="Snip Single Corner Rectangle 62"/>
            <p:cNvSpPr/>
            <p:nvPr/>
          </p:nvSpPr>
          <p:spPr>
            <a:xfrm>
              <a:off x="685800" y="2057400"/>
              <a:ext cx="997527" cy="1290917"/>
            </a:xfrm>
            <a:prstGeom prst="snip1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64" name="Right Triangle 63"/>
            <p:cNvSpPr/>
            <p:nvPr/>
          </p:nvSpPr>
          <p:spPr>
            <a:xfrm>
              <a:off x="1521618" y="2059996"/>
              <a:ext cx="159327" cy="159327"/>
            </a:xfrm>
            <a:prstGeom prst="r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pSp>
      <p:sp>
        <p:nvSpPr>
          <p:cNvPr id="65" name="Rectangle 64"/>
          <p:cNvSpPr/>
          <p:nvPr/>
        </p:nvSpPr>
        <p:spPr>
          <a:xfrm>
            <a:off x="5808460" y="1323443"/>
            <a:ext cx="357790" cy="242374"/>
          </a:xfrm>
          <a:prstGeom prst="rect">
            <a:avLst/>
          </a:prstGeom>
        </p:spPr>
        <p:txBody>
          <a:bodyPr wrap="none">
            <a:spAutoFit/>
          </a:bodyPr>
          <a:lstStyle/>
          <a:p>
            <a:r>
              <a:rPr lang="en-US" sz="975" b="1" dirty="0">
                <a:latin typeface="Arial Narrow" panose="020B0606020202030204" pitchFamily="34" charset="0"/>
              </a:rPr>
              <a:t>3a. </a:t>
            </a:r>
            <a:endParaRPr lang="en-US" sz="975" dirty="0">
              <a:latin typeface="Arial Narrow" panose="020B0606020202030204" pitchFamily="34" charset="0"/>
            </a:endParaRPr>
          </a:p>
        </p:txBody>
      </p:sp>
      <p:sp>
        <p:nvSpPr>
          <p:cNvPr id="66" name="Rectangle 65"/>
          <p:cNvSpPr/>
          <p:nvPr/>
        </p:nvSpPr>
        <p:spPr>
          <a:xfrm>
            <a:off x="5808460" y="1830649"/>
            <a:ext cx="362600" cy="242374"/>
          </a:xfrm>
          <a:prstGeom prst="rect">
            <a:avLst/>
          </a:prstGeom>
        </p:spPr>
        <p:txBody>
          <a:bodyPr wrap="none">
            <a:spAutoFit/>
          </a:bodyPr>
          <a:lstStyle/>
          <a:p>
            <a:r>
              <a:rPr lang="en-US" sz="975" b="1" dirty="0">
                <a:solidFill>
                  <a:prstClr val="black"/>
                </a:solidFill>
                <a:latin typeface="Arial Narrow" panose="020B0606020202030204" pitchFamily="34" charset="0"/>
              </a:rPr>
              <a:t>3b. </a:t>
            </a:r>
            <a:endParaRPr lang="en-US" sz="975" dirty="0">
              <a:latin typeface="Arial Narrow" panose="020B0606020202030204" pitchFamily="34" charset="0"/>
            </a:endParaRPr>
          </a:p>
        </p:txBody>
      </p:sp>
      <p:sp>
        <p:nvSpPr>
          <p:cNvPr id="67" name="Rectangle 66"/>
          <p:cNvSpPr/>
          <p:nvPr/>
        </p:nvSpPr>
        <p:spPr>
          <a:xfrm>
            <a:off x="6078749" y="1237719"/>
            <a:ext cx="1531094" cy="473206"/>
          </a:xfrm>
          <a:prstGeom prst="rect">
            <a:avLst/>
          </a:prstGeom>
        </p:spPr>
        <p:txBody>
          <a:bodyPr wrap="square">
            <a:spAutoFit/>
          </a:bodyPr>
          <a:lstStyle/>
          <a:p>
            <a:pPr lvl="0"/>
            <a:r>
              <a:rPr lang="en-US" sz="825" b="1" dirty="0">
                <a:solidFill>
                  <a:prstClr val="black"/>
                </a:solidFill>
                <a:latin typeface="Arial Narrow" panose="020B0606020202030204" pitchFamily="34" charset="0"/>
              </a:rPr>
              <a:t>Identify owner’s legal and policy constraints </a:t>
            </a:r>
            <a:r>
              <a:rPr lang="en-US" sz="825" dirty="0">
                <a:solidFill>
                  <a:prstClr val="black"/>
                </a:solidFill>
                <a:latin typeface="Arial Narrow" panose="020B0606020202030204" pitchFamily="34" charset="0"/>
              </a:rPr>
              <a:t>(e.g. procurement law, staff experience, etc.)</a:t>
            </a:r>
          </a:p>
        </p:txBody>
      </p:sp>
      <p:sp>
        <p:nvSpPr>
          <p:cNvPr id="68" name="Rectangle 67"/>
          <p:cNvSpPr/>
          <p:nvPr/>
        </p:nvSpPr>
        <p:spPr>
          <a:xfrm>
            <a:off x="6071607" y="1790006"/>
            <a:ext cx="1659259" cy="346249"/>
          </a:xfrm>
          <a:prstGeom prst="rect">
            <a:avLst/>
          </a:prstGeom>
        </p:spPr>
        <p:txBody>
          <a:bodyPr wrap="square">
            <a:spAutoFit/>
          </a:bodyPr>
          <a:lstStyle/>
          <a:p>
            <a:pPr lvl="0"/>
            <a:r>
              <a:rPr lang="en-US" sz="825" b="1" dirty="0">
                <a:solidFill>
                  <a:prstClr val="black"/>
                </a:solidFill>
                <a:latin typeface="Arial Narrow" panose="020B0606020202030204" pitchFamily="34" charset="0"/>
              </a:rPr>
              <a:t>Determine strategy by comparing to research results </a:t>
            </a:r>
            <a:r>
              <a:rPr lang="en-US" sz="825" dirty="0">
                <a:solidFill>
                  <a:prstClr val="black"/>
                </a:solidFill>
                <a:latin typeface="Arial Narrow" panose="020B0606020202030204" pitchFamily="34" charset="0"/>
              </a:rPr>
              <a:t>(e.g. Classes I-V)</a:t>
            </a:r>
          </a:p>
        </p:txBody>
      </p:sp>
      <p:grpSp>
        <p:nvGrpSpPr>
          <p:cNvPr id="69" name="Group 68"/>
          <p:cNvGrpSpPr/>
          <p:nvPr/>
        </p:nvGrpSpPr>
        <p:grpSpPr>
          <a:xfrm>
            <a:off x="5812138" y="2264380"/>
            <a:ext cx="279123" cy="361218"/>
            <a:chOff x="685800" y="2057400"/>
            <a:chExt cx="997527" cy="1290917"/>
          </a:xfrm>
        </p:grpSpPr>
        <p:sp>
          <p:nvSpPr>
            <p:cNvPr id="70" name="Snip Single Corner Rectangle 69"/>
            <p:cNvSpPr/>
            <p:nvPr/>
          </p:nvSpPr>
          <p:spPr>
            <a:xfrm>
              <a:off x="685800" y="2057400"/>
              <a:ext cx="997527" cy="1290917"/>
            </a:xfrm>
            <a:prstGeom prst="snip1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71" name="Right Triangle 70"/>
            <p:cNvSpPr/>
            <p:nvPr/>
          </p:nvSpPr>
          <p:spPr>
            <a:xfrm>
              <a:off x="1521618" y="2059996"/>
              <a:ext cx="159327" cy="159327"/>
            </a:xfrm>
            <a:prstGeom prst="r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pSp>
      <p:sp>
        <p:nvSpPr>
          <p:cNvPr id="72" name="Rectangle 71"/>
          <p:cNvSpPr/>
          <p:nvPr/>
        </p:nvSpPr>
        <p:spPr>
          <a:xfrm>
            <a:off x="5825342" y="2329591"/>
            <a:ext cx="357790" cy="242374"/>
          </a:xfrm>
          <a:prstGeom prst="rect">
            <a:avLst/>
          </a:prstGeom>
        </p:spPr>
        <p:txBody>
          <a:bodyPr wrap="none">
            <a:spAutoFit/>
          </a:bodyPr>
          <a:lstStyle/>
          <a:p>
            <a:r>
              <a:rPr lang="en-US" sz="975" b="1" dirty="0">
                <a:solidFill>
                  <a:prstClr val="black"/>
                </a:solidFill>
                <a:latin typeface="Arial Narrow" panose="020B0606020202030204" pitchFamily="34" charset="0"/>
              </a:rPr>
              <a:t>3c. </a:t>
            </a:r>
            <a:endParaRPr lang="en-US" sz="975" dirty="0">
              <a:latin typeface="Arial Narrow" panose="020B0606020202030204" pitchFamily="34" charset="0"/>
            </a:endParaRPr>
          </a:p>
        </p:txBody>
      </p:sp>
      <p:sp>
        <p:nvSpPr>
          <p:cNvPr id="73" name="Rectangle 72"/>
          <p:cNvSpPr/>
          <p:nvPr/>
        </p:nvSpPr>
        <p:spPr>
          <a:xfrm>
            <a:off x="6076458" y="2288948"/>
            <a:ext cx="1533385" cy="346249"/>
          </a:xfrm>
          <a:prstGeom prst="rect">
            <a:avLst/>
          </a:prstGeom>
        </p:spPr>
        <p:txBody>
          <a:bodyPr wrap="square">
            <a:spAutoFit/>
          </a:bodyPr>
          <a:lstStyle/>
          <a:p>
            <a:pPr lvl="0"/>
            <a:r>
              <a:rPr lang="en-US" sz="825" b="1" dirty="0">
                <a:solidFill>
                  <a:prstClr val="black"/>
                </a:solidFill>
                <a:latin typeface="Arial Narrow" panose="020B0606020202030204" pitchFamily="34" charset="0"/>
              </a:rPr>
              <a:t>Select and Implement Project Delivery Strategy</a:t>
            </a:r>
            <a:endParaRPr lang="en-US" sz="825" dirty="0">
              <a:solidFill>
                <a:prstClr val="black"/>
              </a:solidFill>
              <a:latin typeface="Arial Narrow" panose="020B0606020202030204" pitchFamily="34" charset="0"/>
            </a:endParaRPr>
          </a:p>
        </p:txBody>
      </p:sp>
      <p:pic>
        <p:nvPicPr>
          <p:cNvPr id="2050" name="Picture 2"/>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5172328" y="3147253"/>
            <a:ext cx="702788" cy="8698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1" name="Title 1"/>
          <p:cNvSpPr>
            <a:spLocks noGrp="1"/>
          </p:cNvSpPr>
          <p:nvPr>
            <p:ph type="title"/>
          </p:nvPr>
        </p:nvSpPr>
        <p:spPr>
          <a:xfrm>
            <a:off x="5029200" y="-19050"/>
            <a:ext cx="4039260" cy="514350"/>
          </a:xfrm>
        </p:spPr>
        <p:txBody>
          <a:bodyPr>
            <a:noAutofit/>
          </a:bodyPr>
          <a:lstStyle/>
          <a:p>
            <a:pPr algn="r"/>
            <a:r>
              <a:rPr lang="en-US" sz="2400" b="1" dirty="0" smtClean="0">
                <a:solidFill>
                  <a:srgbClr val="0070C0"/>
                </a:solidFill>
                <a:latin typeface="Arial" panose="020B0604020202020204" pitchFamily="34" charset="0"/>
                <a:cs typeface="Arial" panose="020B0604020202020204" pitchFamily="34" charset="0"/>
              </a:rPr>
              <a:t>The Process</a:t>
            </a:r>
            <a:endParaRPr lang="en-US" sz="5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41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500"/>
                                        <p:tgtEl>
                                          <p:spTgt spid="68"/>
                                        </p:tgtEl>
                                      </p:cBhvr>
                                    </p:animEffect>
                                  </p:childTnLst>
                                </p:cTn>
                              </p:par>
                              <p:par>
                                <p:cTn id="69" presetID="10"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500"/>
                                        <p:tgtEl>
                                          <p:spTgt spid="7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nodeType="withEffect">
                                  <p:stCondLst>
                                    <p:cond delay="0"/>
                                  </p:stCondLst>
                                  <p:childTnLst>
                                    <p:set>
                                      <p:cBhvr>
                                        <p:cTn id="85" dur="1" fill="hold">
                                          <p:stCondLst>
                                            <p:cond delay="0"/>
                                          </p:stCondLst>
                                        </p:cTn>
                                        <p:tgtEl>
                                          <p:spTgt spid="2050"/>
                                        </p:tgtEl>
                                        <p:attrNameLst>
                                          <p:attrName>style.visibility</p:attrName>
                                        </p:attrNameLst>
                                      </p:cBhvr>
                                      <p:to>
                                        <p:strVal val="visible"/>
                                      </p:to>
                                    </p:set>
                                    <p:animEffect transition="in" filter="fade">
                                      <p:cBhvr>
                                        <p:cTn id="8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animBg="1"/>
      <p:bldP spid="26" grpId="0"/>
      <p:bldP spid="27" grpId="0"/>
      <p:bldP spid="31" grpId="0"/>
      <p:bldP spid="32" grpId="0"/>
      <p:bldP spid="33" grpId="0"/>
      <p:bldP spid="34" grpId="0"/>
      <p:bldP spid="56" grpId="0"/>
      <p:bldP spid="57" grpId="0" animBg="1"/>
      <p:bldP spid="58" grpId="0"/>
      <p:bldP spid="65" grpId="0"/>
      <p:bldP spid="66" grpId="0"/>
      <p:bldP spid="67" grpId="0"/>
      <p:bldP spid="68" grpId="0"/>
      <p:bldP spid="72" grpId="0"/>
      <p:bldP spid="73" grpId="0"/>
      <p:bldP spid="5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668547"/>
            <a:ext cx="2102247" cy="3553911"/>
          </a:xfrm>
          <a:prstGeom prst="roundRect">
            <a:avLst>
              <a:gd name="adj" fmla="val 1298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 name="Rectangle 4"/>
          <p:cNvSpPr/>
          <p:nvPr/>
        </p:nvSpPr>
        <p:spPr>
          <a:xfrm>
            <a:off x="3942556" y="170015"/>
            <a:ext cx="3264035"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Define Project Needs</a:t>
            </a:r>
          </a:p>
        </p:txBody>
      </p:sp>
      <p:sp>
        <p:nvSpPr>
          <p:cNvPr id="6" name="Snip Single Corner Rectangle 5"/>
          <p:cNvSpPr/>
          <p:nvPr/>
        </p:nvSpPr>
        <p:spPr>
          <a:xfrm>
            <a:off x="911622" y="1329270"/>
            <a:ext cx="1092630" cy="1208441"/>
          </a:xfrm>
          <a:prstGeom prst="snip1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 name="TextBox 6"/>
          <p:cNvSpPr txBox="1"/>
          <p:nvPr/>
        </p:nvSpPr>
        <p:spPr>
          <a:xfrm>
            <a:off x="937804" y="1464563"/>
            <a:ext cx="1111884" cy="95410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Document project summary information</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949371" y="2945435"/>
            <a:ext cx="1054880" cy="738664"/>
          </a:xfrm>
          <a:prstGeom prst="rect">
            <a:avLst/>
          </a:prstGeom>
          <a:noFill/>
        </p:spPr>
        <p:txBody>
          <a:bodyPr wrap="square" rtlCol="0">
            <a:spAutoFit/>
          </a:bodyPr>
          <a:lstStyle/>
          <a:p>
            <a:r>
              <a:rPr lang="en-US" sz="1400" dirty="0" smtClean="0">
                <a:solidFill>
                  <a:srgbClr val="A6A6A6"/>
                </a:solidFill>
                <a:latin typeface="Arial" panose="020B0604020202020204" pitchFamily="34" charset="0"/>
                <a:cs typeface="Arial" panose="020B0604020202020204" pitchFamily="34" charset="0"/>
              </a:rPr>
              <a:t>Determine project goals</a:t>
            </a:r>
            <a:endParaRPr lang="en-US" sz="1400" dirty="0">
              <a:solidFill>
                <a:srgbClr val="A6A6A6"/>
              </a:solidFill>
              <a:latin typeface="Arial" panose="020B0604020202020204" pitchFamily="34" charset="0"/>
              <a:cs typeface="Arial" panose="020B0604020202020204" pitchFamily="34" charset="0"/>
            </a:endParaRPr>
          </a:p>
        </p:txBody>
      </p:sp>
      <p:sp>
        <p:nvSpPr>
          <p:cNvPr id="10" name="Rectangle 9"/>
          <p:cNvSpPr/>
          <p:nvPr/>
        </p:nvSpPr>
        <p:spPr>
          <a:xfrm>
            <a:off x="3952081" y="600502"/>
            <a:ext cx="4010819"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Formally document the project purpose and scope</a:t>
            </a:r>
            <a:endParaRPr lang="en-US" dirty="0">
              <a:latin typeface="Arial" panose="020B0604020202020204" pitchFamily="34" charset="0"/>
              <a:cs typeface="Arial" panose="020B0604020202020204" pitchFamily="34" charset="0"/>
            </a:endParaRPr>
          </a:p>
        </p:txBody>
      </p:sp>
      <p:pic>
        <p:nvPicPr>
          <p:cNvPr id="15" name="Picture 14" descr="Workshop_Forms_CII_Draft_FINAL_Pages_25-46_doc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61" y="1279834"/>
            <a:ext cx="3550328" cy="2486793"/>
          </a:xfrm>
          <a:prstGeom prst="rect">
            <a:avLst/>
          </a:prstGeom>
        </p:spPr>
      </p:pic>
      <p:sp>
        <p:nvSpPr>
          <p:cNvPr id="19" name="TextBox 18"/>
          <p:cNvSpPr txBox="1"/>
          <p:nvPr/>
        </p:nvSpPr>
        <p:spPr>
          <a:xfrm>
            <a:off x="239919" y="1607437"/>
            <a:ext cx="511388" cy="369332"/>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a.</a:t>
            </a:r>
          </a:p>
        </p:txBody>
      </p:sp>
      <p:sp>
        <p:nvSpPr>
          <p:cNvPr id="20" name="Snip Single Corner Rectangle 19"/>
          <p:cNvSpPr/>
          <p:nvPr/>
        </p:nvSpPr>
        <p:spPr>
          <a:xfrm>
            <a:off x="911619" y="2653642"/>
            <a:ext cx="1092631" cy="1208441"/>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1" name="TextBox 20"/>
          <p:cNvSpPr txBox="1"/>
          <p:nvPr/>
        </p:nvSpPr>
        <p:spPr>
          <a:xfrm>
            <a:off x="270643" y="2945435"/>
            <a:ext cx="511388" cy="369332"/>
          </a:xfrm>
          <a:prstGeom prst="rect">
            <a:avLst/>
          </a:prstGeom>
          <a:noFill/>
        </p:spPr>
        <p:txBody>
          <a:bodyPr wrap="square" rtlCol="0">
            <a:spAutoFit/>
          </a:bodyPr>
          <a:lstStyle/>
          <a:p>
            <a:pPr algn="r"/>
            <a:r>
              <a:rPr lang="en-US" dirty="0">
                <a:solidFill>
                  <a:schemeClr val="bg1">
                    <a:lumMod val="65000"/>
                  </a:schemeClr>
                </a:solidFill>
                <a:latin typeface="Arial" panose="020B0604020202020204" pitchFamily="34" charset="0"/>
                <a:cs typeface="Arial" panose="020B0604020202020204" pitchFamily="34" charset="0"/>
              </a:rPr>
              <a:t>b.</a:t>
            </a:r>
          </a:p>
        </p:txBody>
      </p:sp>
      <p:sp>
        <p:nvSpPr>
          <p:cNvPr id="16" name="Rectangle 15"/>
          <p:cNvSpPr/>
          <p:nvPr/>
        </p:nvSpPr>
        <p:spPr>
          <a:xfrm flipH="1">
            <a:off x="0" y="19164"/>
            <a:ext cx="1861055"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17" name="Parallelogram 16"/>
          <p:cNvSpPr/>
          <p:nvPr/>
        </p:nvSpPr>
        <p:spPr>
          <a:xfrm>
            <a:off x="1282281" y="19164"/>
            <a:ext cx="1188665"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18" name="TextBox 17"/>
          <p:cNvSpPr txBox="1"/>
          <p:nvPr/>
        </p:nvSpPr>
        <p:spPr>
          <a:xfrm>
            <a:off x="105447" y="-432"/>
            <a:ext cx="1877039" cy="438582"/>
          </a:xfrm>
          <a:prstGeom prst="rect">
            <a:avLst/>
          </a:prstGeom>
          <a:noFill/>
        </p:spPr>
        <p:txBody>
          <a:bodyPr wrap="square" rtlCol="0">
            <a:spAutoFit/>
          </a:bodyPr>
          <a:lstStyle/>
          <a:p>
            <a:r>
              <a:rPr lang="en-US" sz="2250" b="1" dirty="0" smtClean="0">
                <a:solidFill>
                  <a:schemeClr val="bg1"/>
                </a:solidFill>
                <a:latin typeface="+mn-lt"/>
              </a:rPr>
              <a:t>Step 1a</a:t>
            </a:r>
            <a:endParaRPr lang="en-US" sz="2250" b="1" dirty="0">
              <a:solidFill>
                <a:schemeClr val="bg1"/>
              </a:solidFill>
              <a:latin typeface="+mn-lt"/>
            </a:endParaRPr>
          </a:p>
        </p:txBody>
      </p:sp>
    </p:spTree>
    <p:extLst>
      <p:ext uri="{BB962C8B-B14F-4D97-AF65-F5344CB8AC3E}">
        <p14:creationId xmlns:p14="http://schemas.microsoft.com/office/powerpoint/2010/main" val="948482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0282" y="114732"/>
            <a:ext cx="3193503"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Define Project Goals</a:t>
            </a:r>
          </a:p>
        </p:txBody>
      </p:sp>
      <p:sp>
        <p:nvSpPr>
          <p:cNvPr id="10" name="Rectangle 9"/>
          <p:cNvSpPr/>
          <p:nvPr/>
        </p:nvSpPr>
        <p:spPr>
          <a:xfrm>
            <a:off x="3260281" y="602370"/>
            <a:ext cx="4670934"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Define the specific goals for the project and functionality of the completed facility.</a:t>
            </a:r>
            <a:endParaRPr lang="en-US" dirty="0">
              <a:latin typeface="Arial" panose="020B0604020202020204" pitchFamily="34" charset="0"/>
              <a:cs typeface="Arial" panose="020B0604020202020204" pitchFamily="34" charset="0"/>
            </a:endParaRPr>
          </a:p>
        </p:txBody>
      </p:sp>
      <p:pic>
        <p:nvPicPr>
          <p:cNvPr id="2" name="Picture 1" descr="Workshop_Forms_CII_Draft_FINAL_Pages_25-46_doc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281" y="1286483"/>
            <a:ext cx="3488529" cy="628747"/>
          </a:xfrm>
          <a:prstGeom prst="rect">
            <a:avLst/>
          </a:prstGeom>
        </p:spPr>
      </p:pic>
      <p:sp>
        <p:nvSpPr>
          <p:cNvPr id="14" name="Rectangle 13"/>
          <p:cNvSpPr/>
          <p:nvPr/>
        </p:nvSpPr>
        <p:spPr>
          <a:xfrm>
            <a:off x="3276600" y="2090263"/>
            <a:ext cx="5486399" cy="2031325"/>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Schedule</a:t>
            </a:r>
          </a:p>
          <a:p>
            <a:pPr marL="460375" lvl="0" indent="-233363">
              <a:buFont typeface="Arial" panose="020B0604020202020204" pitchFamily="34" charset="0"/>
              <a:buChar char="•"/>
            </a:pPr>
            <a:r>
              <a:rPr lang="en-US" dirty="0" smtClean="0">
                <a:latin typeface="Arial" panose="020B0604020202020204" pitchFamily="34" charset="0"/>
                <a:cs typeface="Arial" panose="020B0604020202020204" pitchFamily="34" charset="0"/>
              </a:rPr>
              <a:t>Accelerate </a:t>
            </a:r>
            <a:r>
              <a:rPr lang="en-US" dirty="0">
                <a:latin typeface="Arial" panose="020B0604020202020204" pitchFamily="34" charset="0"/>
                <a:cs typeface="Arial" panose="020B0604020202020204" pitchFamily="34" charset="0"/>
              </a:rPr>
              <a:t>start of project revenue</a:t>
            </a:r>
          </a:p>
          <a:p>
            <a:r>
              <a:rPr lang="en-US" b="1" dirty="0">
                <a:latin typeface="Arial" panose="020B0604020202020204" pitchFamily="34" charset="0"/>
                <a:cs typeface="Arial" panose="020B0604020202020204" pitchFamily="34" charset="0"/>
              </a:rPr>
              <a:t>Cost</a:t>
            </a:r>
          </a:p>
          <a:p>
            <a:pPr marL="460375" indent="-233363">
              <a:buFont typeface="Arial" panose="020B0604020202020204" pitchFamily="34" charset="0"/>
              <a:buChar char="•"/>
            </a:pPr>
            <a:r>
              <a:rPr lang="en-US" dirty="0">
                <a:latin typeface="Arial" panose="020B0604020202020204" pitchFamily="34" charset="0"/>
                <a:cs typeface="Arial" panose="020B0604020202020204" pitchFamily="34" charset="0"/>
              </a:rPr>
              <a:t>Maximize value for project budget</a:t>
            </a:r>
          </a:p>
          <a:p>
            <a:pPr marL="460375" indent="-233363">
              <a:buFont typeface="Arial" panose="020B0604020202020204" pitchFamily="34" charset="0"/>
              <a:buChar char="•"/>
            </a:pPr>
            <a:r>
              <a:rPr lang="en-US" dirty="0">
                <a:latin typeface="Arial" panose="020B0604020202020204" pitchFamily="34" charset="0"/>
                <a:cs typeface="Arial" panose="020B0604020202020204" pitchFamily="34" charset="0"/>
              </a:rPr>
              <a:t>Complete the project on budget</a:t>
            </a:r>
          </a:p>
          <a:p>
            <a:r>
              <a:rPr lang="en-US" b="1" dirty="0" smtClean="0">
                <a:latin typeface="Arial" panose="020B0604020202020204" pitchFamily="34" charset="0"/>
                <a:cs typeface="Arial" panose="020B0604020202020204" pitchFamily="34" charset="0"/>
              </a:rPr>
              <a:t>Functional</a:t>
            </a:r>
          </a:p>
          <a:p>
            <a:pPr marL="460375" indent="-233363">
              <a:buFont typeface="Arial" panose="020B0604020202020204" pitchFamily="34" charset="0"/>
              <a:buChar char="•"/>
            </a:pPr>
            <a:r>
              <a:rPr lang="en-US" dirty="0" smtClean="0">
                <a:latin typeface="Arial" panose="020B0604020202020204" pitchFamily="34" charset="0"/>
                <a:cs typeface="Arial" panose="020B0604020202020204" pitchFamily="34" charset="0"/>
              </a:rPr>
              <a:t>Minimize </a:t>
            </a:r>
            <a:r>
              <a:rPr lang="en-US" dirty="0">
                <a:latin typeface="Arial" panose="020B0604020202020204" pitchFamily="34" charset="0"/>
                <a:cs typeface="Arial" panose="020B0604020202020204" pitchFamily="34" charset="0"/>
              </a:rPr>
              <a:t>inconvenience to current facility users</a:t>
            </a:r>
          </a:p>
        </p:txBody>
      </p:sp>
      <p:sp>
        <p:nvSpPr>
          <p:cNvPr id="16" name="Rounded Rectangle 15"/>
          <p:cNvSpPr/>
          <p:nvPr/>
        </p:nvSpPr>
        <p:spPr>
          <a:xfrm>
            <a:off x="152400" y="670414"/>
            <a:ext cx="2102247" cy="3553911"/>
          </a:xfrm>
          <a:prstGeom prst="roundRect">
            <a:avLst>
              <a:gd name="adj" fmla="val 1298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Snip Single Corner Rectangle 16"/>
          <p:cNvSpPr/>
          <p:nvPr/>
        </p:nvSpPr>
        <p:spPr>
          <a:xfrm>
            <a:off x="911622" y="1331137"/>
            <a:ext cx="1092630" cy="1208441"/>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8" name="TextBox 17"/>
          <p:cNvSpPr txBox="1"/>
          <p:nvPr/>
        </p:nvSpPr>
        <p:spPr>
          <a:xfrm>
            <a:off x="937804" y="1466430"/>
            <a:ext cx="1111884" cy="954107"/>
          </a:xfrm>
          <a:prstGeom prst="rect">
            <a:avLst/>
          </a:prstGeom>
          <a:noFill/>
        </p:spPr>
        <p:txBody>
          <a:bodyPr wrap="square" rtlCol="0">
            <a:spAutoFit/>
          </a:bodyPr>
          <a:lstStyle/>
          <a:p>
            <a:r>
              <a:rPr lang="en-US" sz="1400" dirty="0" smtClean="0">
                <a:solidFill>
                  <a:schemeClr val="bg1">
                    <a:lumMod val="65000"/>
                  </a:schemeClr>
                </a:solidFill>
                <a:latin typeface="Arial" panose="020B0604020202020204" pitchFamily="34" charset="0"/>
                <a:cs typeface="Arial" panose="020B0604020202020204" pitchFamily="34" charset="0"/>
              </a:rPr>
              <a:t>Document project summary information</a:t>
            </a:r>
            <a:endParaRPr lang="en-US" sz="1400" dirty="0">
              <a:solidFill>
                <a:schemeClr val="bg1">
                  <a:lumMod val="65000"/>
                </a:schemeClr>
              </a:solidFill>
              <a:latin typeface="Arial" panose="020B0604020202020204" pitchFamily="34" charset="0"/>
              <a:cs typeface="Arial" panose="020B0604020202020204" pitchFamily="34" charset="0"/>
            </a:endParaRPr>
          </a:p>
        </p:txBody>
      </p:sp>
      <p:sp>
        <p:nvSpPr>
          <p:cNvPr id="22" name="TextBox 21"/>
          <p:cNvSpPr txBox="1"/>
          <p:nvPr/>
        </p:nvSpPr>
        <p:spPr>
          <a:xfrm>
            <a:off x="949371" y="2947302"/>
            <a:ext cx="1054880" cy="73866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Determine project goals</a:t>
            </a:r>
            <a:endParaRPr lang="en-US" sz="1400" dirty="0">
              <a:latin typeface="Arial" panose="020B0604020202020204" pitchFamily="34" charset="0"/>
              <a:cs typeface="Arial" panose="020B0604020202020204" pitchFamily="34" charset="0"/>
            </a:endParaRPr>
          </a:p>
        </p:txBody>
      </p:sp>
      <p:sp>
        <p:nvSpPr>
          <p:cNvPr id="23" name="TextBox 22"/>
          <p:cNvSpPr txBox="1"/>
          <p:nvPr/>
        </p:nvSpPr>
        <p:spPr>
          <a:xfrm>
            <a:off x="239919" y="1609304"/>
            <a:ext cx="511388" cy="369332"/>
          </a:xfrm>
          <a:prstGeom prst="rect">
            <a:avLst/>
          </a:prstGeom>
          <a:noFill/>
        </p:spPr>
        <p:txBody>
          <a:bodyPr wrap="square" rtlCol="0">
            <a:spAutoFit/>
          </a:bodyPr>
          <a:lstStyle/>
          <a:p>
            <a:pPr algn="r"/>
            <a:r>
              <a:rPr lang="en-US" dirty="0">
                <a:solidFill>
                  <a:schemeClr val="bg1">
                    <a:lumMod val="65000"/>
                  </a:schemeClr>
                </a:solidFill>
                <a:latin typeface="Arial" panose="020B0604020202020204" pitchFamily="34" charset="0"/>
                <a:cs typeface="Arial" panose="020B0604020202020204" pitchFamily="34" charset="0"/>
              </a:rPr>
              <a:t>a.</a:t>
            </a:r>
          </a:p>
        </p:txBody>
      </p:sp>
      <p:sp>
        <p:nvSpPr>
          <p:cNvPr id="24" name="Snip Single Corner Rectangle 23"/>
          <p:cNvSpPr/>
          <p:nvPr/>
        </p:nvSpPr>
        <p:spPr>
          <a:xfrm>
            <a:off x="911619" y="2655509"/>
            <a:ext cx="1092631" cy="1208441"/>
          </a:xfrm>
          <a:prstGeom prst="snip1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5" name="TextBox 24"/>
          <p:cNvSpPr txBox="1"/>
          <p:nvPr/>
        </p:nvSpPr>
        <p:spPr>
          <a:xfrm>
            <a:off x="270643" y="2947302"/>
            <a:ext cx="511388" cy="369332"/>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b.</a:t>
            </a:r>
          </a:p>
        </p:txBody>
      </p:sp>
      <p:sp>
        <p:nvSpPr>
          <p:cNvPr id="19" name="Rectangle 18"/>
          <p:cNvSpPr/>
          <p:nvPr/>
        </p:nvSpPr>
        <p:spPr>
          <a:xfrm flipH="1">
            <a:off x="0" y="19164"/>
            <a:ext cx="1861055"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0" name="Parallelogram 19"/>
          <p:cNvSpPr/>
          <p:nvPr/>
        </p:nvSpPr>
        <p:spPr>
          <a:xfrm>
            <a:off x="1282281" y="19164"/>
            <a:ext cx="1188665"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1" name="TextBox 20"/>
          <p:cNvSpPr txBox="1"/>
          <p:nvPr/>
        </p:nvSpPr>
        <p:spPr>
          <a:xfrm>
            <a:off x="105447" y="-432"/>
            <a:ext cx="1877039" cy="438582"/>
          </a:xfrm>
          <a:prstGeom prst="rect">
            <a:avLst/>
          </a:prstGeom>
          <a:noFill/>
        </p:spPr>
        <p:txBody>
          <a:bodyPr wrap="square" rtlCol="0">
            <a:spAutoFit/>
          </a:bodyPr>
          <a:lstStyle/>
          <a:p>
            <a:r>
              <a:rPr lang="en-US" sz="2250" b="1" dirty="0" smtClean="0">
                <a:solidFill>
                  <a:schemeClr val="bg1"/>
                </a:solidFill>
                <a:latin typeface="+mn-lt"/>
              </a:rPr>
              <a:t>Step 1b</a:t>
            </a:r>
            <a:endParaRPr lang="en-US" sz="2250" b="1" dirty="0">
              <a:solidFill>
                <a:schemeClr val="bg1"/>
              </a:solidFill>
              <a:latin typeface="+mn-lt"/>
            </a:endParaRPr>
          </a:p>
        </p:txBody>
      </p:sp>
    </p:spTree>
    <p:extLst>
      <p:ext uri="{BB962C8B-B14F-4D97-AF65-F5344CB8AC3E}">
        <p14:creationId xmlns:p14="http://schemas.microsoft.com/office/powerpoint/2010/main" val="6846767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496595"/>
            <a:ext cx="2102247" cy="3827755"/>
          </a:xfrm>
          <a:prstGeom prst="roundRect">
            <a:avLst>
              <a:gd name="adj" fmla="val 1298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3969700" y="45575"/>
            <a:ext cx="3842719"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Explore Delivery Options</a:t>
            </a:r>
          </a:p>
        </p:txBody>
      </p:sp>
      <p:sp>
        <p:nvSpPr>
          <p:cNvPr id="7" name="TextBox 6"/>
          <p:cNvSpPr txBox="1"/>
          <p:nvPr/>
        </p:nvSpPr>
        <p:spPr>
          <a:xfrm>
            <a:off x="1003047" y="923210"/>
            <a:ext cx="1085495"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Org.</a:t>
            </a:r>
          </a:p>
          <a:p>
            <a:r>
              <a:rPr lang="en-US" sz="1400" dirty="0" smtClean="0">
                <a:latin typeface="Arial" panose="020B0604020202020204" pitchFamily="34" charset="0"/>
                <a:cs typeface="Arial" panose="020B0604020202020204" pitchFamily="34" charset="0"/>
              </a:rPr>
              <a:t>Structure</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996994" y="2136964"/>
            <a:ext cx="987313" cy="523220"/>
          </a:xfrm>
          <a:prstGeom prst="rect">
            <a:avLst/>
          </a:prstGeom>
          <a:noFill/>
        </p:spPr>
        <p:txBody>
          <a:bodyPr wrap="square" rtlCol="0">
            <a:spAutoFit/>
          </a:bodyPr>
          <a:lstStyle/>
          <a:p>
            <a:r>
              <a:rPr lang="en-US" sz="1400" dirty="0" smtClean="0">
                <a:solidFill>
                  <a:schemeClr val="bg1">
                    <a:lumMod val="65000"/>
                  </a:schemeClr>
                </a:solidFill>
                <a:latin typeface="Arial" panose="020B0604020202020204" pitchFamily="34" charset="0"/>
                <a:cs typeface="Arial" panose="020B0604020202020204" pitchFamily="34" charset="0"/>
              </a:rPr>
              <a:t>Payment Terms</a:t>
            </a:r>
            <a:endParaRPr lang="en-US" sz="1400" dirty="0">
              <a:solidFill>
                <a:schemeClr val="bg1">
                  <a:lumMod val="65000"/>
                </a:schemeClr>
              </a:solidFill>
              <a:latin typeface="Arial" panose="020B0604020202020204" pitchFamily="34" charset="0"/>
              <a:cs typeface="Arial" panose="020B0604020202020204" pitchFamily="34" charset="0"/>
            </a:endParaRPr>
          </a:p>
        </p:txBody>
      </p:sp>
      <p:sp>
        <p:nvSpPr>
          <p:cNvPr id="10" name="Rectangle 9"/>
          <p:cNvSpPr/>
          <p:nvPr/>
        </p:nvSpPr>
        <p:spPr>
          <a:xfrm>
            <a:off x="3990180" y="533212"/>
            <a:ext cx="4372983"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Discuss the organizational structure</a:t>
            </a:r>
            <a:endParaRPr lang="en-US" dirty="0">
              <a:latin typeface="Arial" panose="020B0604020202020204" pitchFamily="34" charset="0"/>
              <a:cs typeface="Arial" panose="020B0604020202020204" pitchFamily="34" charset="0"/>
            </a:endParaRPr>
          </a:p>
        </p:txBody>
      </p:sp>
      <p:sp>
        <p:nvSpPr>
          <p:cNvPr id="19" name="TextBox 18"/>
          <p:cNvSpPr txBox="1"/>
          <p:nvPr/>
        </p:nvSpPr>
        <p:spPr>
          <a:xfrm>
            <a:off x="152400" y="882458"/>
            <a:ext cx="813980" cy="369332"/>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a-b.</a:t>
            </a:r>
          </a:p>
        </p:txBody>
      </p:sp>
      <p:sp>
        <p:nvSpPr>
          <p:cNvPr id="20" name="Snip Single Corner Rectangle 19"/>
          <p:cNvSpPr/>
          <p:nvPr/>
        </p:nvSpPr>
        <p:spPr>
          <a:xfrm>
            <a:off x="968770" y="1812749"/>
            <a:ext cx="1119772"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21" name="TextBox 20"/>
          <p:cNvSpPr txBox="1"/>
          <p:nvPr/>
        </p:nvSpPr>
        <p:spPr>
          <a:xfrm>
            <a:off x="393545" y="2098864"/>
            <a:ext cx="511388" cy="369332"/>
          </a:xfrm>
          <a:prstGeom prst="rect">
            <a:avLst/>
          </a:prstGeom>
          <a:noFill/>
        </p:spPr>
        <p:txBody>
          <a:bodyPr wrap="square" rtlCol="0">
            <a:spAutoFit/>
          </a:bodyPr>
          <a:lstStyle/>
          <a:p>
            <a:pPr algn="r"/>
            <a:r>
              <a:rPr lang="en-US" dirty="0">
                <a:solidFill>
                  <a:schemeClr val="bg1">
                    <a:lumMod val="65000"/>
                  </a:schemeClr>
                </a:solidFill>
                <a:latin typeface="Arial" panose="020B0604020202020204" pitchFamily="34" charset="0"/>
                <a:cs typeface="Arial" panose="020B0604020202020204" pitchFamily="34" charset="0"/>
              </a:rPr>
              <a:t>c.</a:t>
            </a:r>
          </a:p>
        </p:txBody>
      </p:sp>
      <p:sp>
        <p:nvSpPr>
          <p:cNvPr id="17" name="TextBox 16"/>
          <p:cNvSpPr txBox="1"/>
          <p:nvPr/>
        </p:nvSpPr>
        <p:spPr>
          <a:xfrm>
            <a:off x="1027611" y="3226438"/>
            <a:ext cx="1060931" cy="738664"/>
          </a:xfrm>
          <a:prstGeom prst="rect">
            <a:avLst/>
          </a:prstGeom>
          <a:noFill/>
        </p:spPr>
        <p:txBody>
          <a:bodyPr wrap="square" rtlCol="0">
            <a:spAutoFit/>
          </a:bodyPr>
          <a:lstStyle/>
          <a:p>
            <a:r>
              <a:rPr lang="en-US" sz="1400" dirty="0" smtClean="0">
                <a:solidFill>
                  <a:schemeClr val="bg1">
                    <a:lumMod val="65000"/>
                  </a:schemeClr>
                </a:solidFill>
                <a:latin typeface="Arial" panose="020B0604020202020204" pitchFamily="34" charset="0"/>
                <a:cs typeface="Arial" panose="020B0604020202020204" pitchFamily="34" charset="0"/>
              </a:rPr>
              <a:t>Team Assembly Process</a:t>
            </a:r>
            <a:endParaRPr lang="en-US" sz="1400" dirty="0">
              <a:solidFill>
                <a:schemeClr val="bg1">
                  <a:lumMod val="65000"/>
                </a:schemeClr>
              </a:solidFill>
              <a:latin typeface="Arial" panose="020B0604020202020204" pitchFamily="34" charset="0"/>
              <a:cs typeface="Arial" panose="020B0604020202020204" pitchFamily="34" charset="0"/>
            </a:endParaRPr>
          </a:p>
        </p:txBody>
      </p:sp>
      <p:sp>
        <p:nvSpPr>
          <p:cNvPr id="22" name="TextBox 21"/>
          <p:cNvSpPr txBox="1"/>
          <p:nvPr/>
        </p:nvSpPr>
        <p:spPr>
          <a:xfrm>
            <a:off x="152401" y="3346466"/>
            <a:ext cx="793388" cy="369332"/>
          </a:xfrm>
          <a:prstGeom prst="rect">
            <a:avLst/>
          </a:prstGeom>
          <a:noFill/>
        </p:spPr>
        <p:txBody>
          <a:bodyPr wrap="square" rtlCol="0">
            <a:spAutoFit/>
          </a:bodyPr>
          <a:lstStyle/>
          <a:p>
            <a:pPr algn="r"/>
            <a:r>
              <a:rPr lang="en-US" dirty="0">
                <a:solidFill>
                  <a:schemeClr val="bg1">
                    <a:lumMod val="65000"/>
                  </a:schemeClr>
                </a:solidFill>
                <a:latin typeface="Arial" panose="020B0604020202020204" pitchFamily="34" charset="0"/>
                <a:cs typeface="Arial" panose="020B0604020202020204" pitchFamily="34" charset="0"/>
              </a:rPr>
              <a:t>d-g.</a:t>
            </a:r>
          </a:p>
        </p:txBody>
      </p:sp>
      <p:sp>
        <p:nvSpPr>
          <p:cNvPr id="23" name="Snip Single Corner Rectangle 22"/>
          <p:cNvSpPr/>
          <p:nvPr/>
        </p:nvSpPr>
        <p:spPr>
          <a:xfrm>
            <a:off x="968770" y="601705"/>
            <a:ext cx="1119772" cy="1117905"/>
          </a:xfrm>
          <a:prstGeom prst="snip1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24" name="Snip Single Corner Rectangle 23"/>
          <p:cNvSpPr/>
          <p:nvPr/>
        </p:nvSpPr>
        <p:spPr>
          <a:xfrm>
            <a:off x="968770" y="3039602"/>
            <a:ext cx="1119772"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pic>
        <p:nvPicPr>
          <p:cNvPr id="15" name="Picture 14" descr="Workshop_Forms_CII_Draft_FINAL_Pages_25-46_doc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182" y="933651"/>
            <a:ext cx="3696370" cy="943996"/>
          </a:xfrm>
          <a:prstGeom prst="rect">
            <a:avLst/>
          </a:prstGeom>
        </p:spPr>
      </p:pic>
      <p:sp>
        <p:nvSpPr>
          <p:cNvPr id="25" name="Rectangle 24"/>
          <p:cNvSpPr/>
          <p:nvPr/>
        </p:nvSpPr>
        <p:spPr>
          <a:xfrm>
            <a:off x="4136416" y="1974713"/>
            <a:ext cx="4060219" cy="2339102"/>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Design Responsibility</a:t>
            </a:r>
            <a:endParaRPr lang="en-US" sz="1600" b="1" dirty="0">
              <a:latin typeface="Arial" panose="020B0604020202020204" pitchFamily="34" charset="0"/>
              <a:cs typeface="Arial" panose="020B0604020202020204" pitchFamily="34" charset="0"/>
            </a:endParaRPr>
          </a:p>
          <a:p>
            <a:pPr marL="460375" lvl="1" indent="-233363">
              <a:buFont typeface="Arial" panose="020B0604020202020204" pitchFamily="34" charset="0"/>
              <a:buChar char="•"/>
            </a:pPr>
            <a:r>
              <a:rPr lang="en-US" sz="1600" dirty="0" smtClean="0">
                <a:latin typeface="Arial" panose="020B0604020202020204" pitchFamily="34" charset="0"/>
                <a:cs typeface="Arial" panose="020B0604020202020204" pitchFamily="34" charset="0"/>
              </a:rPr>
              <a:t>Shared </a:t>
            </a:r>
            <a:r>
              <a:rPr lang="en-US" sz="1600" dirty="0">
                <a:latin typeface="Arial" panose="020B0604020202020204" pitchFamily="34" charset="0"/>
                <a:cs typeface="Arial" panose="020B0604020202020204" pitchFamily="34" charset="0"/>
              </a:rPr>
              <a:t>contract or split</a:t>
            </a:r>
          </a:p>
          <a:p>
            <a:r>
              <a:rPr lang="en-US" sz="1600" b="1" dirty="0" smtClean="0">
                <a:latin typeface="Arial" panose="020B0604020202020204" pitchFamily="34" charset="0"/>
                <a:cs typeface="Arial" panose="020B0604020202020204" pitchFamily="34" charset="0"/>
              </a:rPr>
              <a:t>Early Involvement</a:t>
            </a:r>
            <a:endParaRPr lang="en-US" sz="1600" b="1" dirty="0">
              <a:latin typeface="Arial" panose="020B0604020202020204" pitchFamily="34" charset="0"/>
              <a:cs typeface="Arial" panose="020B0604020202020204" pitchFamily="34" charset="0"/>
            </a:endParaRPr>
          </a:p>
          <a:p>
            <a:pPr marL="460375" lvl="1" indent="-233363">
              <a:buFont typeface="Arial" panose="020B0604020202020204" pitchFamily="34" charset="0"/>
              <a:buChar char="•"/>
            </a:pPr>
            <a:r>
              <a:rPr lang="en-US" sz="1600" dirty="0">
                <a:latin typeface="Arial" panose="020B0604020202020204" pitchFamily="34" charset="0"/>
                <a:cs typeface="Arial" panose="020B0604020202020204" pitchFamily="34" charset="0"/>
              </a:rPr>
              <a:t>Builder</a:t>
            </a:r>
          </a:p>
          <a:p>
            <a:pPr marL="460375" lvl="1" indent="-233363">
              <a:buFont typeface="Arial" panose="020B0604020202020204" pitchFamily="34" charset="0"/>
              <a:buChar char="•"/>
            </a:pPr>
            <a:r>
              <a:rPr lang="en-US" sz="1600" dirty="0">
                <a:latin typeface="Arial" panose="020B0604020202020204" pitchFamily="34" charset="0"/>
                <a:cs typeface="Arial" panose="020B0604020202020204" pitchFamily="34" charset="0"/>
              </a:rPr>
              <a:t>Specialty Trades</a:t>
            </a:r>
          </a:p>
          <a:p>
            <a:r>
              <a:rPr lang="en-US" sz="1600" b="1" dirty="0" smtClean="0">
                <a:latin typeface="Arial" panose="020B0604020202020204" pitchFamily="34" charset="0"/>
                <a:cs typeface="Arial" panose="020B0604020202020204" pitchFamily="34" charset="0"/>
              </a:rPr>
              <a:t>Timing of Involvement</a:t>
            </a:r>
          </a:p>
          <a:p>
            <a:pPr marL="460375" indent="-233363">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Pre-Schematic Design</a:t>
            </a:r>
          </a:p>
          <a:p>
            <a:pPr marL="460375" indent="-233363">
              <a:buFont typeface="Arial" panose="020B0604020202020204" pitchFamily="34" charset="0"/>
              <a:buChar char="•"/>
            </a:pPr>
            <a:r>
              <a:rPr lang="en-US" sz="1600" dirty="0" smtClean="0">
                <a:latin typeface="Arial" panose="020B0604020202020204" pitchFamily="34" charset="0"/>
                <a:cs typeface="Arial" panose="020B0604020202020204" pitchFamily="34" charset="0"/>
              </a:rPr>
              <a:t>Late Design</a:t>
            </a:r>
          </a:p>
          <a:p>
            <a:pPr marL="460375" indent="-233363">
              <a:buFont typeface="Arial" panose="020B0604020202020204" pitchFamily="34" charset="0"/>
              <a:buChar char="•"/>
            </a:pPr>
            <a:r>
              <a:rPr lang="en-US" sz="1600" dirty="0" smtClean="0">
                <a:latin typeface="Arial" panose="020B0604020202020204" pitchFamily="34" charset="0"/>
                <a:cs typeface="Arial" panose="020B0604020202020204" pitchFamily="34" charset="0"/>
              </a:rPr>
              <a:t>Post-Design</a:t>
            </a:r>
            <a:endParaRPr lang="en-US" sz="1600" dirty="0">
              <a:latin typeface="Arial" panose="020B0604020202020204" pitchFamily="34" charset="0"/>
              <a:cs typeface="Arial" panose="020B0604020202020204" pitchFamily="34" charset="0"/>
            </a:endParaRPr>
          </a:p>
        </p:txBody>
      </p:sp>
      <p:sp>
        <p:nvSpPr>
          <p:cNvPr id="26" name="Rectangle 25"/>
          <p:cNvSpPr/>
          <p:nvPr/>
        </p:nvSpPr>
        <p:spPr>
          <a:xfrm flipH="1">
            <a:off x="0" y="19164"/>
            <a:ext cx="1861055"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7" name="Parallelogram 26"/>
          <p:cNvSpPr/>
          <p:nvPr/>
        </p:nvSpPr>
        <p:spPr>
          <a:xfrm>
            <a:off x="1282281" y="19164"/>
            <a:ext cx="1188665"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8" name="TextBox 27"/>
          <p:cNvSpPr txBox="1"/>
          <p:nvPr/>
        </p:nvSpPr>
        <p:spPr>
          <a:xfrm>
            <a:off x="105447" y="-432"/>
            <a:ext cx="1877039" cy="438582"/>
          </a:xfrm>
          <a:prstGeom prst="rect">
            <a:avLst/>
          </a:prstGeom>
          <a:noFill/>
        </p:spPr>
        <p:txBody>
          <a:bodyPr wrap="square" rtlCol="0">
            <a:spAutoFit/>
          </a:bodyPr>
          <a:lstStyle/>
          <a:p>
            <a:r>
              <a:rPr lang="en-US" sz="2250" b="1" dirty="0" smtClean="0">
                <a:solidFill>
                  <a:schemeClr val="bg1"/>
                </a:solidFill>
                <a:latin typeface="+mn-lt"/>
              </a:rPr>
              <a:t>Step 2a-b</a:t>
            </a:r>
            <a:endParaRPr lang="en-US" sz="2250" b="1" dirty="0">
              <a:solidFill>
                <a:schemeClr val="bg1"/>
              </a:solidFill>
              <a:latin typeface="+mn-lt"/>
            </a:endParaRPr>
          </a:p>
        </p:txBody>
      </p:sp>
    </p:spTree>
    <p:extLst>
      <p:ext uri="{BB962C8B-B14F-4D97-AF65-F5344CB8AC3E}">
        <p14:creationId xmlns:p14="http://schemas.microsoft.com/office/powerpoint/2010/main" val="659440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3881027" y="169513"/>
            <a:ext cx="3600281"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Builder Payment Terms</a:t>
            </a:r>
          </a:p>
        </p:txBody>
      </p:sp>
      <p:sp>
        <p:nvSpPr>
          <p:cNvPr id="10" name="Rectangle 9"/>
          <p:cNvSpPr/>
          <p:nvPr/>
        </p:nvSpPr>
        <p:spPr>
          <a:xfrm>
            <a:off x="3990180" y="657150"/>
            <a:ext cx="4599015"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Discuss the contract payment terms</a:t>
            </a:r>
            <a:endParaRPr lang="en-US" dirty="0">
              <a:latin typeface="Arial" panose="020B0604020202020204" pitchFamily="34" charset="0"/>
              <a:cs typeface="Arial" panose="020B0604020202020204" pitchFamily="34" charset="0"/>
            </a:endParaRPr>
          </a:p>
        </p:txBody>
      </p:sp>
      <p:sp>
        <p:nvSpPr>
          <p:cNvPr id="25" name="Rectangle 24"/>
          <p:cNvSpPr/>
          <p:nvPr/>
        </p:nvSpPr>
        <p:spPr>
          <a:xfrm>
            <a:off x="3966667" y="1908045"/>
            <a:ext cx="3913612" cy="1815882"/>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Open Book</a:t>
            </a:r>
            <a:endParaRPr lang="en-US" sz="1600" b="1" dirty="0">
              <a:latin typeface="Arial" panose="020B0604020202020204" pitchFamily="34" charset="0"/>
              <a:cs typeface="Arial" panose="020B0604020202020204" pitchFamily="34" charset="0"/>
            </a:endParaRPr>
          </a:p>
          <a:p>
            <a:pPr marL="460375" lvl="0" indent="-233363">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Cost-reimbursable</a:t>
            </a:r>
            <a:endParaRPr lang="en-US" sz="1600" dirty="0">
              <a:latin typeface="Arial" panose="020B0604020202020204" pitchFamily="34" charset="0"/>
              <a:cs typeface="Arial" panose="020B0604020202020204" pitchFamily="34" charset="0"/>
            </a:endParaRPr>
          </a:p>
          <a:p>
            <a:pPr marL="460375" indent="-233363">
              <a:buFont typeface="Arial" panose="020B0604020202020204" pitchFamily="34" charset="0"/>
              <a:buChar char="•"/>
            </a:pPr>
            <a:r>
              <a:rPr lang="en-US" sz="1600" dirty="0">
                <a:latin typeface="Arial" panose="020B0604020202020204" pitchFamily="34" charset="0"/>
                <a:cs typeface="Arial" panose="020B0604020202020204" pitchFamily="34" charset="0"/>
              </a:rPr>
              <a:t>Guaranteed Max Price or Cost Plus</a:t>
            </a:r>
          </a:p>
          <a:p>
            <a:r>
              <a:rPr lang="en-US" sz="1600" b="1" dirty="0" smtClean="0">
                <a:latin typeface="Arial" panose="020B0604020202020204" pitchFamily="34" charset="0"/>
                <a:cs typeface="Arial" panose="020B0604020202020204" pitchFamily="34" charset="0"/>
              </a:rPr>
              <a:t>Closed Book</a:t>
            </a:r>
          </a:p>
          <a:p>
            <a:pPr marL="460375" indent="-233363">
              <a:buFont typeface="Arial" panose="020B0604020202020204" pitchFamily="34" charset="0"/>
              <a:buChar char="•"/>
            </a:pPr>
            <a:r>
              <a:rPr lang="en-US" sz="1600" dirty="0" smtClean="0">
                <a:latin typeface="Arial" panose="020B0604020202020204" pitchFamily="34" charset="0"/>
                <a:cs typeface="Arial" panose="020B0604020202020204" pitchFamily="34" charset="0"/>
              </a:rPr>
              <a:t>Schedule </a:t>
            </a:r>
            <a:r>
              <a:rPr lang="en-US" sz="1600" dirty="0">
                <a:latin typeface="Arial" panose="020B0604020202020204" pitchFamily="34" charset="0"/>
                <a:cs typeface="Arial" panose="020B0604020202020204" pitchFamily="34" charset="0"/>
              </a:rPr>
              <a:t>of Values</a:t>
            </a:r>
          </a:p>
          <a:p>
            <a:pPr marL="460375" lvl="1" indent="-233363">
              <a:buFont typeface="Arial" panose="020B0604020202020204" pitchFamily="34" charset="0"/>
              <a:buChar char="•"/>
            </a:pPr>
            <a:r>
              <a:rPr lang="en-US" sz="1600" dirty="0">
                <a:latin typeface="Arial" panose="020B0604020202020204" pitchFamily="34" charset="0"/>
                <a:cs typeface="Arial" panose="020B0604020202020204" pitchFamily="34" charset="0"/>
              </a:rPr>
              <a:t>Lump Sum Price</a:t>
            </a:r>
          </a:p>
          <a:p>
            <a:r>
              <a:rPr lang="en-US" sz="1600" b="1" dirty="0" smtClean="0">
                <a:latin typeface="Arial" panose="020B0604020202020204" pitchFamily="34" charset="0"/>
                <a:cs typeface="Arial" panose="020B0604020202020204" pitchFamily="34" charset="0"/>
              </a:rPr>
              <a:t>Specialty Contractor Payment Terms</a:t>
            </a:r>
            <a:endParaRPr lang="en-US" sz="1600" dirty="0">
              <a:latin typeface="Arial" panose="020B0604020202020204" pitchFamily="34" charset="0"/>
              <a:cs typeface="Arial" panose="020B0604020202020204" pitchFamily="34" charset="0"/>
            </a:endParaRPr>
          </a:p>
        </p:txBody>
      </p:sp>
      <p:pic>
        <p:nvPicPr>
          <p:cNvPr id="2" name="Picture 1" descr="Workshop_Forms_CII_Draft_FINAL_Pages_25-46_doc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667" y="1065313"/>
            <a:ext cx="4158300" cy="842732"/>
          </a:xfrm>
          <a:prstGeom prst="rect">
            <a:avLst/>
          </a:prstGeom>
        </p:spPr>
      </p:pic>
      <p:sp>
        <p:nvSpPr>
          <p:cNvPr id="19" name="Rectangle 18"/>
          <p:cNvSpPr/>
          <p:nvPr/>
        </p:nvSpPr>
        <p:spPr>
          <a:xfrm flipH="1">
            <a:off x="0" y="19164"/>
            <a:ext cx="1861055"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0" name="Parallelogram 19"/>
          <p:cNvSpPr/>
          <p:nvPr/>
        </p:nvSpPr>
        <p:spPr>
          <a:xfrm>
            <a:off x="1282281" y="19164"/>
            <a:ext cx="1188665"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1" name="TextBox 20"/>
          <p:cNvSpPr txBox="1"/>
          <p:nvPr/>
        </p:nvSpPr>
        <p:spPr>
          <a:xfrm>
            <a:off x="105447" y="-432"/>
            <a:ext cx="1877039" cy="438582"/>
          </a:xfrm>
          <a:prstGeom prst="rect">
            <a:avLst/>
          </a:prstGeom>
          <a:noFill/>
        </p:spPr>
        <p:txBody>
          <a:bodyPr wrap="square" rtlCol="0">
            <a:spAutoFit/>
          </a:bodyPr>
          <a:lstStyle/>
          <a:p>
            <a:r>
              <a:rPr lang="en-US" sz="2250" b="1" dirty="0" smtClean="0">
                <a:solidFill>
                  <a:schemeClr val="bg1"/>
                </a:solidFill>
                <a:latin typeface="+mn-lt"/>
              </a:rPr>
              <a:t>Step 2c</a:t>
            </a:r>
            <a:endParaRPr lang="en-US" sz="2250" b="1" dirty="0">
              <a:solidFill>
                <a:schemeClr val="bg1"/>
              </a:solidFill>
              <a:latin typeface="+mn-lt"/>
            </a:endParaRPr>
          </a:p>
        </p:txBody>
      </p:sp>
      <p:sp>
        <p:nvSpPr>
          <p:cNvPr id="22" name="Rounded Rectangle 21"/>
          <p:cNvSpPr/>
          <p:nvPr/>
        </p:nvSpPr>
        <p:spPr>
          <a:xfrm>
            <a:off x="152400" y="514350"/>
            <a:ext cx="2102247" cy="3827755"/>
          </a:xfrm>
          <a:prstGeom prst="roundRect">
            <a:avLst>
              <a:gd name="adj" fmla="val 1298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3" name="TextBox 22"/>
          <p:cNvSpPr txBox="1"/>
          <p:nvPr/>
        </p:nvSpPr>
        <p:spPr>
          <a:xfrm>
            <a:off x="1003047" y="940965"/>
            <a:ext cx="1085495" cy="523220"/>
          </a:xfrm>
          <a:prstGeom prst="rect">
            <a:avLst/>
          </a:prstGeom>
          <a:noFill/>
        </p:spPr>
        <p:txBody>
          <a:bodyPr wrap="square" rtlCol="0">
            <a:spAutoFit/>
          </a:bodyPr>
          <a:lstStyle>
            <a:defPPr>
              <a:defRPr lang="en-US"/>
            </a:defPPr>
            <a:lvl1pPr>
              <a:defRPr sz="1400">
                <a:solidFill>
                  <a:schemeClr val="bg1">
                    <a:lumMod val="65000"/>
                  </a:schemeClr>
                </a:solidFill>
                <a:latin typeface="Arial" panose="020B0604020202020204" pitchFamily="34" charset="0"/>
                <a:cs typeface="Arial" panose="020B0604020202020204" pitchFamily="34" charset="0"/>
              </a:defRPr>
            </a:lvl1pPr>
          </a:lstStyle>
          <a:p>
            <a:r>
              <a:rPr lang="en-US" dirty="0"/>
              <a:t>Org.</a:t>
            </a:r>
          </a:p>
          <a:p>
            <a:r>
              <a:rPr lang="en-US" dirty="0"/>
              <a:t>Structure</a:t>
            </a:r>
          </a:p>
        </p:txBody>
      </p:sp>
      <p:sp>
        <p:nvSpPr>
          <p:cNvPr id="24" name="TextBox 23"/>
          <p:cNvSpPr txBox="1"/>
          <p:nvPr/>
        </p:nvSpPr>
        <p:spPr>
          <a:xfrm>
            <a:off x="996994" y="2154719"/>
            <a:ext cx="987313" cy="523220"/>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r>
              <a:rPr lang="en-US" dirty="0"/>
              <a:t>Payment Terms</a:t>
            </a:r>
          </a:p>
        </p:txBody>
      </p:sp>
      <p:sp>
        <p:nvSpPr>
          <p:cNvPr id="36" name="TextBox 35"/>
          <p:cNvSpPr txBox="1"/>
          <p:nvPr/>
        </p:nvSpPr>
        <p:spPr>
          <a:xfrm>
            <a:off x="152400" y="900213"/>
            <a:ext cx="813980" cy="369332"/>
          </a:xfrm>
          <a:prstGeom prst="rect">
            <a:avLst/>
          </a:prstGeom>
          <a:noFill/>
        </p:spPr>
        <p:txBody>
          <a:bodyPr wrap="square" rtlCol="0">
            <a:spAutoFit/>
          </a:bodyPr>
          <a:lstStyle>
            <a:defPPr>
              <a:defRPr lang="en-US"/>
            </a:defPPr>
            <a:lvl1pPr algn="r">
              <a:defRPr>
                <a:solidFill>
                  <a:schemeClr val="bg1">
                    <a:lumMod val="65000"/>
                  </a:schemeClr>
                </a:solidFill>
                <a:latin typeface="Arial" panose="020B0604020202020204" pitchFamily="34" charset="0"/>
                <a:cs typeface="Arial" panose="020B0604020202020204" pitchFamily="34" charset="0"/>
              </a:defRPr>
            </a:lvl1pPr>
          </a:lstStyle>
          <a:p>
            <a:r>
              <a:rPr lang="en-US" dirty="0"/>
              <a:t>a-b.</a:t>
            </a:r>
          </a:p>
        </p:txBody>
      </p:sp>
      <p:sp>
        <p:nvSpPr>
          <p:cNvPr id="37" name="Snip Single Corner Rectangle 36"/>
          <p:cNvSpPr/>
          <p:nvPr/>
        </p:nvSpPr>
        <p:spPr>
          <a:xfrm>
            <a:off x="968770" y="1830504"/>
            <a:ext cx="1119772" cy="1117905"/>
          </a:xfrm>
          <a:prstGeom prst="snip1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38" name="TextBox 37"/>
          <p:cNvSpPr txBox="1"/>
          <p:nvPr/>
        </p:nvSpPr>
        <p:spPr>
          <a:xfrm>
            <a:off x="393545" y="2116619"/>
            <a:ext cx="511388" cy="369332"/>
          </a:xfrm>
          <a:prstGeom prst="rect">
            <a:avLst/>
          </a:prstGeom>
          <a:noFill/>
        </p:spPr>
        <p:txBody>
          <a:bodyPr wrap="square" rtlCol="0">
            <a:spAutoFit/>
          </a:bodyPr>
          <a:lstStyle>
            <a:defPPr>
              <a:defRPr lang="en-US"/>
            </a:defPPr>
            <a:lvl1pPr algn="r">
              <a:defRPr>
                <a:latin typeface="Arial" panose="020B0604020202020204" pitchFamily="34" charset="0"/>
                <a:cs typeface="Arial" panose="020B0604020202020204" pitchFamily="34" charset="0"/>
              </a:defRPr>
            </a:lvl1pPr>
          </a:lstStyle>
          <a:p>
            <a:r>
              <a:rPr lang="en-US" dirty="0"/>
              <a:t>c.</a:t>
            </a:r>
          </a:p>
        </p:txBody>
      </p:sp>
      <p:sp>
        <p:nvSpPr>
          <p:cNvPr id="39" name="TextBox 38"/>
          <p:cNvSpPr txBox="1"/>
          <p:nvPr/>
        </p:nvSpPr>
        <p:spPr>
          <a:xfrm>
            <a:off x="1027611" y="3244193"/>
            <a:ext cx="1060931" cy="738664"/>
          </a:xfrm>
          <a:prstGeom prst="rect">
            <a:avLst/>
          </a:prstGeom>
          <a:noFill/>
        </p:spPr>
        <p:txBody>
          <a:bodyPr wrap="square" rtlCol="0">
            <a:spAutoFit/>
          </a:bodyPr>
          <a:lstStyle/>
          <a:p>
            <a:r>
              <a:rPr lang="en-US" sz="1400" dirty="0" smtClean="0">
                <a:solidFill>
                  <a:schemeClr val="bg1">
                    <a:lumMod val="65000"/>
                  </a:schemeClr>
                </a:solidFill>
                <a:latin typeface="Arial" panose="020B0604020202020204" pitchFamily="34" charset="0"/>
                <a:cs typeface="Arial" panose="020B0604020202020204" pitchFamily="34" charset="0"/>
              </a:rPr>
              <a:t>Team Assembly Process</a:t>
            </a:r>
            <a:endParaRPr lang="en-US" sz="1400" dirty="0">
              <a:solidFill>
                <a:schemeClr val="bg1">
                  <a:lumMod val="65000"/>
                </a:schemeClr>
              </a:solidFill>
              <a:latin typeface="Arial" panose="020B0604020202020204" pitchFamily="34" charset="0"/>
              <a:cs typeface="Arial" panose="020B0604020202020204" pitchFamily="34" charset="0"/>
            </a:endParaRPr>
          </a:p>
        </p:txBody>
      </p:sp>
      <p:sp>
        <p:nvSpPr>
          <p:cNvPr id="40" name="TextBox 39"/>
          <p:cNvSpPr txBox="1"/>
          <p:nvPr/>
        </p:nvSpPr>
        <p:spPr>
          <a:xfrm>
            <a:off x="152401" y="3364221"/>
            <a:ext cx="793388" cy="369332"/>
          </a:xfrm>
          <a:prstGeom prst="rect">
            <a:avLst/>
          </a:prstGeom>
          <a:noFill/>
        </p:spPr>
        <p:txBody>
          <a:bodyPr wrap="square" rtlCol="0">
            <a:spAutoFit/>
          </a:bodyPr>
          <a:lstStyle/>
          <a:p>
            <a:pPr algn="r"/>
            <a:r>
              <a:rPr lang="en-US" dirty="0">
                <a:solidFill>
                  <a:schemeClr val="bg1">
                    <a:lumMod val="65000"/>
                  </a:schemeClr>
                </a:solidFill>
                <a:latin typeface="Arial" panose="020B0604020202020204" pitchFamily="34" charset="0"/>
                <a:cs typeface="Arial" panose="020B0604020202020204" pitchFamily="34" charset="0"/>
              </a:rPr>
              <a:t>d-g.</a:t>
            </a:r>
          </a:p>
        </p:txBody>
      </p:sp>
      <p:sp>
        <p:nvSpPr>
          <p:cNvPr id="41" name="Snip Single Corner Rectangle 40"/>
          <p:cNvSpPr/>
          <p:nvPr/>
        </p:nvSpPr>
        <p:spPr>
          <a:xfrm>
            <a:off x="968770" y="619460"/>
            <a:ext cx="1119772"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42" name="Snip Single Corner Rectangle 41"/>
          <p:cNvSpPr/>
          <p:nvPr/>
        </p:nvSpPr>
        <p:spPr>
          <a:xfrm>
            <a:off x="968770" y="3057357"/>
            <a:ext cx="1119772"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720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3898144" y="62660"/>
            <a:ext cx="3709092"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Explore Team Assembly</a:t>
            </a:r>
          </a:p>
        </p:txBody>
      </p:sp>
      <p:sp>
        <p:nvSpPr>
          <p:cNvPr id="10" name="Rectangle 9"/>
          <p:cNvSpPr/>
          <p:nvPr/>
        </p:nvSpPr>
        <p:spPr>
          <a:xfrm>
            <a:off x="3902002" y="514350"/>
            <a:ext cx="4229145"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Discuss the team assembly process</a:t>
            </a:r>
            <a:endParaRPr lang="en-US" dirty="0">
              <a:latin typeface="Arial" panose="020B0604020202020204" pitchFamily="34" charset="0"/>
              <a:cs typeface="Arial" panose="020B0604020202020204" pitchFamily="34" charset="0"/>
            </a:endParaRPr>
          </a:p>
        </p:txBody>
      </p:sp>
      <p:sp>
        <p:nvSpPr>
          <p:cNvPr id="25" name="Rectangle 24"/>
          <p:cNvSpPr/>
          <p:nvPr/>
        </p:nvSpPr>
        <p:spPr>
          <a:xfrm>
            <a:off x="3866313" y="1879250"/>
            <a:ext cx="4573926" cy="2616101"/>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Selection Criteria</a:t>
            </a:r>
            <a:endParaRPr lang="en-US" sz="1600" b="1" dirty="0">
              <a:latin typeface="Arial" panose="020B0604020202020204" pitchFamily="34" charset="0"/>
              <a:cs typeface="Arial" panose="020B0604020202020204" pitchFamily="34" charset="0"/>
            </a:endParaRPr>
          </a:p>
          <a:p>
            <a:pPr marL="460375" lvl="0" indent="-233363">
              <a:buFont typeface="Arial" panose="020B0604020202020204" pitchFamily="34" charset="0"/>
              <a:buChar char="•"/>
            </a:pPr>
            <a:r>
              <a:rPr lang="en-US" sz="1600" dirty="0" smtClean="0">
                <a:latin typeface="Arial" panose="020B0604020202020204" pitchFamily="34" charset="0"/>
                <a:cs typeface="Arial" panose="020B0604020202020204" pitchFamily="34" charset="0"/>
              </a:rPr>
              <a:t>Bid price</a:t>
            </a:r>
          </a:p>
          <a:p>
            <a:pPr marL="460375" lvl="0" indent="-233363">
              <a:buFont typeface="Arial" panose="020B0604020202020204" pitchFamily="34" charset="0"/>
              <a:buChar char="•"/>
            </a:pPr>
            <a:r>
              <a:rPr lang="en-US" sz="1600" dirty="0" smtClean="0">
                <a:latin typeface="Arial" panose="020B0604020202020204" pitchFamily="34" charset="0"/>
                <a:cs typeface="Arial" panose="020B0604020202020204" pitchFamily="34" charset="0"/>
              </a:rPr>
              <a:t>Best Value</a:t>
            </a:r>
          </a:p>
          <a:p>
            <a:pPr marL="460375" lvl="0" indent="-233363">
              <a:buFont typeface="Arial" panose="020B0604020202020204" pitchFamily="34" charset="0"/>
              <a:buChar char="•"/>
            </a:pPr>
            <a:r>
              <a:rPr lang="en-US" sz="1600" dirty="0" smtClean="0">
                <a:latin typeface="Arial" panose="020B0604020202020204" pitchFamily="34" charset="0"/>
                <a:cs typeface="Arial" panose="020B0604020202020204" pitchFamily="34" charset="0"/>
              </a:rPr>
              <a:t>Qualification Based Selection</a:t>
            </a:r>
            <a:endParaRPr lang="en-US" sz="1600" dirty="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Prequalification</a:t>
            </a:r>
            <a:endParaRPr lang="en-US" sz="1600" b="1" dirty="0">
              <a:latin typeface="Arial" panose="020B0604020202020204" pitchFamily="34" charset="0"/>
              <a:cs typeface="Arial" panose="020B0604020202020204" pitchFamily="34" charset="0"/>
            </a:endParaRPr>
          </a:p>
          <a:p>
            <a:pPr marL="460375" indent="-233363">
              <a:buFont typeface="Arial" panose="020B0604020202020204" pitchFamily="34" charset="0"/>
              <a:buChar char="•"/>
            </a:pPr>
            <a:r>
              <a:rPr lang="en-US" sz="1600" dirty="0">
                <a:latin typeface="Arial" panose="020B0604020202020204" pitchFamily="34" charset="0"/>
                <a:cs typeface="Arial" panose="020B0604020202020204" pitchFamily="34" charset="0"/>
              </a:rPr>
              <a:t>Prequalify</a:t>
            </a:r>
          </a:p>
          <a:p>
            <a:pPr marL="460375" indent="-233363">
              <a:buFont typeface="Arial" panose="020B0604020202020204" pitchFamily="34" charset="0"/>
              <a:buChar char="•"/>
            </a:pPr>
            <a:r>
              <a:rPr lang="en-US" sz="1600" dirty="0">
                <a:latin typeface="Arial" panose="020B0604020202020204" pitchFamily="34" charset="0"/>
                <a:cs typeface="Arial" panose="020B0604020202020204" pitchFamily="34" charset="0"/>
              </a:rPr>
              <a:t>Open Procurement</a:t>
            </a:r>
          </a:p>
          <a:p>
            <a:r>
              <a:rPr lang="en-US" sz="1600" b="1" dirty="0" smtClean="0">
                <a:latin typeface="Arial" panose="020B0604020202020204" pitchFamily="34" charset="0"/>
                <a:cs typeface="Arial" panose="020B0604020202020204" pitchFamily="34" charset="0"/>
              </a:rPr>
              <a:t>Specialty Trade Procurement</a:t>
            </a:r>
          </a:p>
          <a:p>
            <a:pPr marL="460375" indent="-233363">
              <a:buFont typeface="Arial" panose="020B0604020202020204" pitchFamily="34" charset="0"/>
              <a:buChar char="•"/>
            </a:pPr>
            <a:r>
              <a:rPr lang="en-US" sz="1600" dirty="0" smtClean="0">
                <a:latin typeface="Arial" panose="020B0604020202020204" pitchFamily="34" charset="0"/>
                <a:cs typeface="Arial" panose="020B0604020202020204" pitchFamily="34" charset="0"/>
              </a:rPr>
              <a:t>Selection </a:t>
            </a:r>
            <a:r>
              <a:rPr lang="en-US" sz="1600" dirty="0">
                <a:latin typeface="Arial" panose="020B0604020202020204" pitchFamily="34" charset="0"/>
                <a:cs typeface="Arial" panose="020B0604020202020204" pitchFamily="34" charset="0"/>
              </a:rPr>
              <a:t>Criteria</a:t>
            </a:r>
          </a:p>
          <a:p>
            <a:pPr marL="460375" indent="-233363">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Prequalification</a:t>
            </a:r>
            <a:endParaRPr lang="en-US" sz="1600" dirty="0">
              <a:latin typeface="Arial" panose="020B0604020202020204" pitchFamily="34" charset="0"/>
              <a:cs typeface="Arial" panose="020B0604020202020204" pitchFamily="34" charset="0"/>
            </a:endParaRPr>
          </a:p>
        </p:txBody>
      </p:sp>
      <p:pic>
        <p:nvPicPr>
          <p:cNvPr id="2" name="Picture 1" descr="Workshop_Forms_CII_Draft_FINAL_Pages_25-46_doc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51" y="850028"/>
            <a:ext cx="3686174" cy="1090807"/>
          </a:xfrm>
          <a:prstGeom prst="rect">
            <a:avLst/>
          </a:prstGeom>
        </p:spPr>
      </p:pic>
      <p:sp>
        <p:nvSpPr>
          <p:cNvPr id="19" name="Rectangle 18"/>
          <p:cNvSpPr/>
          <p:nvPr/>
        </p:nvSpPr>
        <p:spPr>
          <a:xfrm flipH="1">
            <a:off x="0" y="19164"/>
            <a:ext cx="1861055"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0" name="Parallelogram 19"/>
          <p:cNvSpPr/>
          <p:nvPr/>
        </p:nvSpPr>
        <p:spPr>
          <a:xfrm>
            <a:off x="1282281" y="19164"/>
            <a:ext cx="1188665"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1" name="TextBox 20"/>
          <p:cNvSpPr txBox="1"/>
          <p:nvPr/>
        </p:nvSpPr>
        <p:spPr>
          <a:xfrm>
            <a:off x="105447" y="-432"/>
            <a:ext cx="1877039" cy="438582"/>
          </a:xfrm>
          <a:prstGeom prst="rect">
            <a:avLst/>
          </a:prstGeom>
          <a:noFill/>
        </p:spPr>
        <p:txBody>
          <a:bodyPr wrap="square" rtlCol="0">
            <a:spAutoFit/>
          </a:bodyPr>
          <a:lstStyle/>
          <a:p>
            <a:r>
              <a:rPr lang="en-US" sz="2250" b="1" dirty="0" smtClean="0">
                <a:solidFill>
                  <a:schemeClr val="bg1"/>
                </a:solidFill>
                <a:latin typeface="+mn-lt"/>
              </a:rPr>
              <a:t>Step 2d-g</a:t>
            </a:r>
            <a:endParaRPr lang="en-US" sz="2250" b="1" dirty="0">
              <a:solidFill>
                <a:schemeClr val="bg1"/>
              </a:solidFill>
              <a:latin typeface="+mn-lt"/>
            </a:endParaRPr>
          </a:p>
        </p:txBody>
      </p:sp>
      <p:sp>
        <p:nvSpPr>
          <p:cNvPr id="22" name="Rounded Rectangle 21"/>
          <p:cNvSpPr/>
          <p:nvPr/>
        </p:nvSpPr>
        <p:spPr>
          <a:xfrm>
            <a:off x="152400" y="514350"/>
            <a:ext cx="2102247" cy="3827755"/>
          </a:xfrm>
          <a:prstGeom prst="roundRect">
            <a:avLst>
              <a:gd name="adj" fmla="val 1298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3" name="TextBox 22"/>
          <p:cNvSpPr txBox="1"/>
          <p:nvPr/>
        </p:nvSpPr>
        <p:spPr>
          <a:xfrm>
            <a:off x="1003047" y="940965"/>
            <a:ext cx="1085495" cy="523220"/>
          </a:xfrm>
          <a:prstGeom prst="rect">
            <a:avLst/>
          </a:prstGeom>
          <a:noFill/>
        </p:spPr>
        <p:txBody>
          <a:bodyPr wrap="square" rtlCol="0">
            <a:spAutoFit/>
          </a:bodyPr>
          <a:lstStyle>
            <a:defPPr>
              <a:defRPr lang="en-US"/>
            </a:defPPr>
            <a:lvl1pPr>
              <a:defRPr sz="1400">
                <a:solidFill>
                  <a:schemeClr val="bg1">
                    <a:lumMod val="65000"/>
                  </a:schemeClr>
                </a:solidFill>
                <a:latin typeface="Arial" panose="020B0604020202020204" pitchFamily="34" charset="0"/>
                <a:cs typeface="Arial" panose="020B0604020202020204" pitchFamily="34" charset="0"/>
              </a:defRPr>
            </a:lvl1pPr>
          </a:lstStyle>
          <a:p>
            <a:r>
              <a:rPr lang="en-US" dirty="0"/>
              <a:t>Org.</a:t>
            </a:r>
          </a:p>
          <a:p>
            <a:r>
              <a:rPr lang="en-US" dirty="0"/>
              <a:t>Structure</a:t>
            </a:r>
          </a:p>
        </p:txBody>
      </p:sp>
      <p:sp>
        <p:nvSpPr>
          <p:cNvPr id="24" name="TextBox 23"/>
          <p:cNvSpPr txBox="1"/>
          <p:nvPr/>
        </p:nvSpPr>
        <p:spPr>
          <a:xfrm>
            <a:off x="996994" y="2154719"/>
            <a:ext cx="987313" cy="523220"/>
          </a:xfrm>
          <a:prstGeom prst="rect">
            <a:avLst/>
          </a:prstGeom>
          <a:noFill/>
        </p:spPr>
        <p:txBody>
          <a:bodyPr wrap="square" rtlCol="0">
            <a:spAutoFit/>
          </a:bodyPr>
          <a:lstStyle/>
          <a:p>
            <a:r>
              <a:rPr lang="en-US" sz="1400" dirty="0" smtClean="0">
                <a:solidFill>
                  <a:schemeClr val="bg1">
                    <a:lumMod val="65000"/>
                  </a:schemeClr>
                </a:solidFill>
                <a:latin typeface="Arial" panose="020B0604020202020204" pitchFamily="34" charset="0"/>
                <a:cs typeface="Arial" panose="020B0604020202020204" pitchFamily="34" charset="0"/>
              </a:rPr>
              <a:t>Payment Terms</a:t>
            </a:r>
            <a:endParaRPr lang="en-US" sz="1400" dirty="0">
              <a:solidFill>
                <a:schemeClr val="bg1">
                  <a:lumMod val="65000"/>
                </a:schemeClr>
              </a:solidFill>
              <a:latin typeface="Arial" panose="020B0604020202020204" pitchFamily="34" charset="0"/>
              <a:cs typeface="Arial" panose="020B0604020202020204" pitchFamily="34" charset="0"/>
            </a:endParaRPr>
          </a:p>
        </p:txBody>
      </p:sp>
      <p:sp>
        <p:nvSpPr>
          <p:cNvPr id="36" name="TextBox 35"/>
          <p:cNvSpPr txBox="1"/>
          <p:nvPr/>
        </p:nvSpPr>
        <p:spPr>
          <a:xfrm>
            <a:off x="152400" y="900213"/>
            <a:ext cx="813980" cy="369332"/>
          </a:xfrm>
          <a:prstGeom prst="rect">
            <a:avLst/>
          </a:prstGeom>
          <a:noFill/>
        </p:spPr>
        <p:txBody>
          <a:bodyPr wrap="square" rtlCol="0">
            <a:spAutoFit/>
          </a:bodyPr>
          <a:lstStyle>
            <a:defPPr>
              <a:defRPr lang="en-US"/>
            </a:defPPr>
            <a:lvl1pPr algn="r">
              <a:defRPr>
                <a:solidFill>
                  <a:schemeClr val="bg1">
                    <a:lumMod val="65000"/>
                  </a:schemeClr>
                </a:solidFill>
                <a:latin typeface="Arial" panose="020B0604020202020204" pitchFamily="34" charset="0"/>
                <a:cs typeface="Arial" panose="020B0604020202020204" pitchFamily="34" charset="0"/>
              </a:defRPr>
            </a:lvl1pPr>
          </a:lstStyle>
          <a:p>
            <a:r>
              <a:rPr lang="en-US" dirty="0"/>
              <a:t>a-b.</a:t>
            </a:r>
          </a:p>
        </p:txBody>
      </p:sp>
      <p:sp>
        <p:nvSpPr>
          <p:cNvPr id="37" name="Snip Single Corner Rectangle 36"/>
          <p:cNvSpPr/>
          <p:nvPr/>
        </p:nvSpPr>
        <p:spPr>
          <a:xfrm>
            <a:off x="968770" y="1830504"/>
            <a:ext cx="1119772"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38" name="TextBox 37"/>
          <p:cNvSpPr txBox="1"/>
          <p:nvPr/>
        </p:nvSpPr>
        <p:spPr>
          <a:xfrm>
            <a:off x="393545" y="2116619"/>
            <a:ext cx="511388" cy="369332"/>
          </a:xfrm>
          <a:prstGeom prst="rect">
            <a:avLst/>
          </a:prstGeom>
          <a:noFill/>
        </p:spPr>
        <p:txBody>
          <a:bodyPr wrap="square" rtlCol="0">
            <a:spAutoFit/>
          </a:bodyPr>
          <a:lstStyle/>
          <a:p>
            <a:pPr algn="r"/>
            <a:r>
              <a:rPr lang="en-US" dirty="0">
                <a:solidFill>
                  <a:schemeClr val="bg1">
                    <a:lumMod val="65000"/>
                  </a:schemeClr>
                </a:solidFill>
                <a:latin typeface="Arial" panose="020B0604020202020204" pitchFamily="34" charset="0"/>
                <a:cs typeface="Arial" panose="020B0604020202020204" pitchFamily="34" charset="0"/>
              </a:rPr>
              <a:t>c.</a:t>
            </a:r>
          </a:p>
        </p:txBody>
      </p:sp>
      <p:sp>
        <p:nvSpPr>
          <p:cNvPr id="39" name="TextBox 38"/>
          <p:cNvSpPr txBox="1"/>
          <p:nvPr/>
        </p:nvSpPr>
        <p:spPr>
          <a:xfrm>
            <a:off x="1027611" y="3244193"/>
            <a:ext cx="1060931" cy="738664"/>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r>
              <a:rPr lang="en-US" dirty="0"/>
              <a:t>Team Assembly Process</a:t>
            </a:r>
          </a:p>
        </p:txBody>
      </p:sp>
      <p:sp>
        <p:nvSpPr>
          <p:cNvPr id="40" name="TextBox 39"/>
          <p:cNvSpPr txBox="1"/>
          <p:nvPr/>
        </p:nvSpPr>
        <p:spPr>
          <a:xfrm>
            <a:off x="152401" y="3364221"/>
            <a:ext cx="793388" cy="369332"/>
          </a:xfrm>
          <a:prstGeom prst="rect">
            <a:avLst/>
          </a:prstGeom>
          <a:noFill/>
        </p:spPr>
        <p:txBody>
          <a:bodyPr wrap="square" rtlCol="0">
            <a:spAutoFit/>
          </a:bodyPr>
          <a:lstStyle>
            <a:defPPr>
              <a:defRPr lang="en-US"/>
            </a:defPPr>
            <a:lvl1pPr algn="r">
              <a:defRPr>
                <a:latin typeface="Arial" panose="020B0604020202020204" pitchFamily="34" charset="0"/>
                <a:cs typeface="Arial" panose="020B0604020202020204" pitchFamily="34" charset="0"/>
              </a:defRPr>
            </a:lvl1pPr>
          </a:lstStyle>
          <a:p>
            <a:r>
              <a:rPr lang="en-US" dirty="0"/>
              <a:t>d-g.</a:t>
            </a:r>
          </a:p>
        </p:txBody>
      </p:sp>
      <p:sp>
        <p:nvSpPr>
          <p:cNvPr id="41" name="Snip Single Corner Rectangle 40"/>
          <p:cNvSpPr/>
          <p:nvPr/>
        </p:nvSpPr>
        <p:spPr>
          <a:xfrm>
            <a:off x="968770" y="619460"/>
            <a:ext cx="1119772"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42" name="Snip Single Corner Rectangle 41"/>
          <p:cNvSpPr/>
          <p:nvPr/>
        </p:nvSpPr>
        <p:spPr>
          <a:xfrm>
            <a:off x="968770" y="3057357"/>
            <a:ext cx="1119772" cy="1117905"/>
          </a:xfrm>
          <a:prstGeom prst="snip1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3" name="Rectangle 2"/>
          <p:cNvSpPr/>
          <p:nvPr/>
        </p:nvSpPr>
        <p:spPr bwMode="auto">
          <a:xfrm>
            <a:off x="3852809" y="1165885"/>
            <a:ext cx="127097" cy="1808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21259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nvPr>
        </p:nvGraphicFramePr>
        <p:xfrm>
          <a:off x="2644081" y="2987278"/>
          <a:ext cx="6283487" cy="1158980"/>
        </p:xfrm>
        <a:graphic>
          <a:graphicData uri="http://schemas.openxmlformats.org/presentationml/2006/ole">
            <mc:AlternateContent xmlns:mc="http://schemas.openxmlformats.org/markup-compatibility/2006">
              <mc:Choice xmlns:v="urn:schemas-microsoft-com:vml" Requires="v">
                <p:oleObj spid="_x0000_s1049" name="Document" r:id="rId3" imgW="7023100" imgH="1295400" progId="Word.Document.12">
                  <p:embed/>
                </p:oleObj>
              </mc:Choice>
              <mc:Fallback>
                <p:oleObj name="Document" r:id="rId3" imgW="7023100" imgH="1295400" progId="Word.Document.12">
                  <p:embed/>
                  <p:pic>
                    <p:nvPicPr>
                      <p:cNvPr id="0" name=""/>
                      <p:cNvPicPr/>
                      <p:nvPr/>
                    </p:nvPicPr>
                    <p:blipFill>
                      <a:blip r:embed="rId4"/>
                      <a:stretch>
                        <a:fillRect/>
                      </a:stretch>
                    </p:blipFill>
                    <p:spPr>
                      <a:xfrm>
                        <a:off x="2644081" y="2987278"/>
                        <a:ext cx="6283487" cy="1158980"/>
                      </a:xfrm>
                      <a:prstGeom prst="rect">
                        <a:avLst/>
                      </a:prstGeom>
                    </p:spPr>
                  </p:pic>
                </p:oleObj>
              </mc:Fallback>
            </mc:AlternateContent>
          </a:graphicData>
        </a:graphic>
      </p:graphicFrame>
      <p:sp>
        <p:nvSpPr>
          <p:cNvPr id="4" name="Rounded Rectangle 3"/>
          <p:cNvSpPr/>
          <p:nvPr/>
        </p:nvSpPr>
        <p:spPr>
          <a:xfrm>
            <a:off x="152400" y="592347"/>
            <a:ext cx="2102247" cy="3827755"/>
          </a:xfrm>
          <a:prstGeom prst="roundRect">
            <a:avLst>
              <a:gd name="adj" fmla="val 1298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3810000" y="36665"/>
            <a:ext cx="3073277" cy="461665"/>
          </a:xfrm>
          <a:prstGeom prst="rect">
            <a:avLst/>
          </a:prstGeom>
        </p:spPr>
        <p:txBody>
          <a:bodyPr wrap="none">
            <a:spAutoFit/>
          </a:bodyPr>
          <a:lstStyle/>
          <a:p>
            <a:r>
              <a:rPr lang="en-US" sz="2400" b="1" dirty="0">
                <a:latin typeface="+mn-lt"/>
              </a:rPr>
              <a:t>Identify Constraints</a:t>
            </a:r>
          </a:p>
        </p:txBody>
      </p:sp>
      <p:sp>
        <p:nvSpPr>
          <p:cNvPr id="7" name="TextBox 6"/>
          <p:cNvSpPr txBox="1"/>
          <p:nvPr/>
        </p:nvSpPr>
        <p:spPr>
          <a:xfrm>
            <a:off x="1006461" y="980862"/>
            <a:ext cx="1180965" cy="523220"/>
          </a:xfrm>
          <a:prstGeom prst="rect">
            <a:avLst/>
          </a:prstGeom>
          <a:noFill/>
        </p:spPr>
        <p:txBody>
          <a:bodyPr wrap="square" rtlCol="0">
            <a:spAutoFit/>
          </a:bodyPr>
          <a:lstStyle/>
          <a:p>
            <a:r>
              <a:rPr lang="en-US" sz="1400" dirty="0">
                <a:latin typeface="+mn-lt"/>
              </a:rPr>
              <a:t>Identify Constraints</a:t>
            </a:r>
          </a:p>
        </p:txBody>
      </p:sp>
      <p:sp>
        <p:nvSpPr>
          <p:cNvPr id="10" name="Rectangle 9"/>
          <p:cNvSpPr/>
          <p:nvPr/>
        </p:nvSpPr>
        <p:spPr>
          <a:xfrm>
            <a:off x="3830482" y="453764"/>
            <a:ext cx="4505788" cy="369332"/>
          </a:xfrm>
          <a:prstGeom prst="rect">
            <a:avLst/>
          </a:prstGeom>
        </p:spPr>
        <p:txBody>
          <a:bodyPr wrap="square">
            <a:spAutoFit/>
          </a:bodyPr>
          <a:lstStyle/>
          <a:p>
            <a:r>
              <a:rPr lang="en-US" dirty="0" smtClean="0">
                <a:latin typeface="+mn-lt"/>
              </a:rPr>
              <a:t>Discuss legal or policy constraints</a:t>
            </a:r>
            <a:endParaRPr lang="en-US" dirty="0">
              <a:latin typeface="+mn-lt"/>
            </a:endParaRPr>
          </a:p>
        </p:txBody>
      </p:sp>
      <p:sp>
        <p:nvSpPr>
          <p:cNvPr id="19" name="TextBox 18"/>
          <p:cNvSpPr txBox="1"/>
          <p:nvPr/>
        </p:nvSpPr>
        <p:spPr>
          <a:xfrm>
            <a:off x="152400" y="978210"/>
            <a:ext cx="813980" cy="461665"/>
          </a:xfrm>
          <a:prstGeom prst="rect">
            <a:avLst/>
          </a:prstGeom>
          <a:noFill/>
        </p:spPr>
        <p:txBody>
          <a:bodyPr wrap="square" rtlCol="0">
            <a:spAutoFit/>
          </a:bodyPr>
          <a:lstStyle/>
          <a:p>
            <a:pPr algn="r"/>
            <a:r>
              <a:rPr lang="en-US" sz="2400" dirty="0"/>
              <a:t>a.</a:t>
            </a:r>
          </a:p>
        </p:txBody>
      </p:sp>
      <p:sp>
        <p:nvSpPr>
          <p:cNvPr id="20" name="Snip Single Corner Rectangle 19"/>
          <p:cNvSpPr/>
          <p:nvPr/>
        </p:nvSpPr>
        <p:spPr>
          <a:xfrm>
            <a:off x="945790" y="1908501"/>
            <a:ext cx="1120710"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21" name="TextBox 20"/>
          <p:cNvSpPr txBox="1"/>
          <p:nvPr/>
        </p:nvSpPr>
        <p:spPr>
          <a:xfrm>
            <a:off x="450695" y="2194616"/>
            <a:ext cx="511388" cy="461665"/>
          </a:xfrm>
          <a:prstGeom prst="rect">
            <a:avLst/>
          </a:prstGeom>
          <a:noFill/>
        </p:spPr>
        <p:txBody>
          <a:bodyPr wrap="square" rtlCol="0">
            <a:spAutoFit/>
          </a:bodyPr>
          <a:lstStyle/>
          <a:p>
            <a:pPr algn="r"/>
            <a:r>
              <a:rPr lang="en-US" sz="2400" dirty="0">
                <a:solidFill>
                  <a:schemeClr val="bg1">
                    <a:lumMod val="65000"/>
                  </a:schemeClr>
                </a:solidFill>
              </a:rPr>
              <a:t>b.</a:t>
            </a:r>
          </a:p>
        </p:txBody>
      </p:sp>
      <p:sp>
        <p:nvSpPr>
          <p:cNvPr id="17" name="TextBox 16"/>
          <p:cNvSpPr txBox="1"/>
          <p:nvPr/>
        </p:nvSpPr>
        <p:spPr>
          <a:xfrm>
            <a:off x="1005904" y="3360292"/>
            <a:ext cx="1181522" cy="738664"/>
          </a:xfrm>
          <a:prstGeom prst="rect">
            <a:avLst/>
          </a:prstGeom>
          <a:noFill/>
        </p:spPr>
        <p:txBody>
          <a:bodyPr wrap="square" rtlCol="0">
            <a:spAutoFit/>
          </a:bodyPr>
          <a:lstStyle/>
          <a:p>
            <a:r>
              <a:rPr lang="en-US" sz="1400" dirty="0">
                <a:solidFill>
                  <a:schemeClr val="bg1">
                    <a:lumMod val="65000"/>
                  </a:schemeClr>
                </a:solidFill>
                <a:latin typeface="+mn-lt"/>
              </a:rPr>
              <a:t>Reflect on consistency of strategy</a:t>
            </a:r>
          </a:p>
        </p:txBody>
      </p:sp>
      <p:sp>
        <p:nvSpPr>
          <p:cNvPr id="22" name="TextBox 21"/>
          <p:cNvSpPr txBox="1"/>
          <p:nvPr/>
        </p:nvSpPr>
        <p:spPr>
          <a:xfrm>
            <a:off x="285544" y="3442218"/>
            <a:ext cx="660245" cy="461665"/>
          </a:xfrm>
          <a:prstGeom prst="rect">
            <a:avLst/>
          </a:prstGeom>
          <a:noFill/>
        </p:spPr>
        <p:txBody>
          <a:bodyPr wrap="square" rtlCol="0">
            <a:spAutoFit/>
          </a:bodyPr>
          <a:lstStyle/>
          <a:p>
            <a:pPr algn="r"/>
            <a:r>
              <a:rPr lang="en-US" sz="2400" dirty="0">
                <a:solidFill>
                  <a:schemeClr val="bg1">
                    <a:lumMod val="65000"/>
                  </a:schemeClr>
                </a:solidFill>
              </a:rPr>
              <a:t>c.</a:t>
            </a:r>
          </a:p>
        </p:txBody>
      </p:sp>
      <p:sp>
        <p:nvSpPr>
          <p:cNvPr id="23" name="Snip Single Corner Rectangle 22"/>
          <p:cNvSpPr/>
          <p:nvPr/>
        </p:nvSpPr>
        <p:spPr>
          <a:xfrm>
            <a:off x="945790" y="697457"/>
            <a:ext cx="1120710" cy="1117905"/>
          </a:xfrm>
          <a:prstGeom prst="snip1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24" name="Snip Single Corner Rectangle 23"/>
          <p:cNvSpPr/>
          <p:nvPr/>
        </p:nvSpPr>
        <p:spPr>
          <a:xfrm>
            <a:off x="945790" y="3135354"/>
            <a:ext cx="1120710"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bg2"/>
              </a:solidFill>
            </a:endParaRPr>
          </a:p>
        </p:txBody>
      </p:sp>
      <p:pic>
        <p:nvPicPr>
          <p:cNvPr id="6" name="Picture 5" descr="Workshop_Forms_CII_Draft_FINAL_Pages_25-46_doc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8288" y="820722"/>
            <a:ext cx="4205544" cy="2054469"/>
          </a:xfrm>
          <a:prstGeom prst="rect">
            <a:avLst/>
          </a:prstGeom>
        </p:spPr>
      </p:pic>
      <p:sp>
        <p:nvSpPr>
          <p:cNvPr id="25" name="TextBox 24"/>
          <p:cNvSpPr txBox="1"/>
          <p:nvPr/>
        </p:nvSpPr>
        <p:spPr>
          <a:xfrm>
            <a:off x="1010144" y="2087837"/>
            <a:ext cx="950790" cy="738664"/>
          </a:xfrm>
          <a:prstGeom prst="rect">
            <a:avLst/>
          </a:prstGeom>
          <a:noFill/>
        </p:spPr>
        <p:txBody>
          <a:bodyPr wrap="square" rtlCol="0">
            <a:spAutoFit/>
          </a:bodyPr>
          <a:lstStyle/>
          <a:p>
            <a:r>
              <a:rPr lang="en-US" sz="1400" dirty="0">
                <a:solidFill>
                  <a:schemeClr val="bg1">
                    <a:lumMod val="65000"/>
                  </a:schemeClr>
                </a:solidFill>
                <a:latin typeface="+mn-lt"/>
              </a:rPr>
              <a:t>Compare delivery decisions</a:t>
            </a:r>
          </a:p>
        </p:txBody>
      </p:sp>
      <p:sp>
        <p:nvSpPr>
          <p:cNvPr id="26" name="Rectangle 25"/>
          <p:cNvSpPr/>
          <p:nvPr/>
        </p:nvSpPr>
        <p:spPr>
          <a:xfrm flipH="1">
            <a:off x="0" y="19164"/>
            <a:ext cx="1861055"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7" name="Parallelogram 26"/>
          <p:cNvSpPr/>
          <p:nvPr/>
        </p:nvSpPr>
        <p:spPr>
          <a:xfrm>
            <a:off x="1282281" y="19164"/>
            <a:ext cx="1188665"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8" name="TextBox 27"/>
          <p:cNvSpPr txBox="1"/>
          <p:nvPr/>
        </p:nvSpPr>
        <p:spPr>
          <a:xfrm>
            <a:off x="105447" y="-432"/>
            <a:ext cx="1877039" cy="438582"/>
          </a:xfrm>
          <a:prstGeom prst="rect">
            <a:avLst/>
          </a:prstGeom>
          <a:noFill/>
        </p:spPr>
        <p:txBody>
          <a:bodyPr wrap="square" rtlCol="0">
            <a:spAutoFit/>
          </a:bodyPr>
          <a:lstStyle/>
          <a:p>
            <a:r>
              <a:rPr lang="en-US" sz="2250" b="1" dirty="0" smtClean="0">
                <a:solidFill>
                  <a:schemeClr val="bg1"/>
                </a:solidFill>
                <a:latin typeface="+mn-lt"/>
              </a:rPr>
              <a:t>Step 3a</a:t>
            </a:r>
            <a:endParaRPr lang="en-US" sz="2250" b="1" dirty="0">
              <a:solidFill>
                <a:schemeClr val="bg1"/>
              </a:solidFill>
              <a:latin typeface="+mn-lt"/>
            </a:endParaRPr>
          </a:p>
        </p:txBody>
      </p:sp>
    </p:spTree>
    <p:extLst>
      <p:ext uri="{BB962C8B-B14F-4D97-AF65-F5344CB8AC3E}">
        <p14:creationId xmlns:p14="http://schemas.microsoft.com/office/powerpoint/2010/main" val="971063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850" y="0"/>
            <a:ext cx="6972300" cy="4049486"/>
          </a:xfrm>
          <a:prstGeom prst="rect">
            <a:avLst/>
          </a:prstGeom>
          <a:solidFill>
            <a:srgbClr val="484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778"/>
          <a:stretch/>
        </p:blipFill>
        <p:spPr>
          <a:xfrm>
            <a:off x="2114550" y="400051"/>
            <a:ext cx="5086350" cy="3263741"/>
          </a:xfrm>
          <a:prstGeom prst="rect">
            <a:avLst/>
          </a:prstGeom>
        </p:spPr>
      </p:pic>
      <p:sp>
        <p:nvSpPr>
          <p:cNvPr id="5" name="Rectangle 4"/>
          <p:cNvSpPr/>
          <p:nvPr/>
        </p:nvSpPr>
        <p:spPr>
          <a:xfrm>
            <a:off x="1147168" y="4057650"/>
            <a:ext cx="6853832"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1314450" y="4049486"/>
            <a:ext cx="3600450" cy="992579"/>
          </a:xfrm>
          <a:prstGeom prst="rect">
            <a:avLst/>
          </a:prstGeom>
        </p:spPr>
        <p:txBody>
          <a:bodyPr wrap="square">
            <a:spAutoFit/>
          </a:bodyPr>
          <a:lstStyle/>
          <a:p>
            <a:r>
              <a:rPr lang="en-US" b="1" dirty="0" err="1">
                <a:solidFill>
                  <a:srgbClr val="000000"/>
                </a:solidFill>
              </a:rPr>
              <a:t>co·he·sion</a:t>
            </a:r>
            <a:endParaRPr lang="en-US" b="1" dirty="0">
              <a:solidFill>
                <a:srgbClr val="000000"/>
              </a:solidFill>
            </a:endParaRPr>
          </a:p>
          <a:p>
            <a:r>
              <a:rPr lang="en-US" sz="1350" dirty="0" err="1">
                <a:solidFill>
                  <a:srgbClr val="000000"/>
                </a:solidFill>
              </a:rPr>
              <a:t>kōˈhēZHən</a:t>
            </a:r>
            <a:r>
              <a:rPr lang="en-US" sz="1350" dirty="0">
                <a:solidFill>
                  <a:srgbClr val="000000"/>
                </a:solidFill>
              </a:rPr>
              <a:t>/</a:t>
            </a:r>
          </a:p>
          <a:p>
            <a:r>
              <a:rPr lang="en-US" sz="1350" dirty="0">
                <a:solidFill>
                  <a:srgbClr val="000000"/>
                </a:solidFill>
              </a:rPr>
              <a:t>noun: </a:t>
            </a:r>
            <a:r>
              <a:rPr lang="en-US" sz="1350" b="1" dirty="0">
                <a:solidFill>
                  <a:srgbClr val="000000"/>
                </a:solidFill>
              </a:rPr>
              <a:t>cohesion</a:t>
            </a:r>
            <a:endParaRPr lang="en-US" sz="1350" dirty="0">
              <a:solidFill>
                <a:srgbClr val="000000"/>
              </a:solidFill>
            </a:endParaRPr>
          </a:p>
          <a:p>
            <a:pPr>
              <a:buFont typeface="+mj-lt"/>
              <a:buAutoNum type="arabicPeriod"/>
            </a:pPr>
            <a:r>
              <a:rPr lang="en-US" sz="1350" dirty="0">
                <a:solidFill>
                  <a:srgbClr val="000000"/>
                </a:solidFill>
              </a:rPr>
              <a:t>the action or fact of forming a united whole.</a:t>
            </a:r>
          </a:p>
        </p:txBody>
      </p:sp>
    </p:spTree>
    <p:extLst>
      <p:ext uri="{BB962C8B-B14F-4D97-AF65-F5344CB8AC3E}">
        <p14:creationId xmlns:p14="http://schemas.microsoft.com/office/powerpoint/2010/main" val="36789552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22048" y="36665"/>
            <a:ext cx="3281668"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Compare by Strategy</a:t>
            </a:r>
          </a:p>
        </p:txBody>
      </p:sp>
      <p:sp>
        <p:nvSpPr>
          <p:cNvPr id="10" name="Rectangle 9"/>
          <p:cNvSpPr/>
          <p:nvPr/>
        </p:nvSpPr>
        <p:spPr>
          <a:xfrm>
            <a:off x="3742530" y="524302"/>
            <a:ext cx="5401470"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Apply underlying themes to inform strategy decisions</a:t>
            </a:r>
            <a:endParaRPr lang="en-US" dirty="0">
              <a:latin typeface="Arial" panose="020B0604020202020204" pitchFamily="34" charset="0"/>
              <a:cs typeface="Arial" panose="020B0604020202020204" pitchFamily="34" charset="0"/>
            </a:endParaRPr>
          </a:p>
        </p:txBody>
      </p:sp>
      <p:pic>
        <p:nvPicPr>
          <p:cNvPr id="2" name="Picture 1" descr="Workshop_Forms_CII_Draft_FINAL_Pages_25-46_doc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987" y="1205678"/>
            <a:ext cx="4449144" cy="2777863"/>
          </a:xfrm>
          <a:prstGeom prst="rect">
            <a:avLst/>
          </a:prstGeom>
        </p:spPr>
      </p:pic>
      <p:sp>
        <p:nvSpPr>
          <p:cNvPr id="14" name="Rounded Rectangle 13"/>
          <p:cNvSpPr/>
          <p:nvPr/>
        </p:nvSpPr>
        <p:spPr>
          <a:xfrm>
            <a:off x="6974782" y="1140752"/>
            <a:ext cx="645218" cy="2959637"/>
          </a:xfrm>
          <a:prstGeom prst="roundRect">
            <a:avLst/>
          </a:prstGeom>
          <a:solidFill>
            <a:srgbClr val="FF0000">
              <a:alpha val="37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18"/>
          <p:cNvSpPr/>
          <p:nvPr/>
        </p:nvSpPr>
        <p:spPr>
          <a:xfrm flipH="1">
            <a:off x="0" y="19164"/>
            <a:ext cx="1861055"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0" name="Parallelogram 19"/>
          <p:cNvSpPr/>
          <p:nvPr/>
        </p:nvSpPr>
        <p:spPr>
          <a:xfrm>
            <a:off x="1282281" y="19164"/>
            <a:ext cx="1188665"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21" name="TextBox 20"/>
          <p:cNvSpPr txBox="1"/>
          <p:nvPr/>
        </p:nvSpPr>
        <p:spPr>
          <a:xfrm>
            <a:off x="105447" y="-432"/>
            <a:ext cx="1877039" cy="438582"/>
          </a:xfrm>
          <a:prstGeom prst="rect">
            <a:avLst/>
          </a:prstGeom>
          <a:noFill/>
        </p:spPr>
        <p:txBody>
          <a:bodyPr wrap="square" rtlCol="0">
            <a:spAutoFit/>
          </a:bodyPr>
          <a:lstStyle/>
          <a:p>
            <a:r>
              <a:rPr lang="en-US" sz="2250" b="1" dirty="0" smtClean="0">
                <a:solidFill>
                  <a:schemeClr val="bg1"/>
                </a:solidFill>
                <a:latin typeface="+mn-lt"/>
              </a:rPr>
              <a:t>Step 3b</a:t>
            </a:r>
            <a:endParaRPr lang="en-US" sz="2250" b="1" dirty="0">
              <a:solidFill>
                <a:schemeClr val="bg1"/>
              </a:solidFill>
              <a:latin typeface="+mn-lt"/>
            </a:endParaRPr>
          </a:p>
        </p:txBody>
      </p:sp>
      <p:sp>
        <p:nvSpPr>
          <p:cNvPr id="22" name="Rounded Rectangle 21"/>
          <p:cNvSpPr/>
          <p:nvPr/>
        </p:nvSpPr>
        <p:spPr>
          <a:xfrm>
            <a:off x="152400" y="592347"/>
            <a:ext cx="2102247" cy="3827755"/>
          </a:xfrm>
          <a:prstGeom prst="roundRect">
            <a:avLst>
              <a:gd name="adj" fmla="val 1298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006461" y="980862"/>
            <a:ext cx="1180965" cy="523220"/>
          </a:xfrm>
          <a:prstGeom prst="rect">
            <a:avLst/>
          </a:prstGeom>
          <a:noFill/>
        </p:spPr>
        <p:txBody>
          <a:bodyPr wrap="square" rtlCol="0">
            <a:spAutoFit/>
          </a:bodyPr>
          <a:lstStyle>
            <a:defPPr>
              <a:defRPr lang="en-US"/>
            </a:defPPr>
            <a:lvl1pPr>
              <a:defRPr sz="1400">
                <a:solidFill>
                  <a:schemeClr val="bg2"/>
                </a:solidFill>
                <a:latin typeface="+mn-lt"/>
              </a:defRPr>
            </a:lvl1pPr>
          </a:lstStyle>
          <a:p>
            <a:r>
              <a:rPr lang="en-US" dirty="0">
                <a:solidFill>
                  <a:schemeClr val="bg1">
                    <a:lumMod val="65000"/>
                  </a:schemeClr>
                </a:solidFill>
              </a:rPr>
              <a:t>Identify Constraints</a:t>
            </a:r>
          </a:p>
        </p:txBody>
      </p:sp>
      <p:sp>
        <p:nvSpPr>
          <p:cNvPr id="24" name="TextBox 23"/>
          <p:cNvSpPr txBox="1"/>
          <p:nvPr/>
        </p:nvSpPr>
        <p:spPr>
          <a:xfrm>
            <a:off x="152400" y="978210"/>
            <a:ext cx="813980" cy="461665"/>
          </a:xfrm>
          <a:prstGeom prst="rect">
            <a:avLst/>
          </a:prstGeom>
          <a:noFill/>
        </p:spPr>
        <p:txBody>
          <a:bodyPr wrap="square" rtlCol="0">
            <a:spAutoFit/>
          </a:bodyPr>
          <a:lstStyle>
            <a:defPPr>
              <a:defRPr lang="en-US"/>
            </a:defPPr>
            <a:lvl1pPr algn="r">
              <a:defRPr sz="2400">
                <a:solidFill>
                  <a:schemeClr val="bg2"/>
                </a:solidFill>
              </a:defRPr>
            </a:lvl1pPr>
          </a:lstStyle>
          <a:p>
            <a:r>
              <a:rPr lang="en-US" dirty="0">
                <a:solidFill>
                  <a:schemeClr val="bg1">
                    <a:lumMod val="65000"/>
                  </a:schemeClr>
                </a:solidFill>
              </a:rPr>
              <a:t>a.</a:t>
            </a:r>
          </a:p>
        </p:txBody>
      </p:sp>
      <p:sp>
        <p:nvSpPr>
          <p:cNvPr id="35" name="Snip Single Corner Rectangle 34"/>
          <p:cNvSpPr/>
          <p:nvPr/>
        </p:nvSpPr>
        <p:spPr>
          <a:xfrm>
            <a:off x="945790" y="1908501"/>
            <a:ext cx="1120710" cy="1117905"/>
          </a:xfrm>
          <a:prstGeom prst="snip1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36" name="TextBox 35"/>
          <p:cNvSpPr txBox="1"/>
          <p:nvPr/>
        </p:nvSpPr>
        <p:spPr>
          <a:xfrm>
            <a:off x="450695" y="2194616"/>
            <a:ext cx="511388" cy="461665"/>
          </a:xfrm>
          <a:prstGeom prst="rect">
            <a:avLst/>
          </a:prstGeom>
          <a:noFill/>
        </p:spPr>
        <p:txBody>
          <a:bodyPr wrap="square" rtlCol="0">
            <a:spAutoFit/>
          </a:bodyPr>
          <a:lstStyle>
            <a:defPPr>
              <a:defRPr lang="en-US"/>
            </a:defPPr>
            <a:lvl1pPr algn="r">
              <a:defRPr sz="2400"/>
            </a:lvl1pPr>
          </a:lstStyle>
          <a:p>
            <a:r>
              <a:rPr lang="en-US" dirty="0"/>
              <a:t>b.</a:t>
            </a:r>
          </a:p>
        </p:txBody>
      </p:sp>
      <p:sp>
        <p:nvSpPr>
          <p:cNvPr id="37" name="TextBox 36"/>
          <p:cNvSpPr txBox="1"/>
          <p:nvPr/>
        </p:nvSpPr>
        <p:spPr>
          <a:xfrm>
            <a:off x="1005904" y="3360292"/>
            <a:ext cx="1181522" cy="738664"/>
          </a:xfrm>
          <a:prstGeom prst="rect">
            <a:avLst/>
          </a:prstGeom>
          <a:noFill/>
        </p:spPr>
        <p:txBody>
          <a:bodyPr wrap="square" rtlCol="0">
            <a:spAutoFit/>
          </a:bodyPr>
          <a:lstStyle>
            <a:defPPr>
              <a:defRPr lang="en-US"/>
            </a:defPPr>
            <a:lvl1pPr>
              <a:defRPr sz="1400">
                <a:solidFill>
                  <a:schemeClr val="bg2"/>
                </a:solidFill>
                <a:latin typeface="+mn-lt"/>
              </a:defRPr>
            </a:lvl1pPr>
          </a:lstStyle>
          <a:p>
            <a:r>
              <a:rPr lang="en-US" dirty="0">
                <a:solidFill>
                  <a:schemeClr val="bg1">
                    <a:lumMod val="65000"/>
                  </a:schemeClr>
                </a:solidFill>
              </a:rPr>
              <a:t>Reflect on consistency of strategy</a:t>
            </a:r>
          </a:p>
        </p:txBody>
      </p:sp>
      <p:sp>
        <p:nvSpPr>
          <p:cNvPr id="38" name="TextBox 37"/>
          <p:cNvSpPr txBox="1"/>
          <p:nvPr/>
        </p:nvSpPr>
        <p:spPr>
          <a:xfrm>
            <a:off x="285544" y="3442218"/>
            <a:ext cx="660245" cy="461665"/>
          </a:xfrm>
          <a:prstGeom prst="rect">
            <a:avLst/>
          </a:prstGeom>
          <a:noFill/>
        </p:spPr>
        <p:txBody>
          <a:bodyPr wrap="square" rtlCol="0">
            <a:spAutoFit/>
          </a:bodyPr>
          <a:lstStyle>
            <a:defPPr>
              <a:defRPr lang="en-US"/>
            </a:defPPr>
            <a:lvl1pPr algn="r">
              <a:defRPr sz="2400">
                <a:solidFill>
                  <a:schemeClr val="bg2"/>
                </a:solidFill>
              </a:defRPr>
            </a:lvl1pPr>
          </a:lstStyle>
          <a:p>
            <a:r>
              <a:rPr lang="en-US" dirty="0">
                <a:solidFill>
                  <a:schemeClr val="bg1">
                    <a:lumMod val="65000"/>
                  </a:schemeClr>
                </a:solidFill>
              </a:rPr>
              <a:t>c.</a:t>
            </a:r>
          </a:p>
        </p:txBody>
      </p:sp>
      <p:sp>
        <p:nvSpPr>
          <p:cNvPr id="39" name="Snip Single Corner Rectangle 38"/>
          <p:cNvSpPr/>
          <p:nvPr/>
        </p:nvSpPr>
        <p:spPr>
          <a:xfrm>
            <a:off x="945790" y="697457"/>
            <a:ext cx="1120710"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40" name="Snip Single Corner Rectangle 39"/>
          <p:cNvSpPr/>
          <p:nvPr/>
        </p:nvSpPr>
        <p:spPr>
          <a:xfrm>
            <a:off x="945790" y="3135354"/>
            <a:ext cx="1120710"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41" name="TextBox 40"/>
          <p:cNvSpPr txBox="1"/>
          <p:nvPr/>
        </p:nvSpPr>
        <p:spPr>
          <a:xfrm>
            <a:off x="1010144" y="2087837"/>
            <a:ext cx="950790" cy="738664"/>
          </a:xfrm>
          <a:prstGeom prst="rect">
            <a:avLst/>
          </a:prstGeom>
          <a:noFill/>
        </p:spPr>
        <p:txBody>
          <a:bodyPr wrap="square" rtlCol="0">
            <a:spAutoFit/>
          </a:bodyPr>
          <a:lstStyle>
            <a:defPPr>
              <a:defRPr lang="en-US"/>
            </a:defPPr>
            <a:lvl1pPr>
              <a:defRPr sz="1400">
                <a:latin typeface="+mn-lt"/>
              </a:defRPr>
            </a:lvl1pPr>
          </a:lstStyle>
          <a:p>
            <a:r>
              <a:rPr lang="en-US" dirty="0"/>
              <a:t>Compare delivery decisions</a:t>
            </a:r>
          </a:p>
        </p:txBody>
      </p:sp>
    </p:spTree>
    <p:extLst>
      <p:ext uri="{BB962C8B-B14F-4D97-AF65-F5344CB8AC3E}">
        <p14:creationId xmlns:p14="http://schemas.microsoft.com/office/powerpoint/2010/main" val="6712357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9698" y="36666"/>
            <a:ext cx="3587842"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Reflect on Consistency</a:t>
            </a:r>
          </a:p>
        </p:txBody>
      </p:sp>
      <p:sp>
        <p:nvSpPr>
          <p:cNvPr id="10" name="Rectangle 9"/>
          <p:cNvSpPr/>
          <p:nvPr/>
        </p:nvSpPr>
        <p:spPr>
          <a:xfrm>
            <a:off x="3990180" y="524303"/>
            <a:ext cx="4793351"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Regardless of the selected strategy, consider implementing these critical success factors:</a:t>
            </a:r>
            <a:endParaRPr lang="en-US" dirty="0">
              <a:latin typeface="Arial" panose="020B0604020202020204" pitchFamily="34" charset="0"/>
              <a:cs typeface="Arial" panose="020B0604020202020204" pitchFamily="34" charset="0"/>
            </a:endParaRPr>
          </a:p>
        </p:txBody>
      </p:sp>
      <p:sp>
        <p:nvSpPr>
          <p:cNvPr id="25" name="Rectangle 24"/>
          <p:cNvSpPr/>
          <p:nvPr/>
        </p:nvSpPr>
        <p:spPr>
          <a:xfrm>
            <a:off x="4471187" y="1935024"/>
            <a:ext cx="2174349" cy="307777"/>
          </a:xfrm>
          <a:prstGeom prst="rect">
            <a:avLst/>
          </a:prstGeom>
        </p:spPr>
        <p:txBody>
          <a:bodyPr wrap="square">
            <a:spAutoFit/>
          </a:bodyPr>
          <a:lstStyle/>
          <a:p>
            <a:pPr marL="214313" indent="-214313">
              <a:buFont typeface="Myriad Pro Cond" pitchFamily="34" charset="0"/>
              <a:buChar char="–"/>
            </a:pPr>
            <a:r>
              <a:rPr lang="en-US" sz="1400" dirty="0" smtClean="0">
                <a:solidFill>
                  <a:prstClr val="black"/>
                </a:solidFill>
                <a:latin typeface="Arial" panose="020B0604020202020204" pitchFamily="34" charset="0"/>
                <a:cs typeface="Arial" panose="020B0604020202020204" pitchFamily="34" charset="0"/>
              </a:rPr>
              <a:t>BIM planning</a:t>
            </a:r>
            <a:endParaRPr lang="en-US" sz="1400" dirty="0">
              <a:solidFill>
                <a:prstClr val="black"/>
              </a:solidFill>
              <a:latin typeface="Arial" panose="020B0604020202020204" pitchFamily="34" charset="0"/>
              <a:cs typeface="Arial" panose="020B0604020202020204" pitchFamily="34" charset="0"/>
            </a:endParaRPr>
          </a:p>
        </p:txBody>
      </p:sp>
      <p:sp>
        <p:nvSpPr>
          <p:cNvPr id="26" name="Rectangle 25"/>
          <p:cNvSpPr/>
          <p:nvPr/>
        </p:nvSpPr>
        <p:spPr>
          <a:xfrm>
            <a:off x="4474977" y="2405412"/>
            <a:ext cx="3028721" cy="307777"/>
          </a:xfrm>
          <a:prstGeom prst="rect">
            <a:avLst/>
          </a:prstGeom>
        </p:spPr>
        <p:txBody>
          <a:bodyPr wrap="square">
            <a:spAutoFit/>
          </a:bodyPr>
          <a:lstStyle/>
          <a:p>
            <a:pPr marL="214313" indent="-214313">
              <a:buSzPct val="100000"/>
              <a:buFont typeface="Myriad Pro Cond" pitchFamily="34" charset="0"/>
              <a:buChar char="–"/>
            </a:pPr>
            <a:r>
              <a:rPr lang="en-US" sz="1400" dirty="0" smtClean="0">
                <a:solidFill>
                  <a:prstClr val="black"/>
                </a:solidFill>
                <a:latin typeface="Arial" panose="020B0604020202020204" pitchFamily="34" charset="0"/>
                <a:cs typeface="Arial" panose="020B0604020202020204" pitchFamily="34" charset="0"/>
              </a:rPr>
              <a:t>Design charrettes</a:t>
            </a:r>
            <a:endParaRPr lang="en-US" sz="1400" dirty="0">
              <a:solidFill>
                <a:prstClr val="black"/>
              </a:solidFill>
              <a:latin typeface="Arial" panose="020B0604020202020204" pitchFamily="34" charset="0"/>
              <a:cs typeface="Arial" panose="020B0604020202020204" pitchFamily="34" charset="0"/>
            </a:endParaRPr>
          </a:p>
        </p:txBody>
      </p:sp>
      <p:sp>
        <p:nvSpPr>
          <p:cNvPr id="27" name="Rectangle 26"/>
          <p:cNvSpPr/>
          <p:nvPr/>
        </p:nvSpPr>
        <p:spPr>
          <a:xfrm>
            <a:off x="4145879" y="1658734"/>
            <a:ext cx="4885105" cy="307777"/>
          </a:xfrm>
          <a:prstGeom prst="rect">
            <a:avLst/>
          </a:prstGeom>
        </p:spPr>
        <p:txBody>
          <a:bodyPr wrap="square">
            <a:spAutoFit/>
          </a:bodyPr>
          <a:lstStyle/>
          <a:p>
            <a:pPr marL="132160" indent="-132160">
              <a:buSzPct val="100000"/>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Proportion of </a:t>
            </a:r>
            <a:r>
              <a:rPr lang="en-US" sz="1400" b="1" dirty="0" smtClean="0">
                <a:solidFill>
                  <a:prstClr val="black"/>
                </a:solidFill>
                <a:latin typeface="Arial" panose="020B0604020202020204" pitchFamily="34" charset="0"/>
                <a:cs typeface="Arial" panose="020B0604020202020204" pitchFamily="34" charset="0"/>
              </a:rPr>
              <a:t>core</a:t>
            </a:r>
            <a:r>
              <a:rPr lang="en-US" sz="1400" dirty="0" smtClean="0">
                <a:solidFill>
                  <a:prstClr val="black"/>
                </a:solidFill>
                <a:latin typeface="Arial" panose="020B0604020202020204" pitchFamily="34" charset="0"/>
                <a:cs typeface="Arial" panose="020B0604020202020204" pitchFamily="34" charset="0"/>
              </a:rPr>
              <a:t>* project team participating: </a:t>
            </a:r>
            <a:endParaRPr lang="en-US" sz="1400" dirty="0">
              <a:solidFill>
                <a:prstClr val="black"/>
              </a:solidFill>
              <a:latin typeface="Arial" panose="020B0604020202020204" pitchFamily="34" charset="0"/>
              <a:cs typeface="Arial" panose="020B0604020202020204" pitchFamily="34" charset="0"/>
            </a:endParaRPr>
          </a:p>
        </p:txBody>
      </p:sp>
      <p:sp>
        <p:nvSpPr>
          <p:cNvPr id="28" name="Rectangle 27"/>
          <p:cNvSpPr/>
          <p:nvPr/>
        </p:nvSpPr>
        <p:spPr>
          <a:xfrm>
            <a:off x="4143800" y="1440408"/>
            <a:ext cx="3669915" cy="307777"/>
          </a:xfrm>
          <a:prstGeom prst="rect">
            <a:avLst/>
          </a:prstGeom>
        </p:spPr>
        <p:txBody>
          <a:bodyPr wrap="none">
            <a:spAutoFit/>
          </a:bodyPr>
          <a:lstStyle/>
          <a:p>
            <a:pPr marL="132160" indent="-132160">
              <a:buSzPct val="100000"/>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Number of BIM uses from a predefined list</a:t>
            </a:r>
            <a:endParaRPr lang="en-US" sz="1400" dirty="0">
              <a:solidFill>
                <a:prstClr val="black"/>
              </a:solidFill>
              <a:latin typeface="Arial" panose="020B0604020202020204" pitchFamily="34" charset="0"/>
              <a:cs typeface="Arial" panose="020B0604020202020204" pitchFamily="34" charset="0"/>
            </a:endParaRPr>
          </a:p>
        </p:txBody>
      </p:sp>
      <p:sp>
        <p:nvSpPr>
          <p:cNvPr id="29" name="Rectangle 28"/>
          <p:cNvSpPr/>
          <p:nvPr/>
        </p:nvSpPr>
        <p:spPr>
          <a:xfrm>
            <a:off x="4475617" y="2653210"/>
            <a:ext cx="2040033" cy="307777"/>
          </a:xfrm>
          <a:prstGeom prst="rect">
            <a:avLst/>
          </a:prstGeom>
        </p:spPr>
        <p:txBody>
          <a:bodyPr wrap="square">
            <a:spAutoFit/>
          </a:bodyPr>
          <a:lstStyle/>
          <a:p>
            <a:pPr marL="214313" indent="-214313">
              <a:buSzPct val="100000"/>
              <a:buFont typeface="Myriad Pro Cond" pitchFamily="34" charset="0"/>
              <a:buChar char="–"/>
            </a:pPr>
            <a:r>
              <a:rPr lang="en-US" sz="1400" dirty="0" smtClean="0">
                <a:solidFill>
                  <a:prstClr val="black"/>
                </a:solidFill>
                <a:latin typeface="Arial" panose="020B0604020202020204" pitchFamily="34" charset="0"/>
                <a:cs typeface="Arial" panose="020B0604020202020204" pitchFamily="34" charset="0"/>
              </a:rPr>
              <a:t>Co-location</a:t>
            </a:r>
            <a:endParaRPr lang="en-US" sz="1400" dirty="0">
              <a:solidFill>
                <a:prstClr val="black"/>
              </a:solidFill>
              <a:latin typeface="Arial" panose="020B0604020202020204" pitchFamily="34" charset="0"/>
              <a:cs typeface="Arial" panose="020B0604020202020204" pitchFamily="34" charset="0"/>
            </a:endParaRPr>
          </a:p>
        </p:txBody>
      </p:sp>
      <p:sp>
        <p:nvSpPr>
          <p:cNvPr id="30" name="Rectangle 29"/>
          <p:cNvSpPr/>
          <p:nvPr/>
        </p:nvSpPr>
        <p:spPr>
          <a:xfrm>
            <a:off x="4474908" y="2162107"/>
            <a:ext cx="2040033" cy="307777"/>
          </a:xfrm>
          <a:prstGeom prst="rect">
            <a:avLst/>
          </a:prstGeom>
        </p:spPr>
        <p:txBody>
          <a:bodyPr wrap="square">
            <a:spAutoFit/>
          </a:bodyPr>
          <a:lstStyle/>
          <a:p>
            <a:pPr marL="214313" indent="-214313">
              <a:buSzPct val="100000"/>
              <a:buFont typeface="Myriad Pro Cond" pitchFamily="34" charset="0"/>
              <a:buChar char="–"/>
            </a:pPr>
            <a:r>
              <a:rPr lang="en-US" sz="1400" dirty="0" smtClean="0">
                <a:solidFill>
                  <a:prstClr val="black"/>
                </a:solidFill>
                <a:latin typeface="Arial" panose="020B0604020202020204" pitchFamily="34" charset="0"/>
                <a:cs typeface="Arial" panose="020B0604020202020204" pitchFamily="34" charset="0"/>
              </a:rPr>
              <a:t>Goal setting</a:t>
            </a:r>
            <a:endParaRPr lang="en-US" sz="1400" dirty="0">
              <a:solidFill>
                <a:prstClr val="black"/>
              </a:solidFill>
              <a:latin typeface="Arial" panose="020B0604020202020204" pitchFamily="34" charset="0"/>
              <a:cs typeface="Arial" panose="020B0604020202020204" pitchFamily="34" charset="0"/>
            </a:endParaRPr>
          </a:p>
        </p:txBody>
      </p:sp>
      <p:sp>
        <p:nvSpPr>
          <p:cNvPr id="31" name="Rectangle 30"/>
          <p:cNvSpPr/>
          <p:nvPr/>
        </p:nvSpPr>
        <p:spPr>
          <a:xfrm>
            <a:off x="4147205" y="3444566"/>
            <a:ext cx="3667881" cy="307777"/>
          </a:xfrm>
          <a:prstGeom prst="rect">
            <a:avLst/>
          </a:prstGeom>
        </p:spPr>
        <p:txBody>
          <a:bodyPr wrap="square">
            <a:spAutoFit/>
          </a:bodyPr>
          <a:lstStyle/>
          <a:p>
            <a:pPr marL="132160" indent="-13216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Timeliness of communication</a:t>
            </a:r>
          </a:p>
        </p:txBody>
      </p:sp>
      <p:sp>
        <p:nvSpPr>
          <p:cNvPr id="32" name="Rectangle 31"/>
          <p:cNvSpPr/>
          <p:nvPr/>
        </p:nvSpPr>
        <p:spPr>
          <a:xfrm>
            <a:off x="4143800" y="3686354"/>
            <a:ext cx="2882249" cy="307777"/>
          </a:xfrm>
          <a:prstGeom prst="rect">
            <a:avLst/>
          </a:prstGeom>
        </p:spPr>
        <p:txBody>
          <a:bodyPr wrap="square">
            <a:spAutoFit/>
          </a:bodyPr>
          <a:lstStyle/>
          <a:p>
            <a:pPr marL="132160" indent="-132160">
              <a:buSzPct val="100000"/>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Commitment to project goals</a:t>
            </a:r>
            <a:endParaRPr lang="en-US" sz="1400" dirty="0">
              <a:solidFill>
                <a:prstClr val="black"/>
              </a:solidFill>
              <a:latin typeface="Arial" panose="020B0604020202020204" pitchFamily="34" charset="0"/>
              <a:cs typeface="Arial" panose="020B0604020202020204" pitchFamily="34" charset="0"/>
            </a:endParaRPr>
          </a:p>
        </p:txBody>
      </p:sp>
      <p:sp>
        <p:nvSpPr>
          <p:cNvPr id="33" name="Rectangle 32"/>
          <p:cNvSpPr/>
          <p:nvPr/>
        </p:nvSpPr>
        <p:spPr>
          <a:xfrm>
            <a:off x="4141991" y="3209372"/>
            <a:ext cx="1570943" cy="307777"/>
          </a:xfrm>
          <a:prstGeom prst="rect">
            <a:avLst/>
          </a:prstGeom>
        </p:spPr>
        <p:txBody>
          <a:bodyPr wrap="none">
            <a:spAutoFit/>
          </a:bodyPr>
          <a:lstStyle/>
          <a:p>
            <a:pPr marL="132160" indent="-132160">
              <a:buSzPct val="100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Team chemistry</a:t>
            </a:r>
          </a:p>
        </p:txBody>
      </p:sp>
      <p:sp>
        <p:nvSpPr>
          <p:cNvPr id="35" name="Rectangle 34"/>
          <p:cNvSpPr/>
          <p:nvPr/>
        </p:nvSpPr>
        <p:spPr>
          <a:xfrm>
            <a:off x="3961538" y="2921964"/>
            <a:ext cx="3771353" cy="338554"/>
          </a:xfrm>
          <a:prstGeom prst="rect">
            <a:avLst/>
          </a:prstGeom>
        </p:spPr>
        <p:txBody>
          <a:bodyPr wrap="none">
            <a:spAutoFit/>
          </a:bodyPr>
          <a:lstStyle/>
          <a:p>
            <a:pPr lvl="0">
              <a:buSzPct val="100000"/>
            </a:pPr>
            <a:r>
              <a:rPr lang="en-US" sz="1600" b="1" dirty="0" smtClean="0">
                <a:solidFill>
                  <a:prstClr val="black"/>
                </a:solidFill>
                <a:latin typeface="Arial" panose="020B0604020202020204" pitchFamily="34" charset="0"/>
                <a:cs typeface="Arial" panose="020B0604020202020204" pitchFamily="34" charset="0"/>
              </a:rPr>
              <a:t>Behaviors leading to Team Cohesion</a:t>
            </a:r>
            <a:endParaRPr lang="en-US" sz="1600" b="1" dirty="0">
              <a:solidFill>
                <a:prstClr val="black"/>
              </a:solidFill>
              <a:latin typeface="Arial" panose="020B0604020202020204" pitchFamily="34" charset="0"/>
              <a:cs typeface="Arial" panose="020B0604020202020204" pitchFamily="34" charset="0"/>
            </a:endParaRPr>
          </a:p>
        </p:txBody>
      </p:sp>
      <p:sp>
        <p:nvSpPr>
          <p:cNvPr id="36" name="Rectangle 35"/>
          <p:cNvSpPr/>
          <p:nvPr/>
        </p:nvSpPr>
        <p:spPr>
          <a:xfrm>
            <a:off x="3995550" y="1183490"/>
            <a:ext cx="2258952" cy="338554"/>
          </a:xfrm>
          <a:prstGeom prst="rect">
            <a:avLst/>
          </a:prstGeom>
        </p:spPr>
        <p:txBody>
          <a:bodyPr wrap="none">
            <a:spAutoFit/>
          </a:bodyPr>
          <a:lstStyle/>
          <a:p>
            <a:pPr lvl="0">
              <a:buSzPct val="100000"/>
            </a:pPr>
            <a:r>
              <a:rPr lang="en-US" sz="1600" b="1" dirty="0" smtClean="0">
                <a:solidFill>
                  <a:prstClr val="black"/>
                </a:solidFill>
                <a:latin typeface="Arial" panose="020B0604020202020204" pitchFamily="34" charset="0"/>
                <a:cs typeface="Arial" panose="020B0604020202020204" pitchFamily="34" charset="0"/>
              </a:rPr>
              <a:t>Integrated Processes</a:t>
            </a:r>
            <a:endParaRPr lang="en-US" sz="1600" b="1" dirty="0">
              <a:solidFill>
                <a:prstClr val="black"/>
              </a:solidFill>
              <a:latin typeface="Arial" panose="020B0604020202020204" pitchFamily="34" charset="0"/>
              <a:cs typeface="Arial" panose="020B0604020202020204" pitchFamily="34" charset="0"/>
            </a:endParaRPr>
          </a:p>
        </p:txBody>
      </p:sp>
      <p:sp>
        <p:nvSpPr>
          <p:cNvPr id="46" name="Rectangle 45"/>
          <p:cNvSpPr/>
          <p:nvPr/>
        </p:nvSpPr>
        <p:spPr>
          <a:xfrm flipH="1">
            <a:off x="0" y="19164"/>
            <a:ext cx="1861055" cy="397764"/>
          </a:xfrm>
          <a:prstGeom prst="rect">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47" name="Parallelogram 46"/>
          <p:cNvSpPr/>
          <p:nvPr/>
        </p:nvSpPr>
        <p:spPr>
          <a:xfrm>
            <a:off x="1282281" y="19164"/>
            <a:ext cx="1188665" cy="397764"/>
          </a:xfrm>
          <a:prstGeom prst="parallelogram">
            <a:avLst>
              <a:gd name="adj" fmla="val 54322"/>
            </a:avLst>
          </a:prstGeom>
          <a:solidFill>
            <a:srgbClr val="0D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75E"/>
              </a:solidFill>
            </a:endParaRPr>
          </a:p>
        </p:txBody>
      </p:sp>
      <p:sp>
        <p:nvSpPr>
          <p:cNvPr id="48" name="TextBox 47"/>
          <p:cNvSpPr txBox="1"/>
          <p:nvPr/>
        </p:nvSpPr>
        <p:spPr>
          <a:xfrm>
            <a:off x="105447" y="-432"/>
            <a:ext cx="1877039" cy="438582"/>
          </a:xfrm>
          <a:prstGeom prst="rect">
            <a:avLst/>
          </a:prstGeom>
          <a:noFill/>
        </p:spPr>
        <p:txBody>
          <a:bodyPr wrap="square" rtlCol="0">
            <a:spAutoFit/>
          </a:bodyPr>
          <a:lstStyle/>
          <a:p>
            <a:r>
              <a:rPr lang="en-US" sz="2250" b="1" dirty="0" smtClean="0">
                <a:solidFill>
                  <a:schemeClr val="bg1"/>
                </a:solidFill>
                <a:latin typeface="+mn-lt"/>
              </a:rPr>
              <a:t>Step 3c</a:t>
            </a:r>
            <a:endParaRPr lang="en-US" sz="2250" b="1" dirty="0">
              <a:solidFill>
                <a:schemeClr val="bg1"/>
              </a:solidFill>
              <a:latin typeface="+mn-lt"/>
            </a:endParaRPr>
          </a:p>
        </p:txBody>
      </p:sp>
      <p:sp>
        <p:nvSpPr>
          <p:cNvPr id="59" name="Rounded Rectangle 58"/>
          <p:cNvSpPr/>
          <p:nvPr/>
        </p:nvSpPr>
        <p:spPr>
          <a:xfrm>
            <a:off x="152400" y="592347"/>
            <a:ext cx="2102247" cy="3827755"/>
          </a:xfrm>
          <a:prstGeom prst="roundRect">
            <a:avLst>
              <a:gd name="adj" fmla="val 1298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p:cNvSpPr txBox="1"/>
          <p:nvPr/>
        </p:nvSpPr>
        <p:spPr>
          <a:xfrm>
            <a:off x="1006461" y="980862"/>
            <a:ext cx="1180965" cy="523220"/>
          </a:xfrm>
          <a:prstGeom prst="rect">
            <a:avLst/>
          </a:prstGeom>
          <a:noFill/>
        </p:spPr>
        <p:txBody>
          <a:bodyPr wrap="square" rtlCol="0">
            <a:spAutoFit/>
          </a:bodyPr>
          <a:lstStyle>
            <a:defPPr>
              <a:defRPr lang="en-US"/>
            </a:defPPr>
            <a:lvl1pPr>
              <a:defRPr sz="1400">
                <a:solidFill>
                  <a:schemeClr val="bg2"/>
                </a:solidFill>
                <a:latin typeface="+mn-lt"/>
              </a:defRPr>
            </a:lvl1pPr>
          </a:lstStyle>
          <a:p>
            <a:r>
              <a:rPr lang="en-US" dirty="0">
                <a:solidFill>
                  <a:schemeClr val="bg1">
                    <a:lumMod val="65000"/>
                  </a:schemeClr>
                </a:solidFill>
              </a:rPr>
              <a:t>Identify Constraints</a:t>
            </a:r>
          </a:p>
        </p:txBody>
      </p:sp>
      <p:sp>
        <p:nvSpPr>
          <p:cNvPr id="61" name="TextBox 60"/>
          <p:cNvSpPr txBox="1"/>
          <p:nvPr/>
        </p:nvSpPr>
        <p:spPr>
          <a:xfrm>
            <a:off x="152400" y="978210"/>
            <a:ext cx="813980" cy="461665"/>
          </a:xfrm>
          <a:prstGeom prst="rect">
            <a:avLst/>
          </a:prstGeom>
          <a:noFill/>
        </p:spPr>
        <p:txBody>
          <a:bodyPr wrap="square" rtlCol="0">
            <a:spAutoFit/>
          </a:bodyPr>
          <a:lstStyle>
            <a:defPPr>
              <a:defRPr lang="en-US"/>
            </a:defPPr>
            <a:lvl1pPr algn="r">
              <a:defRPr sz="2400">
                <a:solidFill>
                  <a:schemeClr val="bg2"/>
                </a:solidFill>
              </a:defRPr>
            </a:lvl1pPr>
          </a:lstStyle>
          <a:p>
            <a:r>
              <a:rPr lang="en-US" dirty="0">
                <a:solidFill>
                  <a:schemeClr val="bg1">
                    <a:lumMod val="65000"/>
                  </a:schemeClr>
                </a:solidFill>
              </a:rPr>
              <a:t>a.</a:t>
            </a:r>
          </a:p>
        </p:txBody>
      </p:sp>
      <p:sp>
        <p:nvSpPr>
          <p:cNvPr id="62" name="Snip Single Corner Rectangle 61"/>
          <p:cNvSpPr/>
          <p:nvPr/>
        </p:nvSpPr>
        <p:spPr>
          <a:xfrm>
            <a:off x="945790" y="1908501"/>
            <a:ext cx="1120710"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63" name="TextBox 62"/>
          <p:cNvSpPr txBox="1"/>
          <p:nvPr/>
        </p:nvSpPr>
        <p:spPr>
          <a:xfrm>
            <a:off x="450695" y="2194616"/>
            <a:ext cx="511388" cy="461665"/>
          </a:xfrm>
          <a:prstGeom prst="rect">
            <a:avLst/>
          </a:prstGeom>
          <a:noFill/>
        </p:spPr>
        <p:txBody>
          <a:bodyPr wrap="square" rtlCol="0">
            <a:spAutoFit/>
          </a:bodyPr>
          <a:lstStyle/>
          <a:p>
            <a:pPr algn="r"/>
            <a:r>
              <a:rPr lang="en-US" sz="2400" dirty="0">
                <a:solidFill>
                  <a:schemeClr val="bg1">
                    <a:lumMod val="65000"/>
                  </a:schemeClr>
                </a:solidFill>
              </a:rPr>
              <a:t>b.</a:t>
            </a:r>
          </a:p>
        </p:txBody>
      </p:sp>
      <p:sp>
        <p:nvSpPr>
          <p:cNvPr id="64" name="TextBox 63"/>
          <p:cNvSpPr txBox="1"/>
          <p:nvPr/>
        </p:nvSpPr>
        <p:spPr>
          <a:xfrm>
            <a:off x="1005904" y="3360292"/>
            <a:ext cx="1181522" cy="738664"/>
          </a:xfrm>
          <a:prstGeom prst="rect">
            <a:avLst/>
          </a:prstGeom>
          <a:noFill/>
        </p:spPr>
        <p:txBody>
          <a:bodyPr wrap="square" rtlCol="0">
            <a:spAutoFit/>
          </a:bodyPr>
          <a:lstStyle>
            <a:defPPr>
              <a:defRPr lang="en-US"/>
            </a:defPPr>
            <a:lvl1pPr>
              <a:defRPr sz="1400">
                <a:latin typeface="+mn-lt"/>
              </a:defRPr>
            </a:lvl1pPr>
          </a:lstStyle>
          <a:p>
            <a:r>
              <a:rPr lang="en-US" dirty="0"/>
              <a:t>Reflect on consistency of strategy</a:t>
            </a:r>
          </a:p>
        </p:txBody>
      </p:sp>
      <p:sp>
        <p:nvSpPr>
          <p:cNvPr id="65" name="TextBox 64"/>
          <p:cNvSpPr txBox="1"/>
          <p:nvPr/>
        </p:nvSpPr>
        <p:spPr>
          <a:xfrm>
            <a:off x="285544" y="3442218"/>
            <a:ext cx="660245" cy="461665"/>
          </a:xfrm>
          <a:prstGeom prst="rect">
            <a:avLst/>
          </a:prstGeom>
          <a:noFill/>
        </p:spPr>
        <p:txBody>
          <a:bodyPr wrap="square" rtlCol="0">
            <a:spAutoFit/>
          </a:bodyPr>
          <a:lstStyle>
            <a:defPPr>
              <a:defRPr lang="en-US"/>
            </a:defPPr>
            <a:lvl1pPr algn="r">
              <a:defRPr sz="2400"/>
            </a:lvl1pPr>
          </a:lstStyle>
          <a:p>
            <a:r>
              <a:rPr lang="en-US" dirty="0"/>
              <a:t>c.</a:t>
            </a:r>
          </a:p>
        </p:txBody>
      </p:sp>
      <p:sp>
        <p:nvSpPr>
          <p:cNvPr id="66" name="Snip Single Corner Rectangle 65"/>
          <p:cNvSpPr/>
          <p:nvPr/>
        </p:nvSpPr>
        <p:spPr>
          <a:xfrm>
            <a:off x="945790" y="697457"/>
            <a:ext cx="1120710" cy="1117905"/>
          </a:xfrm>
          <a:prstGeom prst="snip1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67" name="Snip Single Corner Rectangle 66"/>
          <p:cNvSpPr/>
          <p:nvPr/>
        </p:nvSpPr>
        <p:spPr>
          <a:xfrm>
            <a:off x="945790" y="3135354"/>
            <a:ext cx="1120710" cy="1117905"/>
          </a:xfrm>
          <a:prstGeom prst="snip1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68" name="TextBox 67"/>
          <p:cNvSpPr txBox="1"/>
          <p:nvPr/>
        </p:nvSpPr>
        <p:spPr>
          <a:xfrm>
            <a:off x="1010144" y="2087837"/>
            <a:ext cx="950790" cy="738664"/>
          </a:xfrm>
          <a:prstGeom prst="rect">
            <a:avLst/>
          </a:prstGeom>
          <a:noFill/>
        </p:spPr>
        <p:txBody>
          <a:bodyPr wrap="square" rtlCol="0">
            <a:spAutoFit/>
          </a:bodyPr>
          <a:lstStyle/>
          <a:p>
            <a:r>
              <a:rPr lang="en-US" sz="1400" dirty="0">
                <a:solidFill>
                  <a:schemeClr val="bg1">
                    <a:lumMod val="65000"/>
                  </a:schemeClr>
                </a:solidFill>
                <a:latin typeface="+mn-lt"/>
              </a:rPr>
              <a:t>Compare delivery decisions</a:t>
            </a:r>
          </a:p>
        </p:txBody>
      </p:sp>
    </p:spTree>
    <p:extLst>
      <p:ext uri="{BB962C8B-B14F-4D97-AF65-F5344CB8AC3E}">
        <p14:creationId xmlns:p14="http://schemas.microsoft.com/office/powerpoint/2010/main" val="6297148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8198" y="209550"/>
            <a:ext cx="3131544" cy="4060031"/>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615" y="326984"/>
            <a:ext cx="3060236" cy="39425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04432" y="2298280"/>
            <a:ext cx="3459079" cy="415498"/>
          </a:xfrm>
          <a:prstGeom prst="rect">
            <a:avLst/>
          </a:prstGeom>
          <a:noFill/>
        </p:spPr>
        <p:txBody>
          <a:bodyPr wrap="square" rtlCol="0">
            <a:spAutoFit/>
          </a:bodyPr>
          <a:lstStyle/>
          <a:p>
            <a:pPr algn="ctr"/>
            <a:r>
              <a:rPr lang="en-US" sz="2100" dirty="0">
                <a:solidFill>
                  <a:srgbClr val="FF0000"/>
                </a:solidFill>
              </a:rPr>
              <a:t>http://bim.psu.edu/delivery</a:t>
            </a:r>
          </a:p>
        </p:txBody>
      </p:sp>
    </p:spTree>
    <p:extLst>
      <p:ext uri="{BB962C8B-B14F-4D97-AF65-F5344CB8AC3E}">
        <p14:creationId xmlns:p14="http://schemas.microsoft.com/office/powerpoint/2010/main" val="37755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45415"/>
            <a:ext cx="6515100" cy="515480"/>
          </a:xfrm>
        </p:spPr>
        <p:txBody>
          <a:bodyPr>
            <a:noAutofit/>
          </a:bodyPr>
          <a:lstStyle/>
          <a:p>
            <a:r>
              <a:rPr lang="en-US" sz="2100" dirty="0"/>
              <a:t>How can you help inform the process?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664309"/>
            <a:ext cx="6858000" cy="3751617"/>
          </a:xfrm>
          <a:prstGeom prst="rect">
            <a:avLst/>
          </a:prstGeom>
        </p:spPr>
      </p:pic>
    </p:spTree>
    <p:extLst>
      <p:ext uri="{BB962C8B-B14F-4D97-AF65-F5344CB8AC3E}">
        <p14:creationId xmlns:p14="http://schemas.microsoft.com/office/powerpoint/2010/main" val="7925747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1"/>
            <a:ext cx="6858000" cy="4479471"/>
          </a:xfrm>
          <a:prstGeom prst="rect">
            <a:avLst/>
          </a:prstGeom>
          <a:solidFill>
            <a:schemeClr val="tx1">
              <a:lumMod val="65000"/>
              <a:lumOff val="3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dirty="0">
              <a:solidFill>
                <a:schemeClr val="tx1"/>
              </a:solidFill>
              <a:latin typeface="Helvetica LT Std Black" panose="020B0904030502020204" pitchFamily="34" charset="0"/>
            </a:endParaRPr>
          </a:p>
        </p:txBody>
      </p:sp>
      <p:sp>
        <p:nvSpPr>
          <p:cNvPr id="5" name="Rectangle 4"/>
          <p:cNvSpPr/>
          <p:nvPr/>
        </p:nvSpPr>
        <p:spPr>
          <a:xfrm>
            <a:off x="1524000" y="65066"/>
            <a:ext cx="6096000" cy="164502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effectLst>
                  <a:outerShdw blurRad="38100" dist="38100" dir="2700000" algn="tl">
                    <a:srgbClr val="000000">
                      <a:alpha val="43137"/>
                    </a:srgbClr>
                  </a:outerShdw>
                </a:effectLst>
                <a:latin typeface="Helvetica LT Std Black" panose="020B0904030502020204" pitchFamily="34" charset="0"/>
              </a:rPr>
              <a:t>GET SMART</a:t>
            </a:r>
            <a:endParaRPr lang="en-US" sz="6000" b="1" dirty="0">
              <a:solidFill>
                <a:schemeClr val="bg1"/>
              </a:solidFill>
              <a:effectLst>
                <a:outerShdw blurRad="38100" dist="38100" dir="2700000" algn="tl">
                  <a:srgbClr val="000000">
                    <a:alpha val="43137"/>
                  </a:srgbClr>
                </a:outerShdw>
              </a:effectLst>
              <a:latin typeface="Helvetica LT Std Black" panose="020B09040305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4356" y="1587839"/>
            <a:ext cx="1733483" cy="2342545"/>
          </a:xfrm>
          <a:prstGeom prst="rect">
            <a:avLst/>
          </a:prstGeom>
        </p:spPr>
      </p:pic>
      <p:sp>
        <p:nvSpPr>
          <p:cNvPr id="3" name="TextBox 2"/>
          <p:cNvSpPr txBox="1"/>
          <p:nvPr/>
        </p:nvSpPr>
        <p:spPr>
          <a:xfrm>
            <a:off x="3829320" y="3930383"/>
            <a:ext cx="1237839" cy="369332"/>
          </a:xfrm>
          <a:prstGeom prst="rect">
            <a:avLst/>
          </a:prstGeom>
          <a:noFill/>
        </p:spPr>
        <p:txBody>
          <a:bodyPr wrap="none" rtlCol="0">
            <a:spAutoFit/>
          </a:bodyPr>
          <a:lstStyle/>
          <a:p>
            <a:r>
              <a:rPr lang="en-US" b="1" dirty="0">
                <a:solidFill>
                  <a:schemeClr val="bg1"/>
                </a:solidFill>
                <a:latin typeface="NSimSun" panose="02010609030101010101" pitchFamily="49" charset="-122"/>
                <a:ea typeface="NSimSun" panose="02010609030101010101" pitchFamily="49" charset="-122"/>
              </a:rPr>
              <a:t>1st THING</a:t>
            </a:r>
          </a:p>
        </p:txBody>
      </p:sp>
    </p:spTree>
    <p:extLst>
      <p:ext uri="{BB962C8B-B14F-4D97-AF65-F5344CB8AC3E}">
        <p14:creationId xmlns:p14="http://schemas.microsoft.com/office/powerpoint/2010/main" val="42719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02317" y="0"/>
            <a:ext cx="6898683" cy="4397828"/>
          </a:xfrm>
          <a:prstGeom prst="rect">
            <a:avLst/>
          </a:prstGeom>
          <a:solidFill>
            <a:srgbClr val="598399"/>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dirty="0">
              <a:solidFill>
                <a:schemeClr val="tx1"/>
              </a:solidFill>
              <a:latin typeface="Helvetica LT Std Black" panose="020B0904030502020204" pitchFamily="34" charset="0"/>
            </a:endParaRPr>
          </a:p>
        </p:txBody>
      </p:sp>
      <p:sp>
        <p:nvSpPr>
          <p:cNvPr id="5" name="Rectangle 4"/>
          <p:cNvSpPr/>
          <p:nvPr/>
        </p:nvSpPr>
        <p:spPr>
          <a:xfrm>
            <a:off x="1695708" y="49626"/>
            <a:ext cx="5860161" cy="164502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solidFill>
                  <a:schemeClr val="bg1"/>
                </a:solidFill>
                <a:effectLst>
                  <a:outerShdw blurRad="38100" dist="38100" dir="2700000" algn="tl">
                    <a:srgbClr val="000000">
                      <a:alpha val="43137"/>
                    </a:srgbClr>
                  </a:outerShdw>
                </a:effectLst>
                <a:latin typeface="Helvetica LT Std Black" panose="020B0904030502020204" pitchFamily="34" charset="0"/>
              </a:rPr>
              <a:t>MAKE THE MENTAL SHIFT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838"/>
          <a:stretch/>
        </p:blipFill>
        <p:spPr>
          <a:xfrm>
            <a:off x="2694054" y="1842566"/>
            <a:ext cx="3863470" cy="2210096"/>
          </a:xfrm>
          <a:prstGeom prst="rect">
            <a:avLst/>
          </a:prstGeom>
        </p:spPr>
      </p:pic>
    </p:spTree>
    <p:extLst>
      <p:ext uri="{BB962C8B-B14F-4D97-AF65-F5344CB8AC3E}">
        <p14:creationId xmlns:p14="http://schemas.microsoft.com/office/powerpoint/2010/main" val="35469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02317" y="-51708"/>
            <a:ext cx="6898683" cy="4501244"/>
          </a:xfrm>
          <a:prstGeom prst="rect">
            <a:avLst/>
          </a:prstGeom>
          <a:solidFill>
            <a:srgbClr val="FF99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dirty="0">
              <a:solidFill>
                <a:schemeClr val="tx1"/>
              </a:solidFill>
              <a:latin typeface="Helvetica LT Std Black" panose="020B0904030502020204" pitchFamily="34" charset="0"/>
            </a:endParaRPr>
          </a:p>
        </p:txBody>
      </p:sp>
      <p:sp>
        <p:nvSpPr>
          <p:cNvPr id="5" name="Rectangle 4"/>
          <p:cNvSpPr/>
          <p:nvPr/>
        </p:nvSpPr>
        <p:spPr>
          <a:xfrm>
            <a:off x="1641920" y="553891"/>
            <a:ext cx="5860161" cy="164502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solidFill>
                  <a:schemeClr val="bg1"/>
                </a:solidFill>
                <a:effectLst>
                  <a:outerShdw blurRad="38100" dist="38100" dir="2700000" algn="tl">
                    <a:srgbClr val="000000">
                      <a:alpha val="43137"/>
                    </a:srgbClr>
                  </a:outerShdw>
                </a:effectLst>
                <a:latin typeface="Helvetica LT Std Black" panose="020B0904030502020204" pitchFamily="34" charset="0"/>
              </a:rPr>
              <a:t>RIGHT PERSON IN THE RIGHT SEAT ON THE BUS</a:t>
            </a:r>
            <a:endParaRPr lang="en-US" sz="4050" b="1" dirty="0">
              <a:solidFill>
                <a:schemeClr val="bg1"/>
              </a:solidFill>
              <a:effectLst>
                <a:outerShdw blurRad="38100" dist="38100" dir="2700000" algn="tl">
                  <a:srgbClr val="000000">
                    <a:alpha val="43137"/>
                  </a:srgbClr>
                </a:outerShdw>
              </a:effectLst>
              <a:latin typeface="Helvetica LT Std Black" panose="020B09040305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250839"/>
            <a:ext cx="6858000" cy="2095064"/>
          </a:xfrm>
          <a:prstGeom prst="rect">
            <a:avLst/>
          </a:prstGeom>
        </p:spPr>
      </p:pic>
    </p:spTree>
    <p:extLst>
      <p:ext uri="{BB962C8B-B14F-4D97-AF65-F5344CB8AC3E}">
        <p14:creationId xmlns:p14="http://schemas.microsoft.com/office/powerpoint/2010/main" val="41563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1"/>
            <a:ext cx="6858000" cy="4397828"/>
          </a:xfrm>
          <a:prstGeom prst="rect">
            <a:avLst/>
          </a:prstGeom>
          <a:solidFill>
            <a:srgbClr val="2C324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dirty="0">
              <a:solidFill>
                <a:schemeClr val="tx1"/>
              </a:solidFill>
              <a:latin typeface="Helvetica LT Std Black" panose="020B0904030502020204" pitchFamily="34" charset="0"/>
            </a:endParaRPr>
          </a:p>
        </p:txBody>
      </p:sp>
      <p:sp>
        <p:nvSpPr>
          <p:cNvPr id="5" name="Rectangle 4"/>
          <p:cNvSpPr/>
          <p:nvPr/>
        </p:nvSpPr>
        <p:spPr>
          <a:xfrm>
            <a:off x="1211613" y="1"/>
            <a:ext cx="3588987" cy="425599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bg1"/>
                </a:solidFill>
                <a:effectLst>
                  <a:outerShdw blurRad="38100" dist="38100" dir="2700000" algn="tl">
                    <a:srgbClr val="000000">
                      <a:alpha val="43137"/>
                    </a:srgbClr>
                  </a:outerShdw>
                </a:effectLst>
                <a:latin typeface="Helvetica LT Std Black" panose="020B0904030502020204" pitchFamily="34" charset="0"/>
              </a:rPr>
              <a:t>INTEGRATION IS A TEAM SPORT</a:t>
            </a:r>
          </a:p>
          <a:p>
            <a:pPr algn="ctr"/>
            <a:endParaRPr lang="en-US" sz="3300" b="1" dirty="0">
              <a:solidFill>
                <a:schemeClr val="bg1"/>
              </a:solidFill>
              <a:effectLst>
                <a:outerShdw blurRad="38100" dist="38100" dir="2700000" algn="tl">
                  <a:srgbClr val="000000">
                    <a:alpha val="43137"/>
                  </a:srgbClr>
                </a:outerShdw>
              </a:effectLst>
              <a:latin typeface="Helvetica LT Std Black" panose="020B0904030502020204" pitchFamily="34" charset="0"/>
            </a:endParaRPr>
          </a:p>
          <a:p>
            <a:pPr algn="ctr"/>
            <a:r>
              <a:rPr lang="en-US" sz="3300" b="1" dirty="0">
                <a:solidFill>
                  <a:schemeClr val="bg1"/>
                </a:solidFill>
                <a:effectLst>
                  <a:outerShdw blurRad="38100" dist="38100" dir="2700000" algn="tl">
                    <a:srgbClr val="000000">
                      <a:alpha val="43137"/>
                    </a:srgbClr>
                  </a:outerShdw>
                </a:effectLst>
                <a:latin typeface="Segoe Script" panose="020B0504020000000003" pitchFamily="34" charset="0"/>
              </a:rPr>
              <a:t>POETRY IN MOTION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629" y="1"/>
            <a:ext cx="3298371" cy="4397828"/>
          </a:xfrm>
          <a:prstGeom prst="rect">
            <a:avLst/>
          </a:prstGeom>
        </p:spPr>
      </p:pic>
    </p:spTree>
    <p:extLst>
      <p:ext uri="{BB962C8B-B14F-4D97-AF65-F5344CB8AC3E}">
        <p14:creationId xmlns:p14="http://schemas.microsoft.com/office/powerpoint/2010/main" val="191320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0517" y="0"/>
            <a:ext cx="6900483" cy="3840899"/>
            <a:chOff x="-56643" y="1303494"/>
            <a:chExt cx="9200644" cy="5168243"/>
          </a:xfrm>
          <a:solidFill>
            <a:schemeClr val="bg1"/>
          </a:solidFill>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643" y="2046303"/>
              <a:ext cx="9200644" cy="3238791"/>
            </a:xfrm>
            <a:prstGeom prst="rect">
              <a:avLst/>
            </a:prstGeom>
            <a:grpFill/>
            <a:ln>
              <a:noFill/>
            </a:ln>
          </p:spPr>
        </p:pic>
        <p:sp>
          <p:nvSpPr>
            <p:cNvPr id="2" name="Rectangle 1"/>
            <p:cNvSpPr/>
            <p:nvPr/>
          </p:nvSpPr>
          <p:spPr>
            <a:xfrm>
              <a:off x="-28321" y="5285094"/>
              <a:ext cx="9172322" cy="1186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8321" y="1303494"/>
              <a:ext cx="9172322" cy="7428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itle 3"/>
          <p:cNvSpPr>
            <a:spLocks noGrp="1"/>
          </p:cNvSpPr>
          <p:nvPr>
            <p:ph type="title" idx="4294967295"/>
          </p:nvPr>
        </p:nvSpPr>
        <p:spPr>
          <a:xfrm>
            <a:off x="1105430" y="2532237"/>
            <a:ext cx="6879242" cy="2642462"/>
          </a:xfrm>
          <a:solidFill>
            <a:schemeClr val="bg1"/>
          </a:solidFill>
          <a:ln>
            <a:noFill/>
          </a:ln>
        </p:spPr>
        <p:txBody>
          <a:bodyPr vert="horz" wrap="square" lIns="47764" tIns="23882" rIns="47764" bIns="23882" numCol="1" rtlCol="0" anchor="ctr" anchorCtr="0" compatLnSpc="1">
            <a:prstTxWarp prst="textNoShape">
              <a:avLst/>
            </a:prstTxWarp>
            <a:normAutofit/>
            <a:scene3d>
              <a:camera prst="orthographicFront"/>
              <a:lightRig rig="threePt" dir="t"/>
            </a:scene3d>
            <a:sp3d extrusionH="57150">
              <a:bevelT w="50800" h="38100" prst="riblet"/>
            </a:sp3d>
          </a:bodyPr>
          <a:lstStyle/>
          <a:p>
            <a:pPr defTabSz="513323">
              <a:defRPr/>
            </a:pPr>
            <a:endParaRPr lang="en-US" b="1" dirty="0">
              <a:ln>
                <a:solidFill>
                  <a:schemeClr val="bg1"/>
                </a:solidFill>
              </a:ln>
              <a:solidFill>
                <a:srgbClr val="C00000"/>
              </a:solidFill>
              <a:effectLst>
                <a:outerShdw blurRad="38100" dist="38100" dir="2700000" algn="tl">
                  <a:srgbClr val="FFFFFF"/>
                </a:outerShdw>
              </a:effectLst>
            </a:endParaRPr>
          </a:p>
        </p:txBody>
      </p:sp>
      <p:graphicFrame>
        <p:nvGraphicFramePr>
          <p:cNvPr id="14" name="Diagram 13"/>
          <p:cNvGraphicFramePr/>
          <p:nvPr>
            <p:extLst/>
          </p:nvPr>
        </p:nvGraphicFramePr>
        <p:xfrm>
          <a:off x="1249998" y="3096074"/>
          <a:ext cx="6601522" cy="1957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1028700" y="2514600"/>
            <a:ext cx="7029450"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954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469"/>
            <a:ext cx="6852959" cy="272303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718" y="2105725"/>
            <a:ext cx="4143375" cy="2128838"/>
          </a:xfrm>
          <a:prstGeom prst="rect">
            <a:avLst/>
          </a:prstGeom>
        </p:spPr>
      </p:pic>
      <p:sp>
        <p:nvSpPr>
          <p:cNvPr id="3" name="TextBox 2"/>
          <p:cNvSpPr txBox="1"/>
          <p:nvPr/>
        </p:nvSpPr>
        <p:spPr>
          <a:xfrm>
            <a:off x="4569479" y="2652568"/>
            <a:ext cx="2010936" cy="553998"/>
          </a:xfrm>
          <a:prstGeom prst="rect">
            <a:avLst/>
          </a:prstGeom>
          <a:solidFill>
            <a:schemeClr val="tx1"/>
          </a:solidFill>
        </p:spPr>
        <p:txBody>
          <a:bodyPr wrap="square" rtlCol="0">
            <a:spAutoFit/>
          </a:bodyPr>
          <a:lstStyle/>
          <a:p>
            <a:pPr algn="ctr"/>
            <a:r>
              <a:rPr lang="en-US" sz="3000" b="1" dirty="0">
                <a:solidFill>
                  <a:schemeClr val="bg1"/>
                </a:solidFill>
              </a:rPr>
              <a:t>OWNERS</a:t>
            </a:r>
            <a:endParaRPr lang="en-US" sz="788" b="1" dirty="0">
              <a:solidFill>
                <a:schemeClr val="bg1"/>
              </a:solidFill>
            </a:endParaRPr>
          </a:p>
        </p:txBody>
      </p:sp>
    </p:spTree>
    <p:extLst>
      <p:ext uri="{BB962C8B-B14F-4D97-AF65-F5344CB8AC3E}">
        <p14:creationId xmlns:p14="http://schemas.microsoft.com/office/powerpoint/2010/main" val="52300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2" y="0"/>
            <a:ext cx="6874328" cy="4286250"/>
          </a:xfrm>
          <a:prstGeom prst="rect">
            <a:avLst/>
          </a:prstGeom>
        </p:spPr>
      </p:pic>
      <p:sp>
        <p:nvSpPr>
          <p:cNvPr id="5" name="Rectangle 4"/>
          <p:cNvSpPr/>
          <p:nvPr/>
        </p:nvSpPr>
        <p:spPr>
          <a:xfrm>
            <a:off x="2007167" y="1106216"/>
            <a:ext cx="5129666" cy="164502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effectLst>
                  <a:outerShdw blurRad="38100" dist="38100" dir="2700000" algn="tl">
                    <a:srgbClr val="000000">
                      <a:alpha val="43137"/>
                    </a:srgbClr>
                  </a:outerShdw>
                </a:effectLst>
                <a:latin typeface="Helvetica LT Std Black" panose="020B0904030502020204" pitchFamily="34" charset="0"/>
              </a:rPr>
              <a:t>What is an integrated project?</a:t>
            </a:r>
          </a:p>
        </p:txBody>
      </p:sp>
    </p:spTree>
    <p:extLst>
      <p:ext uri="{BB962C8B-B14F-4D97-AF65-F5344CB8AC3E}">
        <p14:creationId xmlns:p14="http://schemas.microsoft.com/office/powerpoint/2010/main" val="29204377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8945"/>
          <a:stretch/>
        </p:blipFill>
        <p:spPr>
          <a:xfrm>
            <a:off x="1143000" y="664309"/>
            <a:ext cx="6858000" cy="3829050"/>
          </a:xfrm>
          <a:prstGeom prst="rect">
            <a:avLst/>
          </a:prstGeom>
          <a:gradFill>
            <a:gsLst>
              <a:gs pos="0">
                <a:schemeClr val="accent1">
                  <a:lumMod val="5000"/>
                  <a:lumOff val="95000"/>
                  <a:alpha val="2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le 1"/>
          <p:cNvSpPr>
            <a:spLocks noGrp="1"/>
          </p:cNvSpPr>
          <p:nvPr>
            <p:ph type="title"/>
          </p:nvPr>
        </p:nvSpPr>
        <p:spPr>
          <a:xfrm>
            <a:off x="1428750" y="-14180"/>
            <a:ext cx="6172200" cy="857250"/>
          </a:xfrm>
        </p:spPr>
        <p:txBody>
          <a:bodyPr>
            <a:normAutofit/>
          </a:bodyPr>
          <a:lstStyle/>
          <a:p>
            <a:r>
              <a:rPr lang="en-US" dirty="0"/>
              <a:t>Impacts of this Research</a:t>
            </a:r>
          </a:p>
        </p:txBody>
      </p:sp>
      <p:sp>
        <p:nvSpPr>
          <p:cNvPr id="3" name="Content Placeholder 2"/>
          <p:cNvSpPr>
            <a:spLocks noGrp="1"/>
          </p:cNvSpPr>
          <p:nvPr>
            <p:ph idx="1"/>
          </p:nvPr>
        </p:nvSpPr>
        <p:spPr>
          <a:xfrm>
            <a:off x="1257300" y="978633"/>
            <a:ext cx="4343400" cy="3200401"/>
          </a:xfrm>
        </p:spPr>
        <p:txBody>
          <a:bodyPr>
            <a:normAutofit/>
          </a:bodyPr>
          <a:lstStyle/>
          <a:p>
            <a:r>
              <a:rPr lang="en-US" sz="1800" dirty="0"/>
              <a:t>Federal Owners and State agencies are strategically determining best project delivery strategies to maximize success</a:t>
            </a:r>
          </a:p>
          <a:p>
            <a:r>
              <a:rPr lang="en-US" sz="1800" dirty="0"/>
              <a:t>Maximizing success requires a holistic strategy, an integrated team and a motivated group of individuals </a:t>
            </a:r>
          </a:p>
          <a:p>
            <a:pPr lvl="1"/>
            <a:endParaRPr lang="en-US" sz="1800" dirty="0"/>
          </a:p>
          <a:p>
            <a:pPr marL="0" indent="0">
              <a:buNone/>
            </a:pPr>
            <a:endParaRPr lang="en-US" sz="1800" dirty="0"/>
          </a:p>
        </p:txBody>
      </p:sp>
    </p:spTree>
    <p:extLst>
      <p:ext uri="{BB962C8B-B14F-4D97-AF65-F5344CB8AC3E}">
        <p14:creationId xmlns:p14="http://schemas.microsoft.com/office/powerpoint/2010/main" val="3690850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0373"/>
            <a:ext cx="8229600" cy="402577"/>
          </a:xfrm>
        </p:spPr>
        <p:txBody>
          <a:bodyPr>
            <a:normAutofit fontScale="90000"/>
          </a:bodyPr>
          <a:lstStyle/>
          <a:p>
            <a:r>
              <a:rPr lang="en-US" dirty="0"/>
              <a:t>What you should remember?</a:t>
            </a:r>
          </a:p>
        </p:txBody>
      </p:sp>
      <p:sp>
        <p:nvSpPr>
          <p:cNvPr id="3" name="Vertical Text Placeholder 2"/>
          <p:cNvSpPr>
            <a:spLocks noGrp="1"/>
          </p:cNvSpPr>
          <p:nvPr>
            <p:ph type="body" orient="vert" idx="1"/>
          </p:nvPr>
        </p:nvSpPr>
        <p:spPr>
          <a:xfrm>
            <a:off x="685800" y="1143001"/>
            <a:ext cx="5009937" cy="3635606"/>
          </a:xfrm>
        </p:spPr>
        <p:txBody>
          <a:bodyPr vert="horz">
            <a:noAutofit/>
          </a:bodyPr>
          <a:lstStyle/>
          <a:p>
            <a:r>
              <a:rPr lang="en-US" sz="2100" dirty="0"/>
              <a:t>Best path to project success is through building a </a:t>
            </a:r>
            <a:r>
              <a:rPr lang="en-US" sz="2100" b="1" dirty="0"/>
              <a:t>TEAM</a:t>
            </a:r>
            <a:r>
              <a:rPr lang="en-US" sz="2100" dirty="0"/>
              <a:t> – integration / cohesion</a:t>
            </a:r>
          </a:p>
          <a:p>
            <a:r>
              <a:rPr lang="en-US" sz="2100" dirty="0"/>
              <a:t>Teams are influenced through project delivery decisions – </a:t>
            </a:r>
            <a:r>
              <a:rPr lang="en-US" sz="2100" b="1" i="1" dirty="0"/>
              <a:t>early involvement, open book, qualifications driven</a:t>
            </a:r>
          </a:p>
          <a:p>
            <a:r>
              <a:rPr lang="en-US" sz="2100" dirty="0"/>
              <a:t> Project Delivery needs to be developed as a </a:t>
            </a:r>
            <a:r>
              <a:rPr lang="en-US" sz="2100" b="1" dirty="0"/>
              <a:t>strategy </a:t>
            </a:r>
            <a:r>
              <a:rPr lang="en-US" sz="2100" dirty="0"/>
              <a:t>across the project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50" y="1314450"/>
            <a:ext cx="1957983" cy="2559990"/>
          </a:xfrm>
          <a:prstGeom prst="rect">
            <a:avLst/>
          </a:prstGeom>
        </p:spPr>
      </p:pic>
    </p:spTree>
    <p:extLst>
      <p:ext uri="{BB962C8B-B14F-4D97-AF65-F5344CB8AC3E}">
        <p14:creationId xmlns:p14="http://schemas.microsoft.com/office/powerpoint/2010/main" val="24881033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a:xfrm>
            <a:off x="0" y="133350"/>
            <a:ext cx="9144000" cy="1102519"/>
          </a:xfrm>
        </p:spPr>
        <p:txBody>
          <a:bodyPr>
            <a:noAutofit/>
          </a:bodyPr>
          <a:lstStyle/>
          <a:p>
            <a:r>
              <a:rPr lang="en-US" sz="3400" b="1" dirty="0">
                <a:solidFill>
                  <a:srgbClr val="0070C0"/>
                </a:solidFill>
              </a:rPr>
              <a:t>Maximizing Success on Integrated Projects:</a:t>
            </a:r>
            <a:br>
              <a:rPr lang="en-US" sz="3400" b="1" dirty="0">
                <a:solidFill>
                  <a:srgbClr val="0070C0"/>
                </a:solidFill>
              </a:rPr>
            </a:br>
            <a:r>
              <a:rPr lang="en-US" sz="3400" b="1" dirty="0">
                <a:solidFill>
                  <a:srgbClr val="0070C0"/>
                </a:solidFill>
              </a:rPr>
              <a:t>An Owner’s Guide</a:t>
            </a:r>
            <a:endParaRPr lang="en-US" sz="3400" b="1" dirty="0" smtClean="0">
              <a:solidFill>
                <a:srgbClr val="0070C0"/>
              </a:solidFill>
            </a:endParaRPr>
          </a:p>
        </p:txBody>
      </p:sp>
      <p:sp>
        <p:nvSpPr>
          <p:cNvPr id="2" name="Rectangle 1"/>
          <p:cNvSpPr/>
          <p:nvPr/>
        </p:nvSpPr>
        <p:spPr>
          <a:xfrm>
            <a:off x="866775" y="1516618"/>
            <a:ext cx="7315200" cy="1754326"/>
          </a:xfrm>
          <a:prstGeom prst="rect">
            <a:avLst/>
          </a:prstGeom>
        </p:spPr>
        <p:txBody>
          <a:bodyPr wrap="square">
            <a:spAutoFit/>
          </a:bodyPr>
          <a:lstStyle/>
          <a:p>
            <a:pPr algn="ctr"/>
            <a:r>
              <a:rPr lang="en-US" b="1" dirty="0">
                <a:solidFill>
                  <a:schemeClr val="bg1">
                    <a:lumMod val="50000"/>
                  </a:schemeClr>
                </a:solidFill>
              </a:rPr>
              <a:t>An </a:t>
            </a:r>
            <a:r>
              <a:rPr lang="en-US" b="1" dirty="0" smtClean="0">
                <a:solidFill>
                  <a:schemeClr val="bg1">
                    <a:lumMod val="50000"/>
                  </a:schemeClr>
                </a:solidFill>
              </a:rPr>
              <a:t>Owner’s Only Presentation</a:t>
            </a:r>
            <a:endParaRPr lang="en-US" b="1" dirty="0">
              <a:solidFill>
                <a:schemeClr val="bg1">
                  <a:lumMod val="50000"/>
                </a:schemeClr>
              </a:solidFill>
            </a:endParaRPr>
          </a:p>
          <a:p>
            <a:pPr algn="ctr"/>
            <a:endParaRPr lang="en-US" b="1" dirty="0">
              <a:solidFill>
                <a:schemeClr val="bg1">
                  <a:lumMod val="50000"/>
                </a:schemeClr>
              </a:solidFill>
            </a:endParaRPr>
          </a:p>
          <a:p>
            <a:pPr algn="ctr"/>
            <a:r>
              <a:rPr lang="en-US" b="1" dirty="0" smtClean="0">
                <a:solidFill>
                  <a:schemeClr val="bg1">
                    <a:lumMod val="50000"/>
                  </a:schemeClr>
                </a:solidFill>
              </a:rPr>
              <a:t>September 9, 2016</a:t>
            </a:r>
          </a:p>
          <a:p>
            <a:pPr algn="ctr"/>
            <a:endParaRPr lang="en-US" b="1" dirty="0">
              <a:solidFill>
                <a:schemeClr val="bg1">
                  <a:lumMod val="50000"/>
                </a:schemeClr>
              </a:solidFill>
            </a:endParaRPr>
          </a:p>
          <a:p>
            <a:pPr algn="ctr"/>
            <a:r>
              <a:rPr lang="en-US" b="1" dirty="0" smtClean="0">
                <a:solidFill>
                  <a:schemeClr val="bg1">
                    <a:lumMod val="50000"/>
                  </a:schemeClr>
                </a:solidFill>
              </a:rPr>
              <a:t>Greg Gidez, DBIA, AIA</a:t>
            </a:r>
          </a:p>
          <a:p>
            <a:pPr algn="ctr"/>
            <a:r>
              <a:rPr lang="en-US" b="1" dirty="0" smtClean="0">
                <a:solidFill>
                  <a:schemeClr val="bg1">
                    <a:lumMod val="50000"/>
                  </a:schemeClr>
                </a:solidFill>
              </a:rPr>
              <a:t>Keith Molenaar</a:t>
            </a:r>
            <a:r>
              <a:rPr lang="en-US" b="1" dirty="0" smtClean="0">
                <a:solidFill>
                  <a:schemeClr val="bg1">
                    <a:lumMod val="50000"/>
                  </a:schemeClr>
                </a:solidFill>
              </a:rPr>
              <a:t>, PhD, DBIA</a:t>
            </a:r>
            <a:endParaRPr lang="en-US" dirty="0">
              <a:solidFill>
                <a:schemeClr val="bg1">
                  <a:lumMod val="50000"/>
                </a:schemeClr>
              </a:solidFill>
            </a:endParaRPr>
          </a:p>
        </p:txBody>
      </p:sp>
      <p:sp>
        <p:nvSpPr>
          <p:cNvPr id="3" name="Rectangle 2"/>
          <p:cNvSpPr/>
          <p:nvPr/>
        </p:nvSpPr>
        <p:spPr>
          <a:xfrm>
            <a:off x="0" y="4476750"/>
            <a:ext cx="90678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content.asce.org/images/contrib/CPFLogowTagline.jpg"/>
          <p:cNvPicPr/>
          <p:nvPr/>
        </p:nvPicPr>
        <p:blipFill rotWithShape="1">
          <a:blip r:embed="rId2" cstate="email">
            <a:extLst>
              <a:ext uri="{28A0092B-C50C-407E-A947-70E740481C1C}">
                <a14:useLocalDpi xmlns:a14="http://schemas.microsoft.com/office/drawing/2010/main" val="0"/>
              </a:ext>
            </a:extLst>
          </a:blip>
          <a:srcRect l="1872" b="10843"/>
          <a:stretch/>
        </p:blipFill>
        <p:spPr bwMode="auto">
          <a:xfrm>
            <a:off x="1491907" y="3362976"/>
            <a:ext cx="2267575" cy="726423"/>
          </a:xfrm>
          <a:prstGeom prst="rect">
            <a:avLst/>
          </a:prstGeom>
          <a:noFill/>
          <a:ln>
            <a:noFill/>
          </a:ln>
          <a:extLst>
            <a:ext uri="{53640926-AAD7-44d8-BBD7-CCE9431645EC}">
              <a14:shadowObscured xmlns="" xmlns:a14="http://schemas.microsoft.com/office/drawing/2010/main"/>
            </a:ext>
          </a:extLst>
        </p:spPr>
      </p:pic>
      <p:pic>
        <p:nvPicPr>
          <p:cNvPr id="7" name="Picture 6" descr="http://www.laurenec.com/lauren_rockface/images/ciilogo.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3510459"/>
            <a:ext cx="1524000" cy="431456"/>
          </a:xfrm>
          <a:prstGeom prst="rect">
            <a:avLst/>
          </a:prstGeom>
          <a:noFill/>
          <a:ln>
            <a:noFill/>
          </a:ln>
        </p:spPr>
      </p:pic>
      <p:pic>
        <p:nvPicPr>
          <p:cNvPr id="8" name="Picture 7" descr="http://colorado.edu/profiles/cu_homepage/themes/cu_960/images/print-logo.png"/>
          <p:cNvPicPr/>
          <p:nvPr/>
        </p:nvPicPr>
        <p:blipFill rotWithShape="1">
          <a:blip r:embed="rId4" cstate="email">
            <a:extLst>
              <a:ext uri="{28A0092B-C50C-407E-A947-70E740481C1C}">
                <a14:useLocalDpi xmlns:a14="http://schemas.microsoft.com/office/drawing/2010/main" val="0"/>
              </a:ext>
            </a:extLst>
          </a:blip>
          <a:srcRect t="9286" r="6666" b="11340"/>
          <a:stretch/>
        </p:blipFill>
        <p:spPr bwMode="auto">
          <a:xfrm>
            <a:off x="533400" y="4373717"/>
            <a:ext cx="3004519" cy="501033"/>
          </a:xfrm>
          <a:prstGeom prst="rect">
            <a:avLst/>
          </a:prstGeom>
          <a:noFill/>
          <a:ln>
            <a:noFill/>
          </a:ln>
          <a:extLst>
            <a:ext uri="{53640926-AAD7-44d8-BBD7-CCE9431645EC}">
              <a14:shadowObscured xmlns="" xmlns:a14="http://schemas.microsoft.com/office/drawing/2010/main"/>
            </a:ext>
          </a:extLst>
        </p:spPr>
      </p:pic>
      <p:pic>
        <p:nvPicPr>
          <p:cNvPr id="9" name="Picture 8" descr="http://i530.photobucket.com/albums/dd349/lions6958/psu_logo.png"/>
          <p:cNvPicPr/>
          <p:nvPr/>
        </p:nvPicPr>
        <p:blipFill rotWithShape="1">
          <a:blip r:embed="rId5" cstate="email">
            <a:extLst>
              <a:ext uri="{28A0092B-C50C-407E-A947-70E740481C1C}">
                <a14:useLocalDpi xmlns:a14="http://schemas.microsoft.com/office/drawing/2010/main" val="0"/>
              </a:ext>
            </a:extLst>
          </a:blip>
          <a:srcRect t="5774" b="23017"/>
          <a:stretch/>
        </p:blipFill>
        <p:spPr bwMode="auto">
          <a:xfrm>
            <a:off x="6629400" y="4228793"/>
            <a:ext cx="1410336" cy="677421"/>
          </a:xfrm>
          <a:prstGeom prst="rect">
            <a:avLst/>
          </a:prstGeom>
          <a:noFill/>
          <a:ln>
            <a:noFill/>
          </a:ln>
          <a:extLst>
            <a:ext uri="{53640926-AAD7-44d8-BBD7-CCE9431645EC}">
              <a14:shadowObscured xmlns="" xmlns:a14="http://schemas.microsoft.com/office/drawing/2010/main"/>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9736" y="3499357"/>
            <a:ext cx="609600" cy="977393"/>
          </a:xfrm>
          <a:prstGeom prst="rect">
            <a:avLst/>
          </a:prstGeom>
        </p:spPr>
      </p:pic>
    </p:spTree>
    <p:extLst>
      <p:ext uri="{BB962C8B-B14F-4D97-AF65-F5344CB8AC3E}">
        <p14:creationId xmlns:p14="http://schemas.microsoft.com/office/powerpoint/2010/main" val="594910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
            <a:ext cx="6858001" cy="4248150"/>
          </a:xfrm>
          <a:prstGeom prst="rect">
            <a:avLst/>
          </a:prstGeom>
        </p:spPr>
      </p:pic>
      <p:sp>
        <p:nvSpPr>
          <p:cNvPr id="5" name="Rectangle 4"/>
          <p:cNvSpPr/>
          <p:nvPr/>
        </p:nvSpPr>
        <p:spPr>
          <a:xfrm>
            <a:off x="2007167" y="1106216"/>
            <a:ext cx="5129666" cy="164502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effectLst>
                  <a:outerShdw blurRad="38100" dist="38100" dir="2700000" algn="tl">
                    <a:srgbClr val="000000">
                      <a:alpha val="43137"/>
                    </a:srgbClr>
                  </a:outerShdw>
                </a:effectLst>
                <a:latin typeface="Helvetica LT Std Black" panose="020B0904030502020204" pitchFamily="34" charset="0"/>
              </a:rPr>
              <a:t>What is Project success?</a:t>
            </a:r>
            <a:endParaRPr lang="en-US" sz="6000" b="1" dirty="0">
              <a:solidFill>
                <a:schemeClr val="bg1"/>
              </a:solidFill>
              <a:effectLst>
                <a:outerShdw blurRad="38100" dist="38100" dir="2700000" algn="tl">
                  <a:srgbClr val="000000">
                    <a:alpha val="43137"/>
                  </a:srgbClr>
                </a:outerShdw>
              </a:effectLst>
              <a:latin typeface="Helvetica LT Std Black" panose="020B0904030502020204" pitchFamily="34" charset="0"/>
            </a:endParaRPr>
          </a:p>
        </p:txBody>
      </p:sp>
    </p:spTree>
    <p:extLst>
      <p:ext uri="{BB962C8B-B14F-4D97-AF65-F5344CB8AC3E}">
        <p14:creationId xmlns:p14="http://schemas.microsoft.com/office/powerpoint/2010/main" val="2774742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82" r="25281"/>
          <a:stretch/>
        </p:blipFill>
        <p:spPr>
          <a:xfrm>
            <a:off x="1085850" y="0"/>
            <a:ext cx="6915150" cy="4457699"/>
          </a:xfrm>
          <a:prstGeom prst="rect">
            <a:avLst/>
          </a:prstGeom>
        </p:spPr>
      </p:pic>
      <p:sp>
        <p:nvSpPr>
          <p:cNvPr id="2" name="TextBox 1"/>
          <p:cNvSpPr txBox="1"/>
          <p:nvPr/>
        </p:nvSpPr>
        <p:spPr>
          <a:xfrm flipH="1">
            <a:off x="1428750" y="1200150"/>
            <a:ext cx="3429000" cy="2308324"/>
          </a:xfrm>
          <a:prstGeom prst="rect">
            <a:avLst/>
          </a:prstGeom>
          <a:noFill/>
        </p:spPr>
        <p:txBody>
          <a:bodyPr wrap="square" rtlCol="0">
            <a:spAutoFit/>
          </a:bodyPr>
          <a:lstStyle/>
          <a:p>
            <a:r>
              <a:rPr lang="en-US" sz="2400" dirty="0">
                <a:solidFill>
                  <a:schemeClr val="bg1"/>
                </a:solidFill>
              </a:rPr>
              <a:t>For the Owner?</a:t>
            </a:r>
          </a:p>
          <a:p>
            <a:r>
              <a:rPr lang="en-US" sz="2400" dirty="0">
                <a:solidFill>
                  <a:schemeClr val="bg1"/>
                </a:solidFill>
              </a:rPr>
              <a:t>For the Architect?</a:t>
            </a:r>
          </a:p>
          <a:p>
            <a:r>
              <a:rPr lang="en-US" sz="2400" dirty="0">
                <a:solidFill>
                  <a:schemeClr val="bg1"/>
                </a:solidFill>
              </a:rPr>
              <a:t>For the Engineer?</a:t>
            </a:r>
          </a:p>
          <a:p>
            <a:r>
              <a:rPr lang="en-US" sz="2400" dirty="0">
                <a:solidFill>
                  <a:schemeClr val="bg1"/>
                </a:solidFill>
              </a:rPr>
              <a:t>For the Builder?</a:t>
            </a:r>
          </a:p>
          <a:p>
            <a:r>
              <a:rPr lang="en-US" sz="2400" dirty="0">
                <a:solidFill>
                  <a:schemeClr val="bg1"/>
                </a:solidFill>
              </a:rPr>
              <a:t>For the Trade?</a:t>
            </a:r>
          </a:p>
          <a:p>
            <a:r>
              <a:rPr lang="en-US" sz="2400" dirty="0">
                <a:solidFill>
                  <a:schemeClr val="bg1"/>
                </a:solidFill>
              </a:rPr>
              <a:t>For the user? </a:t>
            </a:r>
          </a:p>
        </p:txBody>
      </p:sp>
    </p:spTree>
    <p:extLst>
      <p:ext uri="{BB962C8B-B14F-4D97-AF65-F5344CB8AC3E}">
        <p14:creationId xmlns:p14="http://schemas.microsoft.com/office/powerpoint/2010/main" val="314363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
            <a:ext cx="6858000" cy="5143500"/>
          </a:xfrm>
          <a:prstGeom prst="rect">
            <a:avLst/>
          </a:prstGeom>
          <a:solidFill>
            <a:srgbClr val="595959"/>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2" name="Title 1"/>
          <p:cNvSpPr>
            <a:spLocks noGrp="1"/>
          </p:cNvSpPr>
          <p:nvPr>
            <p:ph type="title"/>
          </p:nvPr>
        </p:nvSpPr>
        <p:spPr/>
        <p:txBody>
          <a:bodyPr/>
          <a:lstStyle/>
          <a:p>
            <a:r>
              <a:rPr lang="en-US" sz="3600" b="1" dirty="0">
                <a:solidFill>
                  <a:schemeClr val="bg1"/>
                </a:solidFill>
              </a:rPr>
              <a:t>WHAT IS THE RESEARCH?</a:t>
            </a:r>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057401" y="1097023"/>
            <a:ext cx="5198546" cy="3514421"/>
          </a:xfrm>
        </p:spPr>
      </p:pic>
      <p:sp>
        <p:nvSpPr>
          <p:cNvPr id="4" name="Oval 3"/>
          <p:cNvSpPr/>
          <p:nvPr/>
        </p:nvSpPr>
        <p:spPr>
          <a:xfrm>
            <a:off x="4969870" y="2393756"/>
            <a:ext cx="633449" cy="3559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605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3424</Words>
  <Application>Microsoft Office PowerPoint</Application>
  <PresentationFormat>On-screen Show (16:9)</PresentationFormat>
  <Paragraphs>625</Paragraphs>
  <Slides>62</Slides>
  <Notes>17</Notes>
  <HiddenSlides>3</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81" baseType="lpstr">
      <vt:lpstr>NSimSun</vt:lpstr>
      <vt:lpstr>Arial</vt:lpstr>
      <vt:lpstr>Arial Narrow</vt:lpstr>
      <vt:lpstr>Calibri</vt:lpstr>
      <vt:lpstr>Californian FB</vt:lpstr>
      <vt:lpstr>Courier New</vt:lpstr>
      <vt:lpstr>Helvetica LT Std Black</vt:lpstr>
      <vt:lpstr>Myriad Pro</vt:lpstr>
      <vt:lpstr>Myriad Pro Cond</vt:lpstr>
      <vt:lpstr>Osaka</vt:lpstr>
      <vt:lpstr>RomanT</vt:lpstr>
      <vt:lpstr>Segoe Print</vt:lpstr>
      <vt:lpstr>Segoe Script</vt:lpstr>
      <vt:lpstr>Times</vt:lpstr>
      <vt:lpstr>Times New Roman</vt:lpstr>
      <vt:lpstr>Verdana</vt:lpstr>
      <vt:lpstr>Wingdings</vt:lpstr>
      <vt:lpstr>Office Theme</vt:lpstr>
      <vt:lpstr>Document</vt:lpstr>
      <vt:lpstr>Maximizing Success on Integrated Projects: An Owner’s Guide</vt:lpstr>
      <vt:lpstr>Collaboration </vt:lpstr>
      <vt:lpstr>PowerPoint Presentation</vt:lpstr>
      <vt:lpstr>PowerPoint Presentation</vt:lpstr>
      <vt:lpstr>PowerPoint Presentation</vt:lpstr>
      <vt:lpstr>PowerPoint Presentation</vt:lpstr>
      <vt:lpstr>PowerPoint Presentation</vt:lpstr>
      <vt:lpstr>PowerPoint Presentation</vt:lpstr>
      <vt:lpstr>WHAT IS THE RESEARCH?</vt:lpstr>
      <vt:lpstr>Project Delivery Research</vt:lpstr>
      <vt:lpstr>Team Integration and Sustainability</vt:lpstr>
      <vt:lpstr>Impacts of the Previous Research</vt:lpstr>
      <vt:lpstr>What has Changed?</vt:lpstr>
      <vt:lpstr>PowerPoint Presentation</vt:lpstr>
      <vt:lpstr>Maximizing Success in Integrated Projects: An Owner’s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Owner’s Guide Pulling it all together</vt:lpstr>
      <vt:lpstr>How do I use this information for my projects?</vt:lpstr>
      <vt:lpstr>PowerPoint Presentation</vt:lpstr>
      <vt:lpstr>PowerPoint Presentation</vt:lpstr>
      <vt:lpstr>The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help inform the process?</vt:lpstr>
      <vt:lpstr>PowerPoint Presentation</vt:lpstr>
      <vt:lpstr>PowerPoint Presentation</vt:lpstr>
      <vt:lpstr>PowerPoint Presentation</vt:lpstr>
      <vt:lpstr>PowerPoint Presentation</vt:lpstr>
      <vt:lpstr>PowerPoint Presentation</vt:lpstr>
      <vt:lpstr>PowerPoint Presentation</vt:lpstr>
      <vt:lpstr>Impacts of this Research</vt:lpstr>
      <vt:lpstr>What you should remember?</vt:lpstr>
      <vt:lpstr>Maximizing Success on Integrated Projects: An Owner’s Guide</vt:lpstr>
    </vt:vector>
  </TitlesOfParts>
  <Company>DBIA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Stephenie Zvonkovich</dc:creator>
  <cp:lastModifiedBy>Keith Molenaar</cp:lastModifiedBy>
  <cp:revision>33</cp:revision>
  <dcterms:created xsi:type="dcterms:W3CDTF">2015-06-15T18:59:20Z</dcterms:created>
  <dcterms:modified xsi:type="dcterms:W3CDTF">2016-09-09T17:21:32Z</dcterms:modified>
</cp:coreProperties>
</file>