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2" r:id="rId2"/>
  </p:sldMasterIdLst>
  <p:notesMasterIdLst>
    <p:notesMasterId r:id="rId5"/>
  </p:notesMasterIdLst>
  <p:handoutMasterIdLst>
    <p:handoutMasterId r:id="rId6"/>
  </p:handoutMasterIdLst>
  <p:sldIdLst>
    <p:sldId id="320" r:id="rId3"/>
    <p:sldId id="323" r:id="rId4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6AADD8"/>
    <a:srgbClr val="6AADCF"/>
    <a:srgbClr val="6AADFF"/>
    <a:srgbClr val="80B3D3"/>
    <a:srgbClr val="82B5D6"/>
    <a:srgbClr val="84B8D9"/>
    <a:srgbClr val="86BBDD"/>
    <a:srgbClr val="8BBFE1"/>
    <a:srgbClr val="81C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F5F3B-CD1A-458B-AC6C-72D426BE5ACE}" v="24" dt="2020-06-25T00:35:33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/>
    <p:restoredTop sz="96357" autoAdjust="0"/>
  </p:normalViewPr>
  <p:slideViewPr>
    <p:cSldViewPr snapToGrid="0" snapToObjects="1">
      <p:cViewPr varScale="1">
        <p:scale>
          <a:sx n="72" d="100"/>
          <a:sy n="72" d="100"/>
        </p:scale>
        <p:origin x="1422" y="54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3849-857E-2D4B-B6B6-04A4FFAE276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FDF9B-BCD2-D249-897C-39C47E72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3AC0BB-3754-2847-8B54-0D90A549B48D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9D7FC9-3241-CB4E-A7DA-F7E30330A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5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0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7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133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67544" y="320001"/>
            <a:ext cx="822960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2800" b="1" baseline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AU" sz="28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53264"/>
            <a:ext cx="8229600" cy="4896000"/>
          </a:xfrm>
        </p:spPr>
        <p:txBody>
          <a:bodyPr>
            <a:noAutofit/>
          </a:bodyPr>
          <a:lstStyle>
            <a:lvl1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 sz="2800">
                <a:solidFill>
                  <a:schemeClr val="tx1"/>
                </a:solidFill>
              </a:defRPr>
            </a:lvl1pPr>
            <a:lvl2pPr marL="828000"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 marL="1152000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1512000">
              <a:spcBef>
                <a:spcPts val="600"/>
              </a:spcBef>
              <a:defRPr sz="2000">
                <a:solidFill>
                  <a:schemeClr val="tx1"/>
                </a:solidFill>
              </a:defRPr>
            </a:lvl4pPr>
            <a:lvl5pPr marL="1836000">
              <a:spcBef>
                <a:spcPts val="6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4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in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264"/>
            <a:ext cx="8229600" cy="4896000"/>
          </a:xfrm>
        </p:spPr>
        <p:txBody>
          <a:bodyPr>
            <a:noAutofit/>
          </a:bodyPr>
          <a:lstStyle>
            <a:lvl1pPr marL="324000" indent="-324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684000"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 marL="1008000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1404000">
              <a:spcBef>
                <a:spcPts val="600"/>
              </a:spcBef>
              <a:defRPr sz="2000">
                <a:solidFill>
                  <a:schemeClr val="tx1"/>
                </a:solidFill>
              </a:defRPr>
            </a:lvl4pPr>
            <a:lvl5pPr marL="1728000">
              <a:spcBef>
                <a:spcPts val="6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67544" y="320001"/>
            <a:ext cx="822960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2800" b="1" baseline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Minute</a:t>
            </a:r>
            <a:endParaRPr lang="en-AU" sz="28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8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264"/>
            <a:ext cx="8229600" cy="4896000"/>
          </a:xfrm>
        </p:spPr>
        <p:txBody>
          <a:bodyPr>
            <a:noAutofit/>
          </a:bodyPr>
          <a:lstStyle>
            <a:lvl1pPr marL="324000" indent="-324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684000"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 marL="1008000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1404000">
              <a:spcBef>
                <a:spcPts val="600"/>
              </a:spcBef>
              <a:defRPr sz="2000">
                <a:solidFill>
                  <a:schemeClr val="tx1"/>
                </a:solidFill>
              </a:defRPr>
            </a:lvl4pPr>
            <a:lvl5pPr marL="1728000">
              <a:spcBef>
                <a:spcPts val="6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932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387"/>
            <a:ext cx="8227881" cy="568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264"/>
            <a:ext cx="8229600" cy="4896000"/>
          </a:xfrm>
        </p:spPr>
        <p:txBody>
          <a:bodyPr>
            <a:noAutofit/>
          </a:bodyPr>
          <a:lstStyle>
            <a:lvl1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 sz="2800">
                <a:solidFill>
                  <a:schemeClr val="tx1"/>
                </a:solidFill>
              </a:defRPr>
            </a:lvl1pPr>
            <a:lvl2pPr marL="853200" indent="-457200"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177200" indent="-457200"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1573200" indent="-457200"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1897200" indent="-457200">
              <a:spcBef>
                <a:spcPts val="6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1410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3008" y="1052736"/>
            <a:ext cx="4042792" cy="489654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42792" cy="489654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8266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6864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82" y="1772816"/>
            <a:ext cx="4041206" cy="417646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buClr>
                <a:srgbClr val="6C6F70"/>
              </a:buClr>
              <a:defRPr sz="1800"/>
            </a:lvl2pPr>
            <a:lvl3pPr>
              <a:buClr>
                <a:srgbClr val="6C6F70"/>
              </a:buClr>
              <a:defRPr sz="1800"/>
            </a:lvl3pPr>
            <a:lvl4pPr>
              <a:buClr>
                <a:srgbClr val="6C6F70"/>
              </a:buClr>
              <a:defRPr sz="1800"/>
            </a:lvl4pPr>
            <a:lvl5pPr>
              <a:buClr>
                <a:srgbClr val="6C6F70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2736"/>
            <a:ext cx="4041775" cy="66864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2793" cy="417646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buClr>
                <a:srgbClr val="6C6F70"/>
              </a:buClr>
              <a:defRPr sz="1800"/>
            </a:lvl2pPr>
            <a:lvl3pPr>
              <a:buClr>
                <a:srgbClr val="6C6F70"/>
              </a:buClr>
              <a:defRPr sz="1800"/>
            </a:lvl3pPr>
            <a:lvl4pPr>
              <a:buClr>
                <a:srgbClr val="6C6F70"/>
              </a:buClr>
              <a:defRPr sz="1800"/>
            </a:lvl4pPr>
            <a:lvl5pPr>
              <a:buClr>
                <a:srgbClr val="6C6F70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826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896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45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63888" y="1052736"/>
            <a:ext cx="5122913" cy="489654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buClr>
                <a:srgbClr val="6C6F70"/>
              </a:buClr>
              <a:defRPr sz="1800"/>
            </a:lvl2pPr>
            <a:lvl3pPr>
              <a:buClr>
                <a:srgbClr val="6C6F70"/>
              </a:buClr>
              <a:defRPr sz="1800"/>
            </a:lvl3pPr>
            <a:lvl4pPr>
              <a:buClr>
                <a:srgbClr val="6C6F70"/>
              </a:buClr>
              <a:defRPr sz="1800"/>
            </a:lvl4pPr>
            <a:lvl5pPr>
              <a:buClr>
                <a:srgbClr val="6C6F70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630" y="1052736"/>
            <a:ext cx="3014883" cy="48965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247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5410944" cy="488585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rgbClr val="6C6F70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rgbClr val="6C6F70"/>
              </a:buClr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buClr>
                <a:srgbClr val="6C6F70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buClr>
                <a:srgbClr val="6C6F7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56177" y="1052999"/>
            <a:ext cx="2520280" cy="489628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097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052736"/>
            <a:ext cx="4572000" cy="2448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0" y="1052736"/>
            <a:ext cx="4572000" cy="2448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4572000" y="3501008"/>
            <a:ext cx="4572000" cy="2448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3501008"/>
            <a:ext cx="4572000" cy="2448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15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052736"/>
            <a:ext cx="4572000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0" y="1052736"/>
            <a:ext cx="4572000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4572000" y="3501008"/>
            <a:ext cx="4572000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3501008"/>
            <a:ext cx="4572000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0" y="3284984"/>
            <a:ext cx="914400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 userDrawn="1"/>
        </p:nvSpPr>
        <p:spPr bwMode="black">
          <a:xfrm>
            <a:off x="0" y="5733256"/>
            <a:ext cx="914400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 bwMode="white">
          <a:xfrm>
            <a:off x="476250" y="3279747"/>
            <a:ext cx="3870325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 bwMode="white">
          <a:xfrm>
            <a:off x="4932145" y="3284984"/>
            <a:ext cx="3870325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white">
          <a:xfrm>
            <a:off x="476250" y="5728019"/>
            <a:ext cx="3870325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 bwMode="white">
          <a:xfrm>
            <a:off x="4932145" y="5733256"/>
            <a:ext cx="3870325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8996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964"/>
            <a:ext cx="8227881" cy="568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052736"/>
            <a:ext cx="9144000" cy="4896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259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9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0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0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5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5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0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2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Relationship Id="rId22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7451-073F-6747-9364-6EF199D5C53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3A9A4-BA42-F242-A0A3-3FC6C6B42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1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58964"/>
            <a:ext cx="8227881" cy="568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3264"/>
            <a:ext cx="8229600" cy="48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9050" y="6309544"/>
            <a:ext cx="61196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SKMENVIROSLOGO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43" y="6293518"/>
            <a:ext cx="1629575" cy="313175"/>
          </a:xfrm>
          <a:prstGeom prst="rect">
            <a:avLst/>
          </a:prstGeom>
        </p:spPr>
      </p:pic>
      <p:pic>
        <p:nvPicPr>
          <p:cNvPr id="11" name="SKMCBLOGO" hidden="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6287540"/>
            <a:ext cx="1548400" cy="243512"/>
          </a:xfrm>
          <a:prstGeom prst="rect">
            <a:avLst/>
          </a:prstGeom>
        </p:spPr>
      </p:pic>
      <p:pic>
        <p:nvPicPr>
          <p:cNvPr id="12" name="SKMMMALOGO" hidden="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41" y="6294448"/>
            <a:ext cx="1607722" cy="518928"/>
          </a:xfrm>
          <a:prstGeom prst="rect">
            <a:avLst/>
          </a:prstGeom>
        </p:spPr>
      </p:pic>
      <p:pic>
        <p:nvPicPr>
          <p:cNvPr id="13" name="SKMJACOBSLOGO" descr="I:\GMKT\Admin\Graphics\JACOBS BRANDED AND CO-BRANDED TEMPLATES\PowerPoint\Links\JacobsSKM-Logo_Blue+Grey_RGB.jpg" hidden="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41" y="6284425"/>
            <a:ext cx="1857834" cy="2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ACOBSZATELOGO" hidden="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13" y="6298195"/>
            <a:ext cx="2548122" cy="223369"/>
          </a:xfrm>
          <a:prstGeom prst="rect">
            <a:avLst/>
          </a:prstGeom>
        </p:spPr>
      </p:pic>
      <p:pic>
        <p:nvPicPr>
          <p:cNvPr id="15" name="JACOBSMATASISLOGO" hidden="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82193"/>
            <a:ext cx="2446318" cy="226892"/>
          </a:xfrm>
          <a:prstGeom prst="rect">
            <a:avLst/>
          </a:prstGeom>
        </p:spPr>
      </p:pic>
      <p:pic>
        <p:nvPicPr>
          <p:cNvPr id="16" name="Picture 15" descr="JACOBSGUIMARLOGO" hidden="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8" y="6320560"/>
            <a:ext cx="2386584" cy="216408"/>
          </a:xfrm>
          <a:prstGeom prst="rect">
            <a:avLst/>
          </a:prstGeom>
        </p:spPr>
      </p:pic>
      <p:pic>
        <p:nvPicPr>
          <p:cNvPr id="17" name="Picture 16" descr="JFSLLOGO" hidden="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12" y="6169872"/>
            <a:ext cx="1213104" cy="283464"/>
          </a:xfrm>
          <a:prstGeom prst="rect">
            <a:avLst/>
          </a:prstGeom>
        </p:spPr>
      </p:pic>
      <p:pic>
        <p:nvPicPr>
          <p:cNvPr id="18" name="Picture 2" descr="C:\Users\tsuij\Box Sync\Jacobs Shared Folder\JACOBS-Projects\07-2017 LACCD PMO\02-2017 LACCD_JACOBS PMO Project\00-Standard Documents\BuildLACCD 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13" y="6278904"/>
            <a:ext cx="1512168" cy="2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laccd 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71823"/>
            <a:ext cx="642069" cy="6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500" y="6259696"/>
            <a:ext cx="971550" cy="23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87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338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24000" indent="-324000" algn="l" defTabSz="914400" rtl="0" eaLnBrk="1" latinLnBrk="0" hangingPunct="1">
        <a:spcBef>
          <a:spcPts val="600"/>
        </a:spcBef>
        <a:spcAft>
          <a:spcPts val="0"/>
        </a:spcAft>
        <a:buClr>
          <a:srgbClr val="00338D"/>
        </a:buClr>
        <a:buSzPct val="11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000" indent="-288000" algn="l" defTabSz="914400" rtl="0" eaLnBrk="1" latinLnBrk="0" hangingPunct="1">
        <a:spcBef>
          <a:spcPts val="600"/>
        </a:spcBef>
        <a:buClr>
          <a:srgbClr val="6C6F70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08000" indent="-288000" algn="l" defTabSz="914400" rtl="0" eaLnBrk="1" latinLnBrk="0" hangingPunct="1">
        <a:spcBef>
          <a:spcPts val="600"/>
        </a:spcBef>
        <a:buClr>
          <a:srgbClr val="6C6F7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04000" indent="-288000" algn="l" defTabSz="914400" rtl="0" eaLnBrk="1" latinLnBrk="0" hangingPunct="1">
        <a:spcBef>
          <a:spcPts val="600"/>
        </a:spcBef>
        <a:buClr>
          <a:srgbClr val="6C6F7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28000" indent="-288000" algn="l" defTabSz="914400" rtl="0" eaLnBrk="1" latinLnBrk="0" hangingPunct="1">
        <a:spcBef>
          <a:spcPts val="600"/>
        </a:spcBef>
        <a:buClr>
          <a:srgbClr val="6C6F70"/>
        </a:buClr>
        <a:buSzPct val="6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terdesignbuild.com/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5B62-804A-504B-A594-B35542D1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E5EB3-C04A-F845-B2A3-F8E832541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-32527"/>
            <a:ext cx="9144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E0FF38-5AE0-6F49-941B-5F03CC2FAA44}"/>
              </a:ext>
            </a:extLst>
          </p:cNvPr>
          <p:cNvSpPr/>
          <p:nvPr/>
        </p:nvSpPr>
        <p:spPr>
          <a:xfrm>
            <a:off x="3179851" y="6144783"/>
            <a:ext cx="4572000" cy="361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060"/>
              </a:lnSpc>
            </a:pPr>
            <a:r>
              <a:rPr lang="en-US" dirty="0">
                <a:solidFill>
                  <a:schemeClr val="bg1"/>
                </a:solidFill>
                <a:latin typeface="Helvetica Neue LT Std 55 Roman" panose="020B0604020202020204" pitchFamily="34" charset="0"/>
              </a:rPr>
              <a:t>Moderated by Gordon Childress, Skanska</a:t>
            </a:r>
          </a:p>
        </p:txBody>
      </p:sp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CFE57DF-3149-F44A-952A-F87156985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4" y="723125"/>
            <a:ext cx="3357426" cy="4346182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417E52-DCB9-3941-81EF-B75A96CFA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650" y="2101359"/>
            <a:ext cx="3975495" cy="1928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5242" y="5261812"/>
            <a:ext cx="641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 to </a:t>
            </a:r>
            <a:r>
              <a:rPr lang="en-US" sz="2800" dirty="0">
                <a:hlinkClick r:id="rId5"/>
              </a:rPr>
              <a:t>www.waterdesignbuild.com</a:t>
            </a:r>
            <a:r>
              <a:rPr lang="en-US" sz="2800" dirty="0"/>
              <a:t> – Free PDF/reduced rate on hard copies for DBIA members.</a:t>
            </a:r>
          </a:p>
        </p:txBody>
      </p:sp>
    </p:spTree>
    <p:extLst>
      <p:ext uri="{BB962C8B-B14F-4D97-AF65-F5344CB8AC3E}">
        <p14:creationId xmlns:p14="http://schemas.microsoft.com/office/powerpoint/2010/main" val="15787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" t="-537" r="-1" b="-62"/>
          <a:stretch/>
        </p:blipFill>
        <p:spPr>
          <a:xfrm>
            <a:off x="-947487" y="658729"/>
            <a:ext cx="6077489" cy="338388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-292235" y="1001906"/>
            <a:ext cx="1219653" cy="27916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201" y="4259177"/>
            <a:ext cx="9997105" cy="1894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C46B8F-8250-4746-BEC2-D3DF2000C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67" y="1322626"/>
            <a:ext cx="4008334" cy="22546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15" y="11225780"/>
            <a:ext cx="309369" cy="300119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BAF1C39E-59C6-9249-9820-4D94C7FE51B8}"/>
              </a:ext>
            </a:extLst>
          </p:cNvPr>
          <p:cNvSpPr txBox="1">
            <a:spLocks/>
          </p:cNvSpPr>
          <p:nvPr/>
        </p:nvSpPr>
        <p:spPr>
          <a:xfrm>
            <a:off x="5310475" y="840961"/>
            <a:ext cx="3595901" cy="432035"/>
          </a:xfrm>
          <a:prstGeom prst="rect">
            <a:avLst/>
          </a:prstGeom>
        </p:spPr>
        <p:txBody>
          <a:bodyPr vert="horz" lIns="68558" tIns="34279" rIns="68558" bIns="34279" rtlCol="0" anchor="ctr">
            <a:noAutofit/>
          </a:bodyPr>
          <a:lstStyle>
            <a:lvl1pPr algn="l" defTabSz="914339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49"/>
            <a:r>
              <a:rPr lang="en-US" sz="1800" b="1" dirty="0">
                <a:solidFill>
                  <a:prstClr val="white"/>
                </a:solidFill>
                <a:latin typeface="Calibri "/>
              </a:rPr>
              <a:t>Program Governance Structure</a:t>
            </a:r>
            <a:endParaRPr lang="en-GB" sz="1800" b="1" dirty="0">
              <a:solidFill>
                <a:prstClr val="white"/>
              </a:solidFill>
              <a:latin typeface="Calibri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9676" r="74916"/>
          <a:stretch/>
        </p:blipFill>
        <p:spPr>
          <a:xfrm>
            <a:off x="15766" y="1234333"/>
            <a:ext cx="818369" cy="897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5029" r="50522" b="50243"/>
          <a:stretch/>
        </p:blipFill>
        <p:spPr>
          <a:xfrm>
            <a:off x="72357" y="2065413"/>
            <a:ext cx="746012" cy="830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50964" r="26129" b="50344"/>
          <a:stretch/>
        </p:blipFill>
        <p:spPr>
          <a:xfrm>
            <a:off x="78020" y="2863604"/>
            <a:ext cx="760841" cy="9016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0DD5334-D13B-428C-A32E-195F79F1137C}"/>
              </a:ext>
            </a:extLst>
          </p:cNvPr>
          <p:cNvGrpSpPr/>
          <p:nvPr/>
        </p:nvGrpSpPr>
        <p:grpSpPr>
          <a:xfrm>
            <a:off x="2579089" y="4314333"/>
            <a:ext cx="1691852" cy="1714321"/>
            <a:chOff x="3474463" y="1551527"/>
            <a:chExt cx="2824739" cy="3656202"/>
          </a:xfrm>
        </p:grpSpPr>
        <p:pic>
          <p:nvPicPr>
            <p:cNvPr id="10" name="PicturePipeline" descr="A picture containing outdoor, sky, grass, mountain&#10;&#10;Description automatically generated">
              <a:extLst>
                <a:ext uri="{FF2B5EF4-FFF2-40B4-BE49-F238E27FC236}">
                  <a16:creationId xmlns:a16="http://schemas.microsoft.com/office/drawing/2014/main" id="{15AE6DBF-5B8B-4290-B4B4-2C3DDBD4C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58" b="21084"/>
            <a:stretch/>
          </p:blipFill>
          <p:spPr>
            <a:xfrm>
              <a:off x="3479372" y="1551527"/>
              <a:ext cx="2745940" cy="20584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B16447-D838-4ED9-8B20-CB02C32D072F}"/>
                </a:ext>
              </a:extLst>
            </p:cNvPr>
            <p:cNvSpPr/>
            <p:nvPr/>
          </p:nvSpPr>
          <p:spPr>
            <a:xfrm>
              <a:off x="3474463" y="3706196"/>
              <a:ext cx="2824739" cy="1501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549">
                <a:spcAft>
                  <a:spcPts val="900"/>
                </a:spcAft>
                <a:buClr>
                  <a:srgbClr val="A8CD65">
                    <a:lumMod val="50000"/>
                  </a:srgbClr>
                </a:buClr>
                <a:buSzPct val="115000"/>
              </a:pPr>
              <a:r>
                <a:rPr lang="en-US" sz="105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Package #2 </a:t>
              </a:r>
              <a:r>
                <a:rPr lang="en-US" sz="105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05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(~$40M) </a:t>
              </a:r>
              <a:br>
                <a:rPr lang="en-US" sz="105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975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Purified Water Pipeline, Dechlorination Facility and Lake Jennings Inlet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80F6B7C-4EFB-419E-90C8-736AF585F24B}"/>
              </a:ext>
            </a:extLst>
          </p:cNvPr>
          <p:cNvSpPr/>
          <p:nvPr/>
        </p:nvSpPr>
        <p:spPr>
          <a:xfrm>
            <a:off x="4831286" y="5323028"/>
            <a:ext cx="1810148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49">
              <a:spcAft>
                <a:spcPts val="900"/>
              </a:spcAft>
              <a:buClr>
                <a:srgbClr val="A8CD65">
                  <a:lumMod val="50000"/>
                </a:srgbClr>
              </a:buClr>
              <a:buSzPct val="115000"/>
            </a:pPr>
            <a:r>
              <a:rPr lang="en-US" sz="105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#3 (~$40M)</a:t>
            </a:r>
            <a:br>
              <a:rPr lang="en-US" sz="1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75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Influent Pump Stations, Force Mains and Residuals Bypass System </a:t>
            </a:r>
            <a:br>
              <a:rPr lang="en-US" sz="105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</a:br>
            <a:endParaRPr lang="en-US" sz="1050" dirty="0">
              <a:solidFill>
                <a:prstClr val="black"/>
              </a:solidFill>
              <a:latin typeface="Calibri Light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CDAA47-B084-42C6-81A6-B2B8003E8759}"/>
              </a:ext>
            </a:extLst>
          </p:cNvPr>
          <p:cNvSpPr txBox="1"/>
          <p:nvPr/>
        </p:nvSpPr>
        <p:spPr>
          <a:xfrm>
            <a:off x="7203700" y="5323029"/>
            <a:ext cx="1598759" cy="380859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defTabSz="685549">
              <a:spcAft>
                <a:spcPts val="900"/>
              </a:spcAft>
              <a:buClr>
                <a:srgbClr val="A8CD65">
                  <a:lumMod val="50000"/>
                </a:srgbClr>
              </a:buClr>
              <a:buSzPct val="115000"/>
            </a:pPr>
            <a:r>
              <a:rPr lang="en-US" sz="105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#4 (Pending)</a:t>
            </a:r>
            <a:r>
              <a:rPr lang="en-US" sz="1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105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75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Brine Line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9941" y="4301071"/>
            <a:ext cx="2207432" cy="1709074"/>
            <a:chOff x="235003" y="1562717"/>
            <a:chExt cx="3685558" cy="36450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095D0B-A518-4511-AB27-61928A4ABCD0}"/>
                </a:ext>
              </a:extLst>
            </p:cNvPr>
            <p:cNvSpPr/>
            <p:nvPr/>
          </p:nvSpPr>
          <p:spPr>
            <a:xfrm>
              <a:off x="235003" y="3706196"/>
              <a:ext cx="3685558" cy="1501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549">
                <a:spcAft>
                  <a:spcPts val="900"/>
                </a:spcAft>
                <a:buClr>
                  <a:srgbClr val="A8CD65">
                    <a:lumMod val="50000"/>
                  </a:srgbClr>
                </a:buClr>
                <a:buSzPct val="115000"/>
              </a:pPr>
              <a:r>
                <a:rPr lang="en-US" sz="105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Package #1  (~300M)</a:t>
              </a:r>
              <a:r>
                <a:rPr lang="en-US" sz="105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br>
                <a:rPr lang="en-US" sz="105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975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Water Recycling Facility, </a:t>
              </a:r>
              <a:br>
                <a:rPr lang="en-US" sz="975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975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 Water Purification Facility, </a:t>
              </a:r>
              <a:br>
                <a:rPr lang="en-US" sz="975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975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Solids Handling Facility, Visitors Center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0805" y="1562717"/>
              <a:ext cx="2743200" cy="2057400"/>
            </a:xfrm>
            <a:prstGeom prst="rect">
              <a:avLst/>
            </a:prstGeom>
            <a:blipFill>
              <a:blip r:embed="rId8"/>
              <a:srcRect/>
              <a:stretch>
                <a:fillRect t="-16669" b="-16669"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 defTabSz="685549"/>
              <a:endParaRPr lang="en-US" sz="1050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63165" y="3835064"/>
            <a:ext cx="9348537" cy="424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AF1C39E-59C6-9249-9820-4D94C7FE51B8}"/>
              </a:ext>
            </a:extLst>
          </p:cNvPr>
          <p:cNvSpPr txBox="1">
            <a:spLocks/>
          </p:cNvSpPr>
          <p:nvPr/>
        </p:nvSpPr>
        <p:spPr>
          <a:xfrm>
            <a:off x="498388" y="3832994"/>
            <a:ext cx="3595901" cy="432035"/>
          </a:xfrm>
          <a:prstGeom prst="rect">
            <a:avLst/>
          </a:prstGeom>
        </p:spPr>
        <p:txBody>
          <a:bodyPr vert="horz" lIns="68558" tIns="34279" rIns="68558" bIns="34279" rtlCol="0" anchor="ctr">
            <a:noAutofit/>
          </a:bodyPr>
          <a:lstStyle>
            <a:lvl1pPr algn="l" defTabSz="914339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49"/>
            <a:r>
              <a:rPr lang="en-US" sz="1800" b="1" dirty="0">
                <a:solidFill>
                  <a:prstClr val="white"/>
                </a:solidFill>
                <a:latin typeface="Calibri "/>
              </a:rPr>
              <a:t>Procurement Packages</a:t>
            </a:r>
            <a:endParaRPr lang="en-GB" sz="1800" b="1" dirty="0">
              <a:solidFill>
                <a:prstClr val="white"/>
              </a:solidFill>
              <a:latin typeface="Calibri 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61122" y="903312"/>
            <a:ext cx="1493419" cy="14934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32" y="1040298"/>
            <a:ext cx="1322732" cy="1043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"/>
          <a:stretch/>
        </p:blipFill>
        <p:spPr>
          <a:xfrm>
            <a:off x="7189080" y="4302014"/>
            <a:ext cx="1592338" cy="1007470"/>
          </a:xfrm>
          <a:prstGeom prst="rect">
            <a:avLst/>
          </a:prstGeom>
        </p:spPr>
      </p:pic>
      <p:pic>
        <p:nvPicPr>
          <p:cNvPr id="1026" name="Picture 1" descr="image0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75" y="4300360"/>
            <a:ext cx="1762643" cy="10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BAF1C39E-59C6-9249-9820-4D94C7FE51B8}"/>
              </a:ext>
            </a:extLst>
          </p:cNvPr>
          <p:cNvSpPr txBox="1">
            <a:spLocks/>
          </p:cNvSpPr>
          <p:nvPr/>
        </p:nvSpPr>
        <p:spPr>
          <a:xfrm>
            <a:off x="25664" y="914239"/>
            <a:ext cx="1166158" cy="432035"/>
          </a:xfrm>
          <a:prstGeom prst="rect">
            <a:avLst/>
          </a:prstGeom>
        </p:spPr>
        <p:txBody>
          <a:bodyPr vert="horz" lIns="68558" tIns="34279" rIns="68558" bIns="34279" rtlCol="0" anchor="ctr">
            <a:noAutofit/>
          </a:bodyPr>
          <a:lstStyle>
            <a:lvl1pPr algn="l" defTabSz="914339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49"/>
            <a:r>
              <a:rPr lang="en-US" sz="1350" b="1" dirty="0">
                <a:solidFill>
                  <a:srgbClr val="0070C0"/>
                </a:solidFill>
                <a:latin typeface="Calibri "/>
              </a:rPr>
              <a:t>Benefits</a:t>
            </a:r>
            <a:endParaRPr lang="en-GB" sz="1350" b="1" dirty="0">
              <a:solidFill>
                <a:srgbClr val="0070C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5105653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IA006.19 Presentation" id="{6DD04C9B-210F-7942-BC93-7AAA7F7AFA32}" vid="{2FFDEFBB-8CB2-144D-8630-12473BC9E56E}"/>
    </a:ext>
  </a:extLst>
</a:theme>
</file>

<file path=ppt/theme/theme2.xml><?xml version="1.0" encoding="utf-8"?>
<a:theme xmlns:a="http://schemas.openxmlformats.org/drawingml/2006/main" name="Internal Pages">
  <a:themeElements>
    <a:clrScheme name="Jacobs">
      <a:dk1>
        <a:srgbClr val="000000"/>
      </a:dk1>
      <a:lt1>
        <a:srgbClr val="FFFFFF"/>
      </a:lt1>
      <a:dk2>
        <a:srgbClr val="00338D"/>
      </a:dk2>
      <a:lt2>
        <a:srgbClr val="FFFFFF"/>
      </a:lt2>
      <a:accent1>
        <a:srgbClr val="2CC6CE"/>
      </a:accent1>
      <a:accent2>
        <a:srgbClr val="97BC33"/>
      </a:accent2>
      <a:accent3>
        <a:srgbClr val="FFDE00"/>
      </a:accent3>
      <a:accent4>
        <a:srgbClr val="EF821D"/>
      </a:accent4>
      <a:accent5>
        <a:srgbClr val="961334"/>
      </a:accent5>
      <a:accent6>
        <a:srgbClr val="7F7F7F"/>
      </a:accent6>
      <a:hlink>
        <a:srgbClr val="6BA0FF"/>
      </a:hlink>
      <a:folHlink>
        <a:srgbClr val="B5CFFF"/>
      </a:folHlink>
    </a:clrScheme>
    <a:fontScheme name="Jacob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4x3 V7.potx" id="{CD2DD6DD-D8EE-4AEC-8782-835F61B608D7}" vid="{0D3D3E8E-216B-4476-869C-4CE303224A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DBIA006.19 Presentation</Template>
  <TotalTime>14513</TotalTime>
  <Words>101</Words>
  <Application>Microsoft Office PowerPoint</Application>
  <PresentationFormat>Letter Paper (8.5x11 in)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</vt:lpstr>
      <vt:lpstr>Calibri Light</vt:lpstr>
      <vt:lpstr>Helvetica Neue LT Std 55 Roman</vt:lpstr>
      <vt:lpstr>Office Theme</vt:lpstr>
      <vt:lpstr>Internal Pages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Gloria Moore</dc:creator>
  <cp:lastModifiedBy>Ireen Azevedo</cp:lastModifiedBy>
  <cp:revision>215</cp:revision>
  <cp:lastPrinted>2021-01-07T23:17:16Z</cp:lastPrinted>
  <dcterms:created xsi:type="dcterms:W3CDTF">2019-10-16T02:12:40Z</dcterms:created>
  <dcterms:modified xsi:type="dcterms:W3CDTF">2021-01-26T22:28:00Z</dcterms:modified>
</cp:coreProperties>
</file>