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7099300"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875" autoAdjust="0"/>
  </p:normalViewPr>
  <p:slideViewPr>
    <p:cSldViewPr>
      <p:cViewPr varScale="1">
        <p:scale>
          <a:sx n="65" d="100"/>
          <a:sy n="65" d="100"/>
        </p:scale>
        <p:origin x="-156"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15F199-A984-4EBF-937A-46C2D31647D3}"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C9B098-BEBF-485D-92C3-4AEB8436FE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5F199-A984-4EBF-937A-46C2D31647D3}" type="datetimeFigureOut">
              <a:rPr lang="en-US" smtClean="0"/>
              <a:pPr/>
              <a:t>11/27/2012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C9B098-BEBF-485D-92C3-4AEB8436FE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 name="Rounded Rectangle 135"/>
          <p:cNvSpPr/>
          <p:nvPr/>
        </p:nvSpPr>
        <p:spPr>
          <a:xfrm>
            <a:off x="3048000" y="4038600"/>
            <a:ext cx="1143000" cy="838200"/>
          </a:xfrm>
          <a:prstGeom prst="roundRect">
            <a:avLst/>
          </a:prstGeom>
        </p:spPr>
        <p:style>
          <a:lnRef idx="2">
            <a:schemeClr val="accent1"/>
          </a:lnRef>
          <a:fillRef idx="1">
            <a:schemeClr val="lt1"/>
          </a:fillRef>
          <a:effectRef idx="0">
            <a:schemeClr val="accent1"/>
          </a:effectRef>
          <a:fontRef idx="minor">
            <a:schemeClr val="dk1"/>
          </a:fontRef>
        </p:style>
        <p:txBody>
          <a:bodyPr lIns="45720" rIns="9144" rtlCol="0" anchor="ctr"/>
          <a:lstStyle/>
          <a:p>
            <a:pPr algn="r"/>
            <a:r>
              <a:rPr lang="en-US" sz="800" spc="-40" dirty="0" smtClean="0"/>
              <a:t>Jacqueline Rogers, So CA</a:t>
            </a:r>
          </a:p>
          <a:p>
            <a:pPr algn="r">
              <a:lnSpc>
                <a:spcPts val="700"/>
              </a:lnSpc>
            </a:pPr>
            <a:r>
              <a:rPr lang="en-US" sz="800" spc="-30" dirty="0" smtClean="0"/>
              <a:t>_______________ AZ</a:t>
            </a:r>
          </a:p>
          <a:p>
            <a:pPr algn="r">
              <a:lnSpc>
                <a:spcPts val="700"/>
              </a:lnSpc>
            </a:pPr>
            <a:r>
              <a:rPr lang="en-US" sz="800" spc="-30" dirty="0" smtClean="0"/>
              <a:t>____________</a:t>
            </a:r>
            <a:r>
              <a:rPr lang="en-US" sz="800" spc="-30" dirty="0" err="1" smtClean="0"/>
              <a:t>S.Diego</a:t>
            </a:r>
            <a:endParaRPr lang="en-US" sz="800" spc="-30" dirty="0" smtClean="0"/>
          </a:p>
          <a:p>
            <a:pPr algn="r">
              <a:lnSpc>
                <a:spcPts val="700"/>
              </a:lnSpc>
            </a:pPr>
            <a:r>
              <a:rPr lang="en-US" sz="800" spc="-30" dirty="0" smtClean="0"/>
              <a:t>_____________No Cal</a:t>
            </a:r>
          </a:p>
          <a:p>
            <a:pPr algn="r">
              <a:lnSpc>
                <a:spcPts val="700"/>
              </a:lnSpc>
            </a:pPr>
            <a:r>
              <a:rPr lang="en-US" sz="800" spc="-30" dirty="0" smtClean="0"/>
              <a:t>________________ HI</a:t>
            </a:r>
          </a:p>
          <a:p>
            <a:pPr algn="r">
              <a:lnSpc>
                <a:spcPts val="700"/>
              </a:lnSpc>
            </a:pPr>
            <a:r>
              <a:rPr lang="en-US" sz="800" spc="-30" dirty="0" smtClean="0"/>
              <a:t>_______________ NV</a:t>
            </a:r>
          </a:p>
          <a:p>
            <a:pPr algn="r">
              <a:lnSpc>
                <a:spcPts val="700"/>
              </a:lnSpc>
            </a:pPr>
            <a:r>
              <a:rPr lang="en-US" sz="800" spc="-30" dirty="0" smtClean="0"/>
              <a:t>_______________ Sac</a:t>
            </a:r>
          </a:p>
        </p:txBody>
      </p:sp>
      <p:sp>
        <p:nvSpPr>
          <p:cNvPr id="127" name="Rounded Rectangle 126"/>
          <p:cNvSpPr/>
          <p:nvPr/>
        </p:nvSpPr>
        <p:spPr>
          <a:xfrm>
            <a:off x="7391400" y="2819400"/>
            <a:ext cx="1295400" cy="19050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algn="ctr"/>
            <a:endParaRPr lang="en-US" sz="600" spc="-30" dirty="0" smtClean="0"/>
          </a:p>
          <a:p>
            <a:pPr algn="ctr"/>
            <a:r>
              <a:rPr lang="en-US" sz="800" dirty="0" smtClean="0">
                <a:solidFill>
                  <a:srgbClr val="0000FF"/>
                </a:solidFill>
              </a:rPr>
              <a:t>Jacob</a:t>
            </a:r>
            <a:r>
              <a:rPr lang="en-US" sz="800" spc="-50" dirty="0" smtClean="0">
                <a:solidFill>
                  <a:srgbClr val="0000FF"/>
                </a:solidFill>
              </a:rPr>
              <a:t> </a:t>
            </a:r>
            <a:r>
              <a:rPr lang="en-US" sz="800" dirty="0" smtClean="0">
                <a:solidFill>
                  <a:srgbClr val="0000FF"/>
                </a:solidFill>
              </a:rPr>
              <a:t>Williams</a:t>
            </a:r>
            <a:r>
              <a:rPr lang="en-US" sz="730" dirty="0" smtClean="0"/>
              <a:t>, Co-Chair </a:t>
            </a:r>
            <a:r>
              <a:rPr lang="en-US" sz="800" dirty="0" smtClean="0">
                <a:solidFill>
                  <a:srgbClr val="0000FF"/>
                </a:solidFill>
              </a:rPr>
              <a:t>Rebekah</a:t>
            </a:r>
            <a:r>
              <a:rPr lang="en-US" sz="800" spc="-30" dirty="0" smtClean="0">
                <a:solidFill>
                  <a:srgbClr val="0000FF"/>
                </a:solidFill>
              </a:rPr>
              <a:t> Gladson</a:t>
            </a:r>
            <a:r>
              <a:rPr lang="en-US" sz="800" spc="-50" dirty="0" smtClean="0">
                <a:solidFill>
                  <a:srgbClr val="0000FF"/>
                </a:solidFill>
              </a:rPr>
              <a:t>, </a:t>
            </a:r>
            <a:r>
              <a:rPr lang="en-US" sz="800" spc="-30" dirty="0" smtClean="0">
                <a:solidFill>
                  <a:schemeClr val="tx1"/>
                </a:solidFill>
              </a:rPr>
              <a:t>Co  Chair</a:t>
            </a:r>
          </a:p>
          <a:p>
            <a:pPr lvl="0" algn="ctr"/>
            <a:r>
              <a:rPr lang="en-US" sz="800" dirty="0" err="1" smtClean="0"/>
              <a:t>Simin</a:t>
            </a:r>
            <a:r>
              <a:rPr lang="en-US" sz="800" dirty="0" smtClean="0"/>
              <a:t> </a:t>
            </a:r>
            <a:r>
              <a:rPr lang="en-US" sz="800" dirty="0" err="1" smtClean="0"/>
              <a:t>Naaseh</a:t>
            </a:r>
            <a:r>
              <a:rPr lang="en-US" sz="800" dirty="0" smtClean="0"/>
              <a:t>, </a:t>
            </a:r>
            <a:r>
              <a:rPr lang="en-US" sz="800" dirty="0" err="1" smtClean="0"/>
              <a:t>Forell</a:t>
            </a:r>
            <a:r>
              <a:rPr lang="en-US" sz="800" dirty="0" smtClean="0"/>
              <a:t>/ </a:t>
            </a:r>
            <a:r>
              <a:rPr lang="en-US" sz="800" dirty="0" err="1" smtClean="0"/>
              <a:t>Elsesser</a:t>
            </a:r>
            <a:r>
              <a:rPr lang="en-US" sz="800" dirty="0" smtClean="0"/>
              <a:t> </a:t>
            </a:r>
            <a:r>
              <a:rPr lang="en-US" sz="800" dirty="0" err="1" smtClean="0"/>
              <a:t>Eng’s</a:t>
            </a:r>
            <a:endParaRPr lang="en-US" sz="800" dirty="0" smtClean="0"/>
          </a:p>
          <a:p>
            <a:pPr lvl="0" algn="ctr"/>
            <a:r>
              <a:rPr lang="en-US" sz="800" dirty="0" smtClean="0"/>
              <a:t>Robin </a:t>
            </a:r>
            <a:r>
              <a:rPr lang="en-US" sz="800" dirty="0" err="1" smtClean="0"/>
              <a:t>Tsuchida</a:t>
            </a:r>
            <a:r>
              <a:rPr lang="en-US" sz="800" dirty="0" smtClean="0"/>
              <a:t>, UC SD</a:t>
            </a:r>
          </a:p>
          <a:p>
            <a:pPr lvl="0" algn="ctr"/>
            <a:r>
              <a:rPr lang="en-US" sz="800" dirty="0" smtClean="0"/>
              <a:t>Patrick Crosby, Crosby Group (Structural)</a:t>
            </a:r>
          </a:p>
          <a:p>
            <a:pPr lvl="0" algn="ctr"/>
            <a:r>
              <a:rPr lang="en-US" sz="800" dirty="0" smtClean="0"/>
              <a:t>Dana Taylor, Clark Constr.</a:t>
            </a:r>
          </a:p>
          <a:p>
            <a:pPr lvl="0" algn="ctr"/>
            <a:r>
              <a:rPr lang="en-US" sz="800" dirty="0" smtClean="0"/>
              <a:t>James Madrid, McCarthy</a:t>
            </a:r>
          </a:p>
          <a:p>
            <a:pPr lvl="0" algn="ctr"/>
            <a:r>
              <a:rPr lang="en-US" sz="800" dirty="0" smtClean="0">
                <a:solidFill>
                  <a:srgbClr val="0000FF"/>
                </a:solidFill>
              </a:rPr>
              <a:t>Kirk Van Cleave, </a:t>
            </a:r>
            <a:r>
              <a:rPr lang="en-US" sz="800" dirty="0" smtClean="0"/>
              <a:t>P3 Int.</a:t>
            </a:r>
          </a:p>
          <a:p>
            <a:pPr lvl="0" algn="ctr"/>
            <a:r>
              <a:rPr lang="en-US" sz="800" dirty="0" smtClean="0"/>
              <a:t>David Hollister, HOK</a:t>
            </a:r>
          </a:p>
          <a:p>
            <a:pPr algn="ctr"/>
            <a:r>
              <a:rPr lang="en-US" sz="800" dirty="0" smtClean="0">
                <a:solidFill>
                  <a:srgbClr val="0000FF"/>
                </a:solidFill>
              </a:rPr>
              <a:t>Robert Jernigan, </a:t>
            </a:r>
            <a:r>
              <a:rPr lang="en-US" sz="800" dirty="0" smtClean="0"/>
              <a:t>Gensler Architects </a:t>
            </a:r>
            <a:endParaRPr lang="en-US" sz="800" spc="-30" dirty="0">
              <a:solidFill>
                <a:schemeClr val="tx1"/>
              </a:solidFill>
            </a:endParaRPr>
          </a:p>
        </p:txBody>
      </p:sp>
      <p:sp>
        <p:nvSpPr>
          <p:cNvPr id="148" name="Rounded Rectangle 147"/>
          <p:cNvSpPr/>
          <p:nvPr/>
        </p:nvSpPr>
        <p:spPr>
          <a:xfrm>
            <a:off x="4114799" y="6172200"/>
            <a:ext cx="941293"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Bret Firebaugh</a:t>
            </a:r>
            <a:endParaRPr lang="en-US" sz="800" spc="-30" dirty="0"/>
          </a:p>
        </p:txBody>
      </p:sp>
      <p:sp>
        <p:nvSpPr>
          <p:cNvPr id="115" name="Rounded Rectangle 114"/>
          <p:cNvSpPr/>
          <p:nvPr/>
        </p:nvSpPr>
        <p:spPr>
          <a:xfrm>
            <a:off x="1752600" y="4038600"/>
            <a:ext cx="1143000" cy="838200"/>
          </a:xfrm>
          <a:prstGeom prst="roundRect">
            <a:avLst/>
          </a:prstGeom>
        </p:spPr>
        <p:style>
          <a:lnRef idx="2">
            <a:schemeClr val="accent1"/>
          </a:lnRef>
          <a:fillRef idx="1">
            <a:schemeClr val="lt1"/>
          </a:fillRef>
          <a:effectRef idx="0">
            <a:schemeClr val="accent1"/>
          </a:effectRef>
          <a:fontRef idx="minor">
            <a:schemeClr val="dk1"/>
          </a:fontRef>
        </p:style>
        <p:txBody>
          <a:bodyPr lIns="45720" rIns="9144" rtlCol="0" anchor="ctr"/>
          <a:lstStyle/>
          <a:p>
            <a:pPr algn="r"/>
            <a:r>
              <a:rPr lang="en-US" sz="800" spc="-40" dirty="0" smtClean="0"/>
              <a:t>Jacqueline Rogers, LA/OC</a:t>
            </a:r>
          </a:p>
          <a:p>
            <a:pPr algn="r">
              <a:lnSpc>
                <a:spcPts val="700"/>
              </a:lnSpc>
            </a:pPr>
            <a:r>
              <a:rPr lang="en-US" sz="800" spc="-30" dirty="0" smtClean="0"/>
              <a:t>_______________ AZ</a:t>
            </a:r>
          </a:p>
          <a:p>
            <a:pPr algn="r">
              <a:lnSpc>
                <a:spcPts val="700"/>
              </a:lnSpc>
            </a:pPr>
            <a:r>
              <a:rPr lang="en-US" sz="800" spc="-30" dirty="0" smtClean="0"/>
              <a:t>____________</a:t>
            </a:r>
            <a:r>
              <a:rPr lang="en-US" sz="800" spc="-30" dirty="0" err="1" smtClean="0"/>
              <a:t>S.Diego</a:t>
            </a:r>
            <a:endParaRPr lang="en-US" sz="800" spc="-30" dirty="0" smtClean="0"/>
          </a:p>
          <a:p>
            <a:pPr algn="r">
              <a:lnSpc>
                <a:spcPts val="700"/>
              </a:lnSpc>
            </a:pPr>
            <a:r>
              <a:rPr lang="en-US" sz="800" spc="-30" dirty="0" smtClean="0"/>
              <a:t>_____________No Cal</a:t>
            </a:r>
          </a:p>
          <a:p>
            <a:pPr algn="r">
              <a:lnSpc>
                <a:spcPts val="700"/>
              </a:lnSpc>
            </a:pPr>
            <a:r>
              <a:rPr lang="en-US" sz="800" spc="-30" dirty="0" smtClean="0"/>
              <a:t>________________ HI</a:t>
            </a:r>
          </a:p>
          <a:p>
            <a:pPr algn="r">
              <a:lnSpc>
                <a:spcPts val="700"/>
              </a:lnSpc>
            </a:pPr>
            <a:r>
              <a:rPr lang="en-US" sz="800" spc="-30" dirty="0" smtClean="0"/>
              <a:t>_______________ NV</a:t>
            </a:r>
          </a:p>
          <a:p>
            <a:pPr algn="r">
              <a:lnSpc>
                <a:spcPts val="700"/>
              </a:lnSpc>
            </a:pPr>
            <a:r>
              <a:rPr lang="en-US" sz="800" spc="-30" dirty="0" smtClean="0"/>
              <a:t>_______________ Sac</a:t>
            </a:r>
          </a:p>
        </p:txBody>
      </p:sp>
      <p:sp>
        <p:nvSpPr>
          <p:cNvPr id="114" name="Rounded Rectangle 113"/>
          <p:cNvSpPr/>
          <p:nvPr/>
        </p:nvSpPr>
        <p:spPr>
          <a:xfrm>
            <a:off x="457200" y="4038600"/>
            <a:ext cx="1143000" cy="8382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algn="ctr"/>
            <a:r>
              <a:rPr lang="en-US" sz="800" dirty="0" smtClean="0">
                <a:solidFill>
                  <a:srgbClr val="0000FF"/>
                </a:solidFill>
              </a:rPr>
              <a:t>Joe Cvetas, </a:t>
            </a:r>
            <a:r>
              <a:rPr lang="en-US" sz="800" spc="-30" dirty="0" smtClean="0"/>
              <a:t>Chair</a:t>
            </a:r>
          </a:p>
          <a:p>
            <a:pPr algn="ctr"/>
            <a:r>
              <a:rPr lang="en-US" sz="800" dirty="0" smtClean="0">
                <a:solidFill>
                  <a:srgbClr val="0000FF"/>
                </a:solidFill>
              </a:rPr>
              <a:t>Jacob Williams, </a:t>
            </a:r>
            <a:r>
              <a:rPr lang="en-US" sz="800" spc="-30" dirty="0" smtClean="0"/>
              <a:t>LA/OC</a:t>
            </a:r>
          </a:p>
          <a:p>
            <a:pPr algn="ctr"/>
            <a:r>
              <a:rPr lang="en-US" sz="800" dirty="0" smtClean="0">
                <a:solidFill>
                  <a:srgbClr val="0000FF"/>
                </a:solidFill>
              </a:rPr>
              <a:t>James Sohn, </a:t>
            </a:r>
            <a:r>
              <a:rPr lang="en-US" sz="800" spc="-30" dirty="0" smtClean="0"/>
              <a:t>LA/OC</a:t>
            </a:r>
          </a:p>
          <a:p>
            <a:pPr algn="ctr">
              <a:lnSpc>
                <a:spcPts val="800"/>
              </a:lnSpc>
            </a:pPr>
            <a:r>
              <a:rPr lang="en-US" sz="800" spc="-30" dirty="0" smtClean="0"/>
              <a:t>_____________</a:t>
            </a:r>
          </a:p>
          <a:p>
            <a:pPr algn="ctr">
              <a:lnSpc>
                <a:spcPts val="800"/>
              </a:lnSpc>
            </a:pPr>
            <a:r>
              <a:rPr lang="en-US" sz="800" spc="-30" dirty="0" smtClean="0"/>
              <a:t>_____________</a:t>
            </a:r>
          </a:p>
          <a:p>
            <a:pPr algn="ctr">
              <a:lnSpc>
                <a:spcPts val="800"/>
              </a:lnSpc>
            </a:pPr>
            <a:r>
              <a:rPr lang="en-US" sz="800" spc="-30" dirty="0" smtClean="0"/>
              <a:t>_____________</a:t>
            </a:r>
          </a:p>
        </p:txBody>
      </p:sp>
      <p:sp>
        <p:nvSpPr>
          <p:cNvPr id="112" name="Rounded Rectangle 111"/>
          <p:cNvSpPr/>
          <p:nvPr/>
        </p:nvSpPr>
        <p:spPr>
          <a:xfrm>
            <a:off x="6705600" y="6172200"/>
            <a:ext cx="849086"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p:txBody>
      </p:sp>
      <p:sp>
        <p:nvSpPr>
          <p:cNvPr id="111" name="Rounded Rectangle 110"/>
          <p:cNvSpPr/>
          <p:nvPr/>
        </p:nvSpPr>
        <p:spPr>
          <a:xfrm>
            <a:off x="5410200" y="6172200"/>
            <a:ext cx="9144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Mike Betz</a:t>
            </a:r>
            <a:endParaRPr lang="en-US" sz="800" spc="-30" dirty="0"/>
          </a:p>
        </p:txBody>
      </p:sp>
      <p:sp>
        <p:nvSpPr>
          <p:cNvPr id="106" name="Rounded Rectangle 105"/>
          <p:cNvSpPr/>
          <p:nvPr/>
        </p:nvSpPr>
        <p:spPr>
          <a:xfrm>
            <a:off x="6705600" y="5257800"/>
            <a:ext cx="849086"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Scott </a:t>
            </a:r>
            <a:r>
              <a:rPr lang="en-US" sz="800" spc="-30" dirty="0" err="1" smtClean="0">
                <a:solidFill>
                  <a:srgbClr val="0000FF"/>
                </a:solidFill>
              </a:rPr>
              <a:t>Loughridge</a:t>
            </a:r>
            <a:endParaRPr lang="en-US" sz="800" spc="-30" dirty="0">
              <a:solidFill>
                <a:srgbClr val="0000FF"/>
              </a:solidFill>
            </a:endParaRPr>
          </a:p>
        </p:txBody>
      </p:sp>
      <p:sp>
        <p:nvSpPr>
          <p:cNvPr id="105" name="Rounded Rectangle 104"/>
          <p:cNvSpPr/>
          <p:nvPr/>
        </p:nvSpPr>
        <p:spPr>
          <a:xfrm>
            <a:off x="5410200" y="5257800"/>
            <a:ext cx="9144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Alan Levy</a:t>
            </a:r>
            <a:endParaRPr lang="en-US" sz="800" spc="-30" dirty="0">
              <a:solidFill>
                <a:srgbClr val="0000FF"/>
              </a:solidFill>
            </a:endParaRPr>
          </a:p>
        </p:txBody>
      </p:sp>
      <p:sp>
        <p:nvSpPr>
          <p:cNvPr id="104" name="Rounded Rectangle 103"/>
          <p:cNvSpPr/>
          <p:nvPr/>
        </p:nvSpPr>
        <p:spPr>
          <a:xfrm>
            <a:off x="4114799" y="5257800"/>
            <a:ext cx="941293"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Eric </a:t>
            </a:r>
            <a:r>
              <a:rPr lang="en-US" sz="800" spc="-30" dirty="0" err="1" smtClean="0">
                <a:solidFill>
                  <a:srgbClr val="0000FF"/>
                </a:solidFill>
              </a:rPr>
              <a:t>Kisshauer</a:t>
            </a:r>
            <a:endParaRPr lang="en-US" sz="800" spc="-30" dirty="0">
              <a:solidFill>
                <a:srgbClr val="0000FF"/>
              </a:solidFill>
            </a:endParaRPr>
          </a:p>
        </p:txBody>
      </p:sp>
      <p:sp>
        <p:nvSpPr>
          <p:cNvPr id="103" name="Rounded Rectangle 102"/>
          <p:cNvSpPr/>
          <p:nvPr/>
        </p:nvSpPr>
        <p:spPr>
          <a:xfrm>
            <a:off x="2667000" y="5257800"/>
            <a:ext cx="10668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endParaRPr lang="en-US" sz="200" spc="-30" dirty="0" smtClean="0">
              <a:solidFill>
                <a:srgbClr val="0000FF"/>
              </a:solidFill>
            </a:endParaRPr>
          </a:p>
          <a:p>
            <a:pPr algn="ctr"/>
            <a:r>
              <a:rPr lang="en-US" sz="800" spc="-30" dirty="0" smtClean="0">
                <a:solidFill>
                  <a:srgbClr val="0000FF"/>
                </a:solidFill>
              </a:rPr>
              <a:t>Rebekah Gladson</a:t>
            </a:r>
            <a:endParaRPr lang="en-US" sz="800" spc="-30" dirty="0">
              <a:solidFill>
                <a:srgbClr val="0000FF"/>
              </a:solidFill>
            </a:endParaRPr>
          </a:p>
        </p:txBody>
      </p:sp>
      <p:sp>
        <p:nvSpPr>
          <p:cNvPr id="102" name="Rounded Rectangle 101"/>
          <p:cNvSpPr/>
          <p:nvPr/>
        </p:nvSpPr>
        <p:spPr>
          <a:xfrm>
            <a:off x="1600200" y="5257800"/>
            <a:ext cx="874059"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Kirk Van Cleave</a:t>
            </a:r>
            <a:endParaRPr lang="en-US" sz="800" spc="-30" dirty="0">
              <a:solidFill>
                <a:srgbClr val="0000FF"/>
              </a:solidFill>
            </a:endParaRPr>
          </a:p>
        </p:txBody>
      </p:sp>
      <p:sp>
        <p:nvSpPr>
          <p:cNvPr id="101" name="Rounded Rectangle 100"/>
          <p:cNvSpPr/>
          <p:nvPr/>
        </p:nvSpPr>
        <p:spPr>
          <a:xfrm>
            <a:off x="381000" y="5257800"/>
            <a:ext cx="874059"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Kent Bosworth</a:t>
            </a:r>
            <a:endParaRPr lang="en-US" sz="800" spc="-30" dirty="0">
              <a:solidFill>
                <a:srgbClr val="0000FF"/>
              </a:solidFill>
            </a:endParaRPr>
          </a:p>
        </p:txBody>
      </p:sp>
      <p:sp>
        <p:nvSpPr>
          <p:cNvPr id="100" name="Rounded Rectangle 99"/>
          <p:cNvSpPr/>
          <p:nvPr/>
        </p:nvSpPr>
        <p:spPr>
          <a:xfrm>
            <a:off x="4724400" y="4191000"/>
            <a:ext cx="1143000" cy="609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spc="-30" dirty="0" smtClean="0"/>
          </a:p>
          <a:p>
            <a:pPr algn="ctr"/>
            <a:r>
              <a:rPr lang="en-US" sz="800" spc="-30" dirty="0" smtClean="0">
                <a:solidFill>
                  <a:srgbClr val="0000FF"/>
                </a:solidFill>
              </a:rPr>
              <a:t>Dave Eichten</a:t>
            </a:r>
            <a:r>
              <a:rPr lang="en-US" sz="800" spc="-30" dirty="0" smtClean="0"/>
              <a:t>, LA/OC</a:t>
            </a:r>
          </a:p>
          <a:p>
            <a:pPr algn="ctr"/>
            <a:r>
              <a:rPr lang="en-US" sz="800" spc="-30" dirty="0" smtClean="0">
                <a:solidFill>
                  <a:srgbClr val="0000FF"/>
                </a:solidFill>
              </a:rPr>
              <a:t>Bob Hartung, </a:t>
            </a:r>
            <a:r>
              <a:rPr lang="en-US" sz="800" spc="-30" dirty="0" smtClean="0"/>
              <a:t>LA/OC</a:t>
            </a:r>
          </a:p>
          <a:p>
            <a:pPr algn="ctr"/>
            <a:r>
              <a:rPr lang="en-US" sz="800" spc="-30" dirty="0" smtClean="0"/>
              <a:t>Marc Valls, Bay Area</a:t>
            </a:r>
          </a:p>
          <a:p>
            <a:pPr algn="ctr"/>
            <a:r>
              <a:rPr lang="en-US" sz="800" spc="-30" dirty="0" smtClean="0">
                <a:solidFill>
                  <a:srgbClr val="0000FF"/>
                </a:solidFill>
              </a:rPr>
              <a:t>Alan Levy, </a:t>
            </a:r>
            <a:r>
              <a:rPr lang="en-US" sz="800" spc="-30" dirty="0" smtClean="0"/>
              <a:t>HI</a:t>
            </a:r>
          </a:p>
        </p:txBody>
      </p:sp>
      <p:sp>
        <p:nvSpPr>
          <p:cNvPr id="99" name="Rounded Rectangle 98"/>
          <p:cNvSpPr/>
          <p:nvPr/>
        </p:nvSpPr>
        <p:spPr>
          <a:xfrm>
            <a:off x="6096000" y="2819400"/>
            <a:ext cx="1143000" cy="783771"/>
          </a:xfrm>
          <a:prstGeom prst="roundRect">
            <a:avLst/>
          </a:prstGeom>
        </p:spPr>
        <p:style>
          <a:lnRef idx="2">
            <a:schemeClr val="accent1"/>
          </a:lnRef>
          <a:fillRef idx="1">
            <a:schemeClr val="lt1"/>
          </a:fillRef>
          <a:effectRef idx="0">
            <a:schemeClr val="accent1"/>
          </a:effectRef>
          <a:fontRef idx="minor">
            <a:schemeClr val="dk1"/>
          </a:fontRef>
        </p:style>
        <p:txBody>
          <a:bodyPr lIns="0" rIns="0" rtlCol="0" anchor="ctr"/>
          <a:lstStyle/>
          <a:p>
            <a:pPr algn="ctr"/>
            <a:endParaRPr lang="en-US" sz="600" spc="60" dirty="0" smtClean="0"/>
          </a:p>
          <a:p>
            <a:pPr algn="ctr"/>
            <a:r>
              <a:rPr lang="en-US" sz="800" spc="-30" dirty="0" smtClean="0">
                <a:solidFill>
                  <a:srgbClr val="0000FF"/>
                </a:solidFill>
              </a:rPr>
              <a:t>Juan Caldentey,</a:t>
            </a:r>
            <a:r>
              <a:rPr lang="en-US" sz="750" dirty="0" smtClean="0"/>
              <a:t> LA/OC</a:t>
            </a:r>
          </a:p>
          <a:p>
            <a:pPr algn="ctr"/>
            <a:r>
              <a:rPr lang="en-US" sz="800" dirty="0" smtClean="0"/>
              <a:t> Regional Chair</a:t>
            </a:r>
          </a:p>
          <a:p>
            <a:pPr algn="ctr"/>
            <a:r>
              <a:rPr lang="en-US" sz="800" spc="-30" dirty="0" smtClean="0">
                <a:solidFill>
                  <a:srgbClr val="0000FF"/>
                </a:solidFill>
              </a:rPr>
              <a:t>Brett Earnest, </a:t>
            </a:r>
            <a:r>
              <a:rPr lang="en-US" sz="750" spc="-30" dirty="0" smtClean="0">
                <a:solidFill>
                  <a:schemeClr val="tx1"/>
                </a:solidFill>
              </a:rPr>
              <a:t>Bay Area</a:t>
            </a:r>
          </a:p>
          <a:p>
            <a:pPr algn="ctr"/>
            <a:r>
              <a:rPr lang="en-US" sz="800" spc="-30" dirty="0" smtClean="0"/>
              <a:t>Brian Coday, HI</a:t>
            </a:r>
            <a:endParaRPr lang="en-US" sz="800" spc="-30" dirty="0"/>
          </a:p>
        </p:txBody>
      </p:sp>
      <p:sp>
        <p:nvSpPr>
          <p:cNvPr id="98" name="Rounded Rectangle 97"/>
          <p:cNvSpPr/>
          <p:nvPr/>
        </p:nvSpPr>
        <p:spPr>
          <a:xfrm>
            <a:off x="4724400" y="2819400"/>
            <a:ext cx="1143000" cy="8382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algn="ctr"/>
            <a:endParaRPr lang="en-US" sz="700" spc="-30" dirty="0" smtClean="0">
              <a:solidFill>
                <a:srgbClr val="0000FF"/>
              </a:solidFill>
            </a:endParaRPr>
          </a:p>
          <a:p>
            <a:pPr algn="ctr"/>
            <a:r>
              <a:rPr lang="en-US" sz="800" dirty="0" smtClean="0">
                <a:solidFill>
                  <a:srgbClr val="0000FF"/>
                </a:solidFill>
              </a:rPr>
              <a:t>Pat Nemeth, </a:t>
            </a:r>
            <a:r>
              <a:rPr lang="en-US" sz="800" dirty="0" smtClean="0">
                <a:solidFill>
                  <a:schemeClr val="tx1"/>
                </a:solidFill>
              </a:rPr>
              <a:t>Chair</a:t>
            </a:r>
          </a:p>
          <a:p>
            <a:pPr algn="ctr"/>
            <a:r>
              <a:rPr lang="en-US" sz="800" spc="-30" dirty="0" smtClean="0">
                <a:solidFill>
                  <a:srgbClr val="0000FF"/>
                </a:solidFill>
              </a:rPr>
              <a:t>Kristina Raspe,</a:t>
            </a:r>
            <a:r>
              <a:rPr lang="en-US" sz="800" spc="-50" dirty="0" smtClean="0"/>
              <a:t>  </a:t>
            </a:r>
            <a:r>
              <a:rPr lang="en-US" sz="800" spc="-30" dirty="0" smtClean="0"/>
              <a:t>LA/OC</a:t>
            </a:r>
          </a:p>
          <a:p>
            <a:pPr algn="ctr"/>
            <a:r>
              <a:rPr lang="en-US" sz="800" spc="-30" dirty="0" smtClean="0">
                <a:solidFill>
                  <a:srgbClr val="0000FF"/>
                </a:solidFill>
              </a:rPr>
              <a:t>Roger Johnson, </a:t>
            </a:r>
            <a:r>
              <a:rPr lang="en-US" sz="800" spc="-30" dirty="0" smtClean="0"/>
              <a:t>LA</a:t>
            </a:r>
          </a:p>
          <a:p>
            <a:pPr algn="ctr"/>
            <a:r>
              <a:rPr lang="en-US" sz="800" spc="-30" dirty="0" smtClean="0">
                <a:solidFill>
                  <a:srgbClr val="0000FF"/>
                </a:solidFill>
              </a:rPr>
              <a:t>Jacob Williams,, </a:t>
            </a:r>
            <a:r>
              <a:rPr lang="en-US" sz="800" spc="-30" dirty="0" smtClean="0">
                <a:solidFill>
                  <a:schemeClr val="tx1"/>
                </a:solidFill>
              </a:rPr>
              <a:t>LA/OC</a:t>
            </a:r>
          </a:p>
          <a:p>
            <a:pPr algn="ctr"/>
            <a:r>
              <a:rPr lang="en-US" sz="800" spc="-30" dirty="0" smtClean="0">
                <a:solidFill>
                  <a:srgbClr val="0000FF"/>
                </a:solidFill>
              </a:rPr>
              <a:t>Dave Umstot, </a:t>
            </a:r>
            <a:r>
              <a:rPr lang="en-US" sz="800" spc="-30" dirty="0" smtClean="0">
                <a:solidFill>
                  <a:schemeClr val="tx1"/>
                </a:solidFill>
              </a:rPr>
              <a:t>SD</a:t>
            </a:r>
          </a:p>
        </p:txBody>
      </p:sp>
      <p:sp>
        <p:nvSpPr>
          <p:cNvPr id="96" name="Rounded Rectangle 95"/>
          <p:cNvSpPr/>
          <p:nvPr/>
        </p:nvSpPr>
        <p:spPr>
          <a:xfrm>
            <a:off x="3200400" y="2819401"/>
            <a:ext cx="1143000" cy="533400"/>
          </a:xfrm>
          <a:prstGeom prst="roundRect">
            <a:avLst/>
          </a:prstGeom>
        </p:spPr>
        <p:style>
          <a:lnRef idx="2">
            <a:schemeClr val="accent1"/>
          </a:lnRef>
          <a:fillRef idx="1">
            <a:schemeClr val="lt1"/>
          </a:fillRef>
          <a:effectRef idx="0">
            <a:schemeClr val="accent1"/>
          </a:effectRef>
          <a:fontRef idx="minor">
            <a:schemeClr val="dk1"/>
          </a:fontRef>
        </p:style>
        <p:txBody>
          <a:bodyPr lIns="45720" rIns="45720" rtlCol="0" anchor="ctr"/>
          <a:lstStyle/>
          <a:p>
            <a:pPr algn="ctr"/>
            <a:endParaRPr lang="en-US" sz="300" spc="-30" dirty="0" smtClean="0">
              <a:solidFill>
                <a:srgbClr val="0000FF"/>
              </a:solidFill>
            </a:endParaRPr>
          </a:p>
          <a:p>
            <a:pPr algn="ctr"/>
            <a:endParaRPr lang="en-US" sz="800" spc="-30" dirty="0" smtClean="0">
              <a:solidFill>
                <a:srgbClr val="0000FF"/>
              </a:solidFill>
            </a:endParaRPr>
          </a:p>
          <a:p>
            <a:pPr algn="ctr"/>
            <a:r>
              <a:rPr lang="en-US" sz="800" spc="-30" dirty="0" smtClean="0">
                <a:solidFill>
                  <a:srgbClr val="0000FF"/>
                </a:solidFill>
              </a:rPr>
              <a:t>Sean Carolan</a:t>
            </a:r>
            <a:r>
              <a:rPr lang="en-US" sz="800" spc="-70" dirty="0" smtClean="0">
                <a:solidFill>
                  <a:srgbClr val="0000FF"/>
                </a:solidFill>
              </a:rPr>
              <a:t>, </a:t>
            </a:r>
            <a:r>
              <a:rPr lang="en-US" sz="700" spc="-50" dirty="0" smtClean="0"/>
              <a:t>Regional Chair</a:t>
            </a:r>
          </a:p>
          <a:p>
            <a:pPr algn="ctr"/>
            <a:r>
              <a:rPr lang="en-US" sz="800" spc="-30" dirty="0" smtClean="0">
                <a:solidFill>
                  <a:srgbClr val="0000FF"/>
                </a:solidFill>
              </a:rPr>
              <a:t>Rob Jernigan, </a:t>
            </a:r>
            <a:r>
              <a:rPr lang="en-US" sz="800" spc="-30" dirty="0" smtClean="0"/>
              <a:t>LA/OC</a:t>
            </a:r>
          </a:p>
          <a:p>
            <a:pPr algn="ctr"/>
            <a:r>
              <a:rPr lang="en-US" sz="800" spc="-30" dirty="0" smtClean="0"/>
              <a:t>Steve Shultz, Sac</a:t>
            </a:r>
          </a:p>
        </p:txBody>
      </p:sp>
      <p:sp>
        <p:nvSpPr>
          <p:cNvPr id="95" name="Rounded Rectangle 94"/>
          <p:cNvSpPr/>
          <p:nvPr/>
        </p:nvSpPr>
        <p:spPr>
          <a:xfrm>
            <a:off x="1752600" y="2895602"/>
            <a:ext cx="11430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400" dirty="0" smtClean="0">
              <a:solidFill>
                <a:srgbClr val="0000FF"/>
              </a:solidFill>
            </a:endParaRPr>
          </a:p>
          <a:p>
            <a:pPr algn="ctr"/>
            <a:r>
              <a:rPr lang="en-US" sz="800" dirty="0" smtClean="0">
                <a:solidFill>
                  <a:srgbClr val="0000FF"/>
                </a:solidFill>
              </a:rPr>
              <a:t>Diane </a:t>
            </a:r>
            <a:r>
              <a:rPr lang="en-US" sz="800" dirty="0" err="1" smtClean="0">
                <a:solidFill>
                  <a:srgbClr val="0000FF"/>
                </a:solidFill>
              </a:rPr>
              <a:t>Anglin</a:t>
            </a:r>
            <a:r>
              <a:rPr lang="en-US" sz="800" dirty="0" smtClean="0">
                <a:solidFill>
                  <a:srgbClr val="0000FF"/>
                </a:solidFill>
              </a:rPr>
              <a:t>, </a:t>
            </a:r>
            <a:r>
              <a:rPr lang="en-US" sz="800" dirty="0" smtClean="0"/>
              <a:t>Regional Chair</a:t>
            </a:r>
            <a:endParaRPr lang="en-US" sz="800" dirty="0"/>
          </a:p>
        </p:txBody>
      </p:sp>
      <p:sp>
        <p:nvSpPr>
          <p:cNvPr id="94" name="Rounded Rectangle 93"/>
          <p:cNvSpPr/>
          <p:nvPr/>
        </p:nvSpPr>
        <p:spPr>
          <a:xfrm>
            <a:off x="304800" y="2819400"/>
            <a:ext cx="1143000" cy="761999"/>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rgbClr val="0000FF"/>
                </a:solidFill>
              </a:rPr>
              <a:t>John Wald, </a:t>
            </a:r>
            <a:r>
              <a:rPr lang="en-US" sz="800" spc="-30" dirty="0" smtClean="0"/>
              <a:t>Chair</a:t>
            </a:r>
          </a:p>
          <a:p>
            <a:pPr algn="ctr"/>
            <a:r>
              <a:rPr lang="en-US" sz="800" spc="-30" dirty="0" smtClean="0"/>
              <a:t>Cody Person, Bay/Sac</a:t>
            </a:r>
          </a:p>
          <a:p>
            <a:pPr algn="ctr">
              <a:lnSpc>
                <a:spcPts val="800"/>
              </a:lnSpc>
            </a:pPr>
            <a:r>
              <a:rPr lang="en-US" sz="800" spc="-30" dirty="0" smtClean="0">
                <a:solidFill>
                  <a:srgbClr val="0000FF"/>
                </a:solidFill>
              </a:rPr>
              <a:t>Alan Levy, </a:t>
            </a:r>
            <a:r>
              <a:rPr lang="en-US" sz="800" spc="-30" dirty="0" smtClean="0"/>
              <a:t>HI</a:t>
            </a:r>
          </a:p>
          <a:p>
            <a:pPr algn="ctr">
              <a:lnSpc>
                <a:spcPts val="800"/>
              </a:lnSpc>
            </a:pPr>
            <a:r>
              <a:rPr lang="en-US" sz="800" spc="-30" dirty="0" smtClean="0">
                <a:solidFill>
                  <a:srgbClr val="0000FF"/>
                </a:solidFill>
              </a:rPr>
              <a:t>Scott Loughridge</a:t>
            </a:r>
            <a:r>
              <a:rPr lang="en-US" sz="800" spc="-30" dirty="0" smtClean="0"/>
              <a:t>, AZ</a:t>
            </a:r>
          </a:p>
          <a:p>
            <a:pPr algn="ctr">
              <a:lnSpc>
                <a:spcPts val="800"/>
              </a:lnSpc>
            </a:pPr>
            <a:r>
              <a:rPr lang="en-US" sz="800" spc="-30" dirty="0" smtClean="0">
                <a:solidFill>
                  <a:srgbClr val="0000FF"/>
                </a:solidFill>
              </a:rPr>
              <a:t>Bob Hartung</a:t>
            </a:r>
            <a:r>
              <a:rPr lang="en-US" sz="800" spc="-30" dirty="0" smtClean="0"/>
              <a:t>, LA/OC</a:t>
            </a:r>
          </a:p>
          <a:p>
            <a:pPr algn="ctr">
              <a:lnSpc>
                <a:spcPts val="800"/>
              </a:lnSpc>
            </a:pPr>
            <a:r>
              <a:rPr lang="en-US" sz="800" spc="-30" dirty="0" smtClean="0">
                <a:solidFill>
                  <a:srgbClr val="0000FF"/>
                </a:solidFill>
              </a:rPr>
              <a:t>Nancy Smith</a:t>
            </a:r>
            <a:r>
              <a:rPr lang="en-US" sz="800" spc="-30" dirty="0" smtClean="0"/>
              <a:t>, LA/OC</a:t>
            </a:r>
            <a:endParaRPr lang="en-US" sz="800" spc="-30" dirty="0"/>
          </a:p>
        </p:txBody>
      </p:sp>
      <p:sp>
        <p:nvSpPr>
          <p:cNvPr id="93" name="Rounded Rectangle 92"/>
          <p:cNvSpPr/>
          <p:nvPr/>
        </p:nvSpPr>
        <p:spPr>
          <a:xfrm>
            <a:off x="5562600" y="1752600"/>
            <a:ext cx="1981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smtClean="0"/>
          </a:p>
          <a:p>
            <a:pPr algn="ctr"/>
            <a:r>
              <a:rPr lang="en-US" sz="900" dirty="0" smtClean="0"/>
              <a:t>Gloria Moore</a:t>
            </a:r>
            <a:endParaRPr lang="en-US" sz="900" dirty="0"/>
          </a:p>
        </p:txBody>
      </p:sp>
      <p:sp>
        <p:nvSpPr>
          <p:cNvPr id="7" name="Rounded Rectangle 6"/>
          <p:cNvSpPr/>
          <p:nvPr/>
        </p:nvSpPr>
        <p:spPr>
          <a:xfrm>
            <a:off x="5410200" y="1447800"/>
            <a:ext cx="2362200" cy="4572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smtClean="0"/>
              <a:t>EXECUTIVE</a:t>
            </a:r>
            <a:r>
              <a:rPr lang="en-US" sz="1600" spc="250" dirty="0" smtClean="0"/>
              <a:t> </a:t>
            </a:r>
            <a:r>
              <a:rPr lang="en-US" sz="1600" dirty="0" smtClean="0"/>
              <a:t>DIRECTOR</a:t>
            </a:r>
            <a:endParaRPr lang="en-US" sz="1600" dirty="0"/>
          </a:p>
        </p:txBody>
      </p:sp>
      <p:sp>
        <p:nvSpPr>
          <p:cNvPr id="8" name="Rounded Rectangle 7"/>
          <p:cNvSpPr/>
          <p:nvPr/>
        </p:nvSpPr>
        <p:spPr>
          <a:xfrm>
            <a:off x="228600" y="2438400"/>
            <a:ext cx="1295400" cy="52251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LEGISLATIVE</a:t>
            </a:r>
            <a:endParaRPr lang="en-US" sz="1200" dirty="0"/>
          </a:p>
        </p:txBody>
      </p:sp>
      <p:sp>
        <p:nvSpPr>
          <p:cNvPr id="14" name="Rounded Rectangle 13"/>
          <p:cNvSpPr/>
          <p:nvPr/>
        </p:nvSpPr>
        <p:spPr>
          <a:xfrm>
            <a:off x="304800" y="50292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ARIZONA</a:t>
            </a:r>
            <a:endParaRPr lang="en-US" sz="1100" dirty="0"/>
          </a:p>
        </p:txBody>
      </p:sp>
      <p:sp>
        <p:nvSpPr>
          <p:cNvPr id="42" name="Rounded Rectangle 41"/>
          <p:cNvSpPr/>
          <p:nvPr/>
        </p:nvSpPr>
        <p:spPr>
          <a:xfrm>
            <a:off x="1676400" y="2438400"/>
            <a:ext cx="1295400" cy="52251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PUBLIC RELATIONS</a:t>
            </a:r>
            <a:endParaRPr lang="en-US" sz="1200" dirty="0"/>
          </a:p>
        </p:txBody>
      </p:sp>
      <p:sp>
        <p:nvSpPr>
          <p:cNvPr id="43" name="Rounded Rectangle 42"/>
          <p:cNvSpPr/>
          <p:nvPr/>
        </p:nvSpPr>
        <p:spPr>
          <a:xfrm>
            <a:off x="1524000" y="50292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SAN DIEGO</a:t>
            </a:r>
            <a:endParaRPr lang="en-US" sz="1100" dirty="0"/>
          </a:p>
        </p:txBody>
      </p:sp>
      <p:sp>
        <p:nvSpPr>
          <p:cNvPr id="45" name="Rounded Rectangle 44"/>
          <p:cNvSpPr/>
          <p:nvPr/>
        </p:nvSpPr>
        <p:spPr>
          <a:xfrm>
            <a:off x="457200" y="3733800"/>
            <a:ext cx="11430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WEBSITE</a:t>
            </a:r>
            <a:endParaRPr lang="en-US" sz="1100" dirty="0"/>
          </a:p>
        </p:txBody>
      </p:sp>
      <p:sp>
        <p:nvSpPr>
          <p:cNvPr id="46" name="Rounded Rectangle 45"/>
          <p:cNvSpPr/>
          <p:nvPr/>
        </p:nvSpPr>
        <p:spPr>
          <a:xfrm>
            <a:off x="3124200" y="2438400"/>
            <a:ext cx="1295400" cy="52251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MEMBERSHIP</a:t>
            </a:r>
            <a:endParaRPr lang="en-US" sz="1200" dirty="0"/>
          </a:p>
        </p:txBody>
      </p:sp>
      <p:sp>
        <p:nvSpPr>
          <p:cNvPr id="47" name="Rounded Rectangle 46"/>
          <p:cNvSpPr/>
          <p:nvPr/>
        </p:nvSpPr>
        <p:spPr>
          <a:xfrm>
            <a:off x="2667000" y="5029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smtClean="0"/>
              <a:t>LA/OC</a:t>
            </a:r>
            <a:endParaRPr lang="en-US" sz="1100" dirty="0"/>
          </a:p>
        </p:txBody>
      </p:sp>
      <p:sp>
        <p:nvSpPr>
          <p:cNvPr id="49" name="Rounded Rectangle 48"/>
          <p:cNvSpPr/>
          <p:nvPr/>
        </p:nvSpPr>
        <p:spPr>
          <a:xfrm>
            <a:off x="1752600" y="3733800"/>
            <a:ext cx="11430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AWARDS</a:t>
            </a:r>
            <a:endParaRPr lang="en-US" sz="1100" dirty="0"/>
          </a:p>
        </p:txBody>
      </p:sp>
      <p:sp>
        <p:nvSpPr>
          <p:cNvPr id="50" name="Rounded Rectangle 49"/>
          <p:cNvSpPr/>
          <p:nvPr/>
        </p:nvSpPr>
        <p:spPr>
          <a:xfrm>
            <a:off x="4648200" y="2438400"/>
            <a:ext cx="1295400" cy="52251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OWNERS COUNCIL</a:t>
            </a:r>
            <a:endParaRPr lang="en-US" sz="1200" dirty="0"/>
          </a:p>
        </p:txBody>
      </p:sp>
      <p:sp>
        <p:nvSpPr>
          <p:cNvPr id="51" name="Rounded Rectangle 50"/>
          <p:cNvSpPr/>
          <p:nvPr/>
        </p:nvSpPr>
        <p:spPr>
          <a:xfrm>
            <a:off x="4038600" y="5029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BAY AREA</a:t>
            </a:r>
            <a:endParaRPr lang="en-US" sz="1100" dirty="0"/>
          </a:p>
        </p:txBody>
      </p:sp>
      <p:sp>
        <p:nvSpPr>
          <p:cNvPr id="52" name="Rounded Rectangle 51"/>
          <p:cNvSpPr/>
          <p:nvPr/>
        </p:nvSpPr>
        <p:spPr>
          <a:xfrm>
            <a:off x="4038600" y="59436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54" name="Rounded Rectangle 53"/>
          <p:cNvSpPr/>
          <p:nvPr/>
        </p:nvSpPr>
        <p:spPr>
          <a:xfrm>
            <a:off x="6019800" y="2438400"/>
            <a:ext cx="1295400" cy="52251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PROGRAMS</a:t>
            </a:r>
            <a:endParaRPr lang="en-US" sz="1200" dirty="0"/>
          </a:p>
        </p:txBody>
      </p:sp>
      <p:sp>
        <p:nvSpPr>
          <p:cNvPr id="55" name="Rounded Rectangle 54"/>
          <p:cNvSpPr/>
          <p:nvPr/>
        </p:nvSpPr>
        <p:spPr>
          <a:xfrm>
            <a:off x="5334000" y="50292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HAWAII</a:t>
            </a:r>
            <a:endParaRPr lang="en-US" sz="1100" dirty="0"/>
          </a:p>
        </p:txBody>
      </p:sp>
      <p:sp>
        <p:nvSpPr>
          <p:cNvPr id="56" name="Rounded Rectangle 55"/>
          <p:cNvSpPr/>
          <p:nvPr/>
        </p:nvSpPr>
        <p:spPr>
          <a:xfrm>
            <a:off x="5334000" y="59436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57" name="Rounded Rectangle 56"/>
          <p:cNvSpPr/>
          <p:nvPr/>
        </p:nvSpPr>
        <p:spPr>
          <a:xfrm>
            <a:off x="3048000" y="3733800"/>
            <a:ext cx="11430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NEWSLETTER</a:t>
            </a:r>
            <a:endParaRPr lang="en-US" sz="1100" dirty="0"/>
          </a:p>
        </p:txBody>
      </p:sp>
      <p:sp>
        <p:nvSpPr>
          <p:cNvPr id="58" name="Rounded Rectangle 57"/>
          <p:cNvSpPr/>
          <p:nvPr/>
        </p:nvSpPr>
        <p:spPr>
          <a:xfrm>
            <a:off x="4648200" y="3886199"/>
            <a:ext cx="1295400" cy="381001"/>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EDUCATION</a:t>
            </a:r>
            <a:endParaRPr lang="en-US" sz="1200" dirty="0"/>
          </a:p>
        </p:txBody>
      </p:sp>
      <p:sp>
        <p:nvSpPr>
          <p:cNvPr id="59" name="Rounded Rectangle 58"/>
          <p:cNvSpPr/>
          <p:nvPr/>
        </p:nvSpPr>
        <p:spPr>
          <a:xfrm>
            <a:off x="6629400" y="50292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NEVADA</a:t>
            </a:r>
            <a:endParaRPr lang="en-US" sz="1100" dirty="0"/>
          </a:p>
        </p:txBody>
      </p:sp>
      <p:sp>
        <p:nvSpPr>
          <p:cNvPr id="60" name="Rounded Rectangle 59"/>
          <p:cNvSpPr/>
          <p:nvPr/>
        </p:nvSpPr>
        <p:spPr>
          <a:xfrm>
            <a:off x="6629400" y="59436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91" name="Rounded Rectangle 90"/>
          <p:cNvSpPr/>
          <p:nvPr/>
        </p:nvSpPr>
        <p:spPr>
          <a:xfrm>
            <a:off x="381000" y="609600"/>
            <a:ext cx="8382000" cy="762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300" b="1" spc="-50" dirty="0" smtClean="0"/>
          </a:p>
          <a:p>
            <a:pPr algn="ctr"/>
            <a:r>
              <a:rPr lang="en-US" sz="1100" b="1" spc="-50" dirty="0" smtClean="0"/>
              <a:t>Executive Council: </a:t>
            </a:r>
            <a:r>
              <a:rPr lang="en-US" sz="1100" spc="-50" dirty="0" smtClean="0"/>
              <a:t>President - </a:t>
            </a:r>
            <a:r>
              <a:rPr lang="en-US" sz="1100" spc="-50" dirty="0" smtClean="0">
                <a:solidFill>
                  <a:srgbClr val="0000FF"/>
                </a:solidFill>
              </a:rPr>
              <a:t>Kristina Raspe</a:t>
            </a:r>
            <a:r>
              <a:rPr lang="en-US" sz="1100" spc="-50" dirty="0" smtClean="0"/>
              <a:t>, Vice President - </a:t>
            </a:r>
            <a:r>
              <a:rPr lang="en-US" sz="1100" spc="-50" dirty="0" smtClean="0">
                <a:solidFill>
                  <a:srgbClr val="0000FF"/>
                </a:solidFill>
              </a:rPr>
              <a:t>Juan Caldentey</a:t>
            </a:r>
            <a:r>
              <a:rPr lang="en-US" sz="1100" spc="-50" dirty="0" smtClean="0"/>
              <a:t>, Secretary - </a:t>
            </a:r>
            <a:r>
              <a:rPr lang="en-US" sz="1100" spc="-50" dirty="0" smtClean="0">
                <a:solidFill>
                  <a:srgbClr val="0000FF"/>
                </a:solidFill>
              </a:rPr>
              <a:t>Dave Umstot</a:t>
            </a:r>
            <a:r>
              <a:rPr lang="en-US" sz="1100" spc="-50" dirty="0" smtClean="0"/>
              <a:t>, Treasurer - </a:t>
            </a:r>
            <a:r>
              <a:rPr lang="en-US" sz="1100" spc="-50" dirty="0" smtClean="0">
                <a:solidFill>
                  <a:srgbClr val="0000FF"/>
                </a:solidFill>
              </a:rPr>
              <a:t>Joe Cvetas, </a:t>
            </a:r>
            <a:r>
              <a:rPr lang="en-US" sz="1100" spc="-50" dirty="0" smtClean="0">
                <a:solidFill>
                  <a:schemeClr val="tx1"/>
                </a:solidFill>
              </a:rPr>
              <a:t>Past-President - </a:t>
            </a:r>
            <a:r>
              <a:rPr lang="en-US" sz="1100" spc="-50" dirty="0" smtClean="0">
                <a:solidFill>
                  <a:srgbClr val="0000FF"/>
                </a:solidFill>
              </a:rPr>
              <a:t>Eric Kisshauer</a:t>
            </a:r>
          </a:p>
          <a:p>
            <a:pPr algn="ctr"/>
            <a:r>
              <a:rPr lang="en-US" sz="1000" b="1" spc="-50" dirty="0" smtClean="0"/>
              <a:t>Regional Board of Directors:  </a:t>
            </a:r>
            <a:r>
              <a:rPr lang="en-US" sz="1000" dirty="0" smtClean="0">
                <a:solidFill>
                  <a:srgbClr val="0000FF"/>
                </a:solidFill>
              </a:rPr>
              <a:t>Diane Anglin, Dave Eichten, Rebekah Gladson, John Hakel</a:t>
            </a:r>
            <a:r>
              <a:rPr lang="en-US" sz="1000" dirty="0" smtClean="0"/>
              <a:t>, </a:t>
            </a:r>
            <a:r>
              <a:rPr lang="en-US" sz="1000" dirty="0" smtClean="0">
                <a:solidFill>
                  <a:srgbClr val="0000FF"/>
                </a:solidFill>
              </a:rPr>
              <a:t>Bob Hartung, Rob Jernigan, Oscar Khoury, Praful Kulkarni, Alan Levy, Wayne Lindholm</a:t>
            </a:r>
            <a:r>
              <a:rPr lang="en-US" sz="1000" smtClean="0">
                <a:solidFill>
                  <a:srgbClr val="0000FF"/>
                </a:solidFill>
              </a:rPr>
              <a:t>, Scott </a:t>
            </a:r>
            <a:r>
              <a:rPr lang="en-US" sz="1000" dirty="0" smtClean="0">
                <a:solidFill>
                  <a:srgbClr val="0000FF"/>
                </a:solidFill>
              </a:rPr>
              <a:t>Loughridge, Michelle McLey, James Sohn, Nancy Smith, Kirk Van Cleave, Barbara Wagner, Jon Wald, Ron Migliori, Sean Carolan, Kent Bosworth, Jacob Williams, Pat Nemeth, Craig Watkins, Lee Conant, Bret Earnest, Roger Johnson</a:t>
            </a:r>
            <a:endParaRPr lang="en-US" sz="1000" dirty="0">
              <a:solidFill>
                <a:srgbClr val="0000FF"/>
              </a:solidFill>
            </a:endParaRPr>
          </a:p>
        </p:txBody>
      </p:sp>
      <p:sp>
        <p:nvSpPr>
          <p:cNvPr id="92" name="Rounded Rectangle 91"/>
          <p:cNvSpPr/>
          <p:nvPr/>
        </p:nvSpPr>
        <p:spPr>
          <a:xfrm>
            <a:off x="381000" y="1752600"/>
            <a:ext cx="3962400" cy="5334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900" dirty="0" smtClean="0"/>
          </a:p>
          <a:p>
            <a:pPr algn="ctr"/>
            <a:r>
              <a:rPr lang="en-US" sz="900" dirty="0" smtClean="0"/>
              <a:t>Ken Baker, Vince Diaz, </a:t>
            </a:r>
            <a:r>
              <a:rPr lang="en-US" sz="900" dirty="0" smtClean="0">
                <a:solidFill>
                  <a:srgbClr val="0000FF"/>
                </a:solidFill>
              </a:rPr>
              <a:t>Craig Watkins, Wayne Lindholm, </a:t>
            </a:r>
            <a:r>
              <a:rPr lang="en-US" sz="900" dirty="0" smtClean="0"/>
              <a:t>Joe </a:t>
            </a:r>
            <a:r>
              <a:rPr lang="en-US" sz="900" dirty="0" err="1" smtClean="0"/>
              <a:t>Critchfield</a:t>
            </a:r>
            <a:r>
              <a:rPr lang="en-US" sz="900" dirty="0" smtClean="0"/>
              <a:t>, </a:t>
            </a:r>
            <a:r>
              <a:rPr lang="en-US" sz="900" dirty="0" smtClean="0">
                <a:solidFill>
                  <a:srgbClr val="0000FF"/>
                </a:solidFill>
              </a:rPr>
              <a:t>Barbara Wagner</a:t>
            </a:r>
            <a:r>
              <a:rPr lang="en-US" sz="900" dirty="0" smtClean="0"/>
              <a:t>, </a:t>
            </a:r>
            <a:r>
              <a:rPr lang="en-US" sz="900" dirty="0" smtClean="0">
                <a:solidFill>
                  <a:srgbClr val="0000FF"/>
                </a:solidFill>
              </a:rPr>
              <a:t>Rebekah Gladson</a:t>
            </a:r>
            <a:r>
              <a:rPr lang="en-US" sz="900" dirty="0" smtClean="0"/>
              <a:t>, </a:t>
            </a:r>
            <a:r>
              <a:rPr lang="en-US" sz="900" dirty="0" smtClean="0">
                <a:solidFill>
                  <a:srgbClr val="0000FF"/>
                </a:solidFill>
              </a:rPr>
              <a:t>Praful Kulkarni, Jacob Williams, Eric Kisshauer</a:t>
            </a:r>
            <a:endParaRPr lang="en-US" sz="900" dirty="0">
              <a:solidFill>
                <a:srgbClr val="0000FF"/>
              </a:solidFill>
            </a:endParaRPr>
          </a:p>
        </p:txBody>
      </p:sp>
      <p:sp>
        <p:nvSpPr>
          <p:cNvPr id="4" name="Rounded Rectangle 3"/>
          <p:cNvSpPr/>
          <p:nvPr/>
        </p:nvSpPr>
        <p:spPr>
          <a:xfrm>
            <a:off x="228600" y="304800"/>
            <a:ext cx="868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b="1" dirty="0" smtClean="0"/>
              <a:t>DBIA WESTERN PACIFIC REGION</a:t>
            </a:r>
            <a:endParaRPr lang="en-US" sz="3200" b="1" dirty="0"/>
          </a:p>
        </p:txBody>
      </p:sp>
      <p:sp>
        <p:nvSpPr>
          <p:cNvPr id="6" name="Rounded Rectangle 5"/>
          <p:cNvSpPr/>
          <p:nvPr/>
        </p:nvSpPr>
        <p:spPr>
          <a:xfrm>
            <a:off x="304800" y="1447800"/>
            <a:ext cx="4114800" cy="4572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600" dirty="0" smtClean="0"/>
              <a:t>PRESIDENT</a:t>
            </a:r>
            <a:r>
              <a:rPr lang="en-US" sz="1600" spc="250" dirty="0" smtClean="0"/>
              <a:t> </a:t>
            </a:r>
            <a:r>
              <a:rPr lang="en-US" sz="1600" dirty="0" smtClean="0"/>
              <a:t>EMERITUS</a:t>
            </a:r>
            <a:endParaRPr lang="en-US" sz="1600" dirty="0"/>
          </a:p>
        </p:txBody>
      </p:sp>
      <p:cxnSp>
        <p:nvCxnSpPr>
          <p:cNvPr id="120" name="Straight Connector 119"/>
          <p:cNvCxnSpPr>
            <a:stCxn id="91" idx="2"/>
            <a:endCxn id="51" idx="0"/>
          </p:cNvCxnSpPr>
          <p:nvPr/>
        </p:nvCxnSpPr>
        <p:spPr>
          <a:xfrm>
            <a:off x="4572000" y="1371600"/>
            <a:ext cx="0" cy="3657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4572000" y="4953000"/>
            <a:ext cx="3810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rot="10800000">
            <a:off x="914400" y="2362200"/>
            <a:ext cx="3657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572000" y="2362200"/>
            <a:ext cx="3581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914400" y="2362200"/>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8153400" y="2362200"/>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H="1">
            <a:off x="838200" y="49530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3810000" y="1676400"/>
            <a:ext cx="1600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rot="5400000">
            <a:off x="685800" y="5829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rot="5400000">
            <a:off x="1943100" y="5829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rot="5400000">
            <a:off x="647700" y="70485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rot="5400000">
            <a:off x="4457700" y="5829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rot="5400000">
            <a:off x="1943100" y="70485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5400000">
            <a:off x="3162300" y="70485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rot="5400000">
            <a:off x="3086100" y="5829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rot="5400000">
            <a:off x="4457700" y="70485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rot="5400000">
            <a:off x="5753100" y="70485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rot="5400000">
            <a:off x="5753100" y="58293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rot="5400000">
            <a:off x="7048500" y="5829300"/>
            <a:ext cx="228600" cy="0"/>
          </a:xfrm>
          <a:prstGeom prst="line">
            <a:avLst/>
          </a:prstGeom>
        </p:spPr>
        <p:style>
          <a:lnRef idx="1">
            <a:schemeClr val="accent1"/>
          </a:lnRef>
          <a:fillRef idx="0">
            <a:schemeClr val="accent1"/>
          </a:fillRef>
          <a:effectRef idx="0">
            <a:schemeClr val="accent1"/>
          </a:effectRef>
          <a:fontRef idx="minor">
            <a:schemeClr val="tx1"/>
          </a:fontRef>
        </p:style>
      </p:cxnSp>
      <p:sp>
        <p:nvSpPr>
          <p:cNvPr id="168" name="Rounded Rectangle 167"/>
          <p:cNvSpPr/>
          <p:nvPr/>
        </p:nvSpPr>
        <p:spPr>
          <a:xfrm>
            <a:off x="2667000" y="6172200"/>
            <a:ext cx="10668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solidFill>
                  <a:schemeClr val="tx1"/>
                </a:solidFill>
              </a:rPr>
              <a:t>Brett </a:t>
            </a:r>
            <a:r>
              <a:rPr lang="en-US" sz="800" spc="-30" dirty="0" err="1" smtClean="0">
                <a:solidFill>
                  <a:schemeClr val="tx1"/>
                </a:solidFill>
              </a:rPr>
              <a:t>Mullinax</a:t>
            </a:r>
            <a:endParaRPr lang="en-US" sz="800" spc="-30" dirty="0">
              <a:solidFill>
                <a:schemeClr val="tx1"/>
              </a:solidFill>
            </a:endParaRPr>
          </a:p>
        </p:txBody>
      </p:sp>
      <p:sp>
        <p:nvSpPr>
          <p:cNvPr id="169" name="Rounded Rectangle 168"/>
          <p:cNvSpPr/>
          <p:nvPr/>
        </p:nvSpPr>
        <p:spPr>
          <a:xfrm>
            <a:off x="1600200" y="6172200"/>
            <a:ext cx="874059"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Paul King</a:t>
            </a:r>
            <a:endParaRPr lang="en-US" sz="800" spc="-30" dirty="0"/>
          </a:p>
        </p:txBody>
      </p:sp>
      <p:sp>
        <p:nvSpPr>
          <p:cNvPr id="170" name="Rounded Rectangle 169"/>
          <p:cNvSpPr/>
          <p:nvPr/>
        </p:nvSpPr>
        <p:spPr>
          <a:xfrm>
            <a:off x="381000" y="6172200"/>
            <a:ext cx="874059"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800" spc="-30" dirty="0" smtClean="0"/>
              <a:t>                                                                             </a:t>
            </a:r>
          </a:p>
        </p:txBody>
      </p:sp>
      <p:sp>
        <p:nvSpPr>
          <p:cNvPr id="171" name="Rounded Rectangle 170"/>
          <p:cNvSpPr/>
          <p:nvPr/>
        </p:nvSpPr>
        <p:spPr>
          <a:xfrm>
            <a:off x="304800" y="59436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172" name="Rounded Rectangle 171"/>
          <p:cNvSpPr/>
          <p:nvPr/>
        </p:nvSpPr>
        <p:spPr>
          <a:xfrm>
            <a:off x="1524000" y="5943600"/>
            <a:ext cx="9906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173" name="Rounded Rectangle 172"/>
          <p:cNvSpPr/>
          <p:nvPr/>
        </p:nvSpPr>
        <p:spPr>
          <a:xfrm>
            <a:off x="2667000" y="5943600"/>
            <a:ext cx="1066800"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sp>
        <p:nvSpPr>
          <p:cNvPr id="78" name="TextBox 77"/>
          <p:cNvSpPr txBox="1"/>
          <p:nvPr/>
        </p:nvSpPr>
        <p:spPr>
          <a:xfrm>
            <a:off x="1752600" y="0"/>
            <a:ext cx="6477000" cy="369332"/>
          </a:xfrm>
          <a:prstGeom prst="rect">
            <a:avLst/>
          </a:prstGeom>
          <a:noFill/>
        </p:spPr>
        <p:txBody>
          <a:bodyPr wrap="square" rtlCol="0">
            <a:spAutoFit/>
          </a:bodyPr>
          <a:lstStyle/>
          <a:p>
            <a:pPr algn="ctr"/>
            <a:r>
              <a:rPr lang="en-US" dirty="0" smtClean="0"/>
              <a:t>**DRAFT**  “2013 </a:t>
            </a:r>
            <a:r>
              <a:rPr lang="en-US" dirty="0" smtClean="0"/>
              <a:t>Organization Chart</a:t>
            </a:r>
            <a:r>
              <a:rPr lang="en-US" dirty="0" smtClean="0"/>
              <a:t>”  **DRAFT**                 </a:t>
            </a:r>
            <a:r>
              <a:rPr lang="en-US" sz="1050" dirty="0" smtClean="0">
                <a:solidFill>
                  <a:srgbClr val="FF0000"/>
                </a:solidFill>
              </a:rPr>
              <a:t>11/26/12</a:t>
            </a:r>
            <a:endParaRPr lang="en-US" sz="1050" dirty="0">
              <a:solidFill>
                <a:srgbClr val="FF0000"/>
              </a:solidFill>
            </a:endParaRPr>
          </a:p>
        </p:txBody>
      </p:sp>
      <p:sp>
        <p:nvSpPr>
          <p:cNvPr id="85" name="Rounded Rectangle 84"/>
          <p:cNvSpPr/>
          <p:nvPr/>
        </p:nvSpPr>
        <p:spPr>
          <a:xfrm>
            <a:off x="7924801" y="61722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dirty="0" smtClean="0"/>
              <a:t>Rod Riddle</a:t>
            </a:r>
          </a:p>
        </p:txBody>
      </p:sp>
      <p:sp>
        <p:nvSpPr>
          <p:cNvPr id="86" name="Rounded Rectangle 85"/>
          <p:cNvSpPr/>
          <p:nvPr/>
        </p:nvSpPr>
        <p:spPr>
          <a:xfrm>
            <a:off x="7924801" y="5257800"/>
            <a:ext cx="838200" cy="4572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spc="-30" dirty="0" smtClean="0"/>
          </a:p>
          <a:p>
            <a:pPr algn="ctr"/>
            <a:r>
              <a:rPr lang="en-US" sz="800" spc="-30" smtClean="0">
                <a:solidFill>
                  <a:srgbClr val="0000FF"/>
                </a:solidFill>
              </a:rPr>
              <a:t>Ron Migliori</a:t>
            </a:r>
            <a:endParaRPr lang="en-US" sz="800" spc="-30" dirty="0">
              <a:solidFill>
                <a:srgbClr val="0000FF"/>
              </a:solidFill>
            </a:endParaRPr>
          </a:p>
        </p:txBody>
      </p:sp>
      <p:sp>
        <p:nvSpPr>
          <p:cNvPr id="87" name="Rounded Rectangle 86"/>
          <p:cNvSpPr/>
          <p:nvPr/>
        </p:nvSpPr>
        <p:spPr>
          <a:xfrm>
            <a:off x="7848600" y="5029200"/>
            <a:ext cx="977901"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SAC</a:t>
            </a:r>
            <a:endParaRPr lang="en-US" sz="1100" dirty="0"/>
          </a:p>
        </p:txBody>
      </p:sp>
      <p:sp>
        <p:nvSpPr>
          <p:cNvPr id="88" name="Rounded Rectangle 87"/>
          <p:cNvSpPr/>
          <p:nvPr/>
        </p:nvSpPr>
        <p:spPr>
          <a:xfrm>
            <a:off x="7848600" y="5943600"/>
            <a:ext cx="977901" cy="381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100" dirty="0" smtClean="0"/>
              <a:t>GOLF COMMITTEE</a:t>
            </a:r>
            <a:endParaRPr lang="en-US" sz="1100" dirty="0"/>
          </a:p>
        </p:txBody>
      </p:sp>
      <p:cxnSp>
        <p:nvCxnSpPr>
          <p:cNvPr id="90" name="Straight Connector 89"/>
          <p:cNvCxnSpPr/>
          <p:nvPr/>
        </p:nvCxnSpPr>
        <p:spPr>
          <a:xfrm>
            <a:off x="8382000" y="4953000"/>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8382000" y="57150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8382000" y="6934200"/>
            <a:ext cx="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H="1">
            <a:off x="990600" y="3657600"/>
            <a:ext cx="2590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3581400" y="3657600"/>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990600" y="3657600"/>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2362200" y="3352800"/>
            <a:ext cx="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838200" y="4953000"/>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4572000" y="3810000"/>
            <a:ext cx="685800" cy="0"/>
          </a:xfrm>
          <a:prstGeom prst="line">
            <a:avLst/>
          </a:prstGeom>
        </p:spPr>
        <p:style>
          <a:lnRef idx="1">
            <a:schemeClr val="accent1"/>
          </a:lnRef>
          <a:fillRef idx="0">
            <a:schemeClr val="accent1"/>
          </a:fillRef>
          <a:effectRef idx="0">
            <a:schemeClr val="accent1"/>
          </a:effectRef>
          <a:fontRef idx="minor">
            <a:schemeClr val="tx1"/>
          </a:fontRef>
        </p:style>
      </p:cxnSp>
      <p:sp>
        <p:nvSpPr>
          <p:cNvPr id="118" name="Rounded Rectangle 117"/>
          <p:cNvSpPr/>
          <p:nvPr/>
        </p:nvSpPr>
        <p:spPr>
          <a:xfrm>
            <a:off x="7391400" y="2438400"/>
            <a:ext cx="1295400" cy="5334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200" dirty="0" smtClean="0"/>
              <a:t>DESIGN EXCELLENCE</a:t>
            </a:r>
            <a:endParaRPr lang="en-US" sz="1200" dirty="0"/>
          </a:p>
        </p:txBody>
      </p:sp>
      <p:cxnSp>
        <p:nvCxnSpPr>
          <p:cNvPr id="122" name="Straight Connector 121"/>
          <p:cNvCxnSpPr/>
          <p:nvPr/>
        </p:nvCxnSpPr>
        <p:spPr>
          <a:xfrm>
            <a:off x="5257800" y="3810000"/>
            <a:ext cx="0" cy="762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724</TotalTime>
  <Words>379</Words>
  <Application>Microsoft Office PowerPoint</Application>
  <PresentationFormat>On-screen Show (4:3)</PresentationFormat>
  <Paragraphs>121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Mike</dc:creator>
  <cp:lastModifiedBy>Mike</cp:lastModifiedBy>
  <cp:revision>55</cp:revision>
  <dcterms:created xsi:type="dcterms:W3CDTF">2011-03-16T02:23:09Z</dcterms:created>
  <dcterms:modified xsi:type="dcterms:W3CDTF">2012-11-28T06:39:11Z</dcterms:modified>
</cp:coreProperties>
</file>