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63" autoAdjust="0"/>
    <p:restoredTop sz="94660"/>
  </p:normalViewPr>
  <p:slideViewPr>
    <p:cSldViewPr>
      <p:cViewPr>
        <p:scale>
          <a:sx n="100" d="100"/>
          <a:sy n="100" d="100"/>
        </p:scale>
        <p:origin x="8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5F199-A984-4EBF-937A-46C2D31647D3}" type="datetimeFigureOut">
              <a:rPr lang="en-US" smtClean="0"/>
              <a:pPr/>
              <a:t>11/27/2012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9B098-BEBF-485D-92C3-4AEB8436FE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ounded Rectangle 72"/>
          <p:cNvSpPr/>
          <p:nvPr/>
        </p:nvSpPr>
        <p:spPr>
          <a:xfrm>
            <a:off x="7913914" y="5105400"/>
            <a:ext cx="849086" cy="15240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lvl="0"/>
            <a:endParaRPr lang="en-US" sz="800" dirty="0" smtClean="0"/>
          </a:p>
          <a:p>
            <a:pPr lvl="0"/>
            <a:endParaRPr lang="en-US" sz="800" dirty="0" smtClean="0"/>
          </a:p>
          <a:p>
            <a:pPr lvl="0" algn="ctr"/>
            <a:r>
              <a:rPr lang="en-US" sz="800" dirty="0" smtClean="0">
                <a:solidFill>
                  <a:srgbClr val="0000FF"/>
                </a:solidFill>
              </a:rPr>
              <a:t>Ron Migliori</a:t>
            </a:r>
          </a:p>
          <a:p>
            <a:pPr lvl="0" algn="ctr"/>
            <a:r>
              <a:rPr lang="en-US" sz="800" dirty="0" smtClean="0"/>
              <a:t>Alan Wolf</a:t>
            </a:r>
          </a:p>
          <a:p>
            <a:pPr lvl="0" algn="ctr"/>
            <a:r>
              <a:rPr lang="en-US" sz="800" dirty="0" smtClean="0"/>
              <a:t>Dave </a:t>
            </a:r>
            <a:r>
              <a:rPr lang="en-US" sz="800" dirty="0" err="1" smtClean="0"/>
              <a:t>Kirn</a:t>
            </a:r>
            <a:endParaRPr lang="en-US" sz="800" dirty="0" smtClean="0"/>
          </a:p>
          <a:p>
            <a:pPr lvl="0" algn="ctr"/>
            <a:r>
              <a:rPr lang="en-US" sz="800" dirty="0" smtClean="0"/>
              <a:t>Rod Riddle</a:t>
            </a:r>
          </a:p>
          <a:p>
            <a:pPr lvl="0" algn="ctr"/>
            <a:r>
              <a:rPr lang="en-US" sz="800" dirty="0" smtClean="0"/>
              <a:t>Aaron </a:t>
            </a:r>
            <a:r>
              <a:rPr lang="en-US" sz="800" dirty="0" err="1" smtClean="0"/>
              <a:t>Alhady</a:t>
            </a:r>
            <a:endParaRPr lang="en-US" sz="800" dirty="0" smtClean="0"/>
          </a:p>
          <a:p>
            <a:pPr lvl="0" algn="ctr"/>
            <a:r>
              <a:rPr lang="en-US" sz="800" dirty="0" smtClean="0"/>
              <a:t>Steve Schultz</a:t>
            </a:r>
          </a:p>
          <a:p>
            <a:pPr lvl="0" algn="ctr"/>
            <a:r>
              <a:rPr lang="en-US" sz="800" dirty="0" smtClean="0"/>
              <a:t>Darrell </a:t>
            </a:r>
            <a:r>
              <a:rPr lang="en-US" sz="800" dirty="0" err="1" smtClean="0"/>
              <a:t>Stelling</a:t>
            </a:r>
            <a:endParaRPr lang="en-US" sz="800" dirty="0" smtClean="0"/>
          </a:p>
          <a:p>
            <a:pPr lvl="0" algn="ctr"/>
            <a:r>
              <a:rPr lang="en-US" sz="800" dirty="0" smtClean="0"/>
              <a:t>Cody Pearson</a:t>
            </a:r>
          </a:p>
          <a:p>
            <a:pPr lvl="0" algn="ctr"/>
            <a:r>
              <a:rPr lang="en-US" sz="800" dirty="0" smtClean="0"/>
              <a:t>Bill </a:t>
            </a:r>
            <a:r>
              <a:rPr lang="en-US" sz="800" dirty="0" err="1" smtClean="0"/>
              <a:t>Prout</a:t>
            </a:r>
            <a:endParaRPr lang="en-US" sz="800" dirty="0" smtClean="0"/>
          </a:p>
          <a:p>
            <a:pPr lvl="0" algn="ctr"/>
            <a:r>
              <a:rPr lang="en-US" sz="800" dirty="0" smtClean="0"/>
              <a:t>Lori Gregg</a:t>
            </a:r>
          </a:p>
          <a:p>
            <a:r>
              <a:rPr lang="en-US" sz="800" dirty="0" smtClean="0"/>
              <a:t> </a:t>
            </a:r>
          </a:p>
          <a:p>
            <a:pPr algn="ctr"/>
            <a:endParaRPr lang="en-US" sz="800" spc="-30" dirty="0" smtClean="0"/>
          </a:p>
        </p:txBody>
      </p:sp>
      <p:sp>
        <p:nvSpPr>
          <p:cNvPr id="148" name="Rounded Rectangle 147"/>
          <p:cNvSpPr/>
          <p:nvPr/>
        </p:nvSpPr>
        <p:spPr>
          <a:xfrm>
            <a:off x="4114799" y="4114800"/>
            <a:ext cx="941293"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Bret Firebaugh</a:t>
            </a:r>
            <a:endParaRPr lang="en-US" sz="800" spc="-30" dirty="0"/>
          </a:p>
        </p:txBody>
      </p:sp>
      <p:sp>
        <p:nvSpPr>
          <p:cNvPr id="118" name="Rounded Rectangle 117"/>
          <p:cNvSpPr/>
          <p:nvPr/>
        </p:nvSpPr>
        <p:spPr>
          <a:xfrm>
            <a:off x="6705600" y="5105400"/>
            <a:ext cx="849086"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endParaRPr lang="en-US" sz="800" dirty="0" smtClean="0"/>
          </a:p>
          <a:p>
            <a:pPr lvl="0"/>
            <a:endParaRPr lang="en-US" sz="800" dirty="0" smtClean="0"/>
          </a:p>
          <a:p>
            <a:r>
              <a:rPr lang="en-US" sz="800" dirty="0" smtClean="0"/>
              <a:t> </a:t>
            </a:r>
          </a:p>
          <a:p>
            <a:pPr algn="ctr"/>
            <a:endParaRPr lang="en-US" sz="800" spc="-30" dirty="0" smtClean="0"/>
          </a:p>
        </p:txBody>
      </p:sp>
      <p:sp>
        <p:nvSpPr>
          <p:cNvPr id="117" name="Rounded Rectangle 116"/>
          <p:cNvSpPr/>
          <p:nvPr/>
        </p:nvSpPr>
        <p:spPr>
          <a:xfrm>
            <a:off x="5410200" y="5029200"/>
            <a:ext cx="914400" cy="11430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algn="ctr"/>
            <a:endParaRPr lang="en-US" sz="800" spc="-30" dirty="0" smtClean="0"/>
          </a:p>
          <a:p>
            <a:pPr algn="ctr"/>
            <a:r>
              <a:rPr lang="en-US" sz="800" spc="-30" dirty="0" smtClean="0"/>
              <a:t>Rich Pennington</a:t>
            </a:r>
          </a:p>
          <a:p>
            <a:pPr algn="ctr"/>
            <a:r>
              <a:rPr lang="en-US" sz="800" spc="-30" dirty="0" smtClean="0"/>
              <a:t>Colleen Mizuno</a:t>
            </a:r>
          </a:p>
          <a:p>
            <a:pPr algn="ctr"/>
            <a:r>
              <a:rPr lang="en-US" sz="800" spc="-30" dirty="0" smtClean="0"/>
              <a:t>Mike Betz</a:t>
            </a:r>
          </a:p>
          <a:p>
            <a:pPr algn="ctr"/>
            <a:r>
              <a:rPr lang="en-US" sz="800" spc="-30" dirty="0" smtClean="0"/>
              <a:t>Ron Swenson</a:t>
            </a:r>
          </a:p>
          <a:p>
            <a:pPr algn="ctr"/>
            <a:r>
              <a:rPr lang="en-US" sz="800" spc="-30" dirty="0" smtClean="0"/>
              <a:t>Scott Viola</a:t>
            </a:r>
          </a:p>
          <a:p>
            <a:pPr algn="ctr"/>
            <a:r>
              <a:rPr lang="en-US" sz="800" spc="-30" dirty="0" smtClean="0"/>
              <a:t>Brian Coday</a:t>
            </a:r>
          </a:p>
          <a:p>
            <a:pPr algn="ctr"/>
            <a:r>
              <a:rPr lang="en-US" sz="800" spc="-30" dirty="0" smtClean="0"/>
              <a:t>Stacey Miyamoto </a:t>
            </a:r>
            <a:endParaRPr lang="en-US" sz="800" spc="-30" dirty="0"/>
          </a:p>
        </p:txBody>
      </p:sp>
      <p:sp>
        <p:nvSpPr>
          <p:cNvPr id="116" name="Rounded Rectangle 115"/>
          <p:cNvSpPr/>
          <p:nvPr/>
        </p:nvSpPr>
        <p:spPr>
          <a:xfrm>
            <a:off x="4114799" y="5029200"/>
            <a:ext cx="941293" cy="1447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sz="400" spc="-30" dirty="0" smtClean="0"/>
          </a:p>
          <a:p>
            <a:endParaRPr lang="en-US" sz="400" spc="-30" dirty="0" smtClean="0"/>
          </a:p>
          <a:p>
            <a:endParaRPr lang="en-US" sz="200" spc="-30" dirty="0" smtClean="0"/>
          </a:p>
          <a:p>
            <a:pPr algn="ctr"/>
            <a:r>
              <a:rPr lang="en-US" sz="800" spc="-30" dirty="0" smtClean="0">
                <a:solidFill>
                  <a:srgbClr val="0000FF"/>
                </a:solidFill>
              </a:rPr>
              <a:t>Eric Kisshauer</a:t>
            </a:r>
          </a:p>
          <a:p>
            <a:pPr algn="ctr"/>
            <a:r>
              <a:rPr lang="en-US" sz="800" dirty="0" smtClean="0"/>
              <a:t>Ian MacLaren Pat Crosby</a:t>
            </a:r>
          </a:p>
          <a:p>
            <a:pPr algn="ctr"/>
            <a:r>
              <a:rPr lang="en-US" sz="800" dirty="0" smtClean="0"/>
              <a:t>Larry Hollis</a:t>
            </a:r>
          </a:p>
          <a:p>
            <a:pPr algn="ctr"/>
            <a:r>
              <a:rPr lang="en-US" sz="800" dirty="0" smtClean="0"/>
              <a:t>Lisa </a:t>
            </a:r>
            <a:r>
              <a:rPr lang="en-US" sz="800" dirty="0" err="1" smtClean="0"/>
              <a:t>DalGallo</a:t>
            </a:r>
            <a:r>
              <a:rPr lang="en-US" sz="800" dirty="0" smtClean="0"/>
              <a:t> </a:t>
            </a:r>
            <a:r>
              <a:rPr lang="en-US" sz="800" dirty="0" smtClean="0">
                <a:solidFill>
                  <a:srgbClr val="0000FF"/>
                </a:solidFill>
              </a:rPr>
              <a:t>Sean Carolan</a:t>
            </a:r>
            <a:r>
              <a:rPr lang="en-US" sz="800" dirty="0" smtClean="0"/>
              <a:t> Marc Valls</a:t>
            </a:r>
          </a:p>
          <a:p>
            <a:pPr algn="ctr"/>
            <a:r>
              <a:rPr lang="en-US" sz="800" spc="-20" dirty="0" smtClean="0"/>
              <a:t>John </a:t>
            </a:r>
            <a:r>
              <a:rPr lang="en-US" sz="800" spc="-20" dirty="0" err="1" smtClean="0"/>
              <a:t>Purinton</a:t>
            </a:r>
            <a:r>
              <a:rPr lang="en-US" sz="800" spc="-20" dirty="0" smtClean="0"/>
              <a:t> Bret Firebaugh</a:t>
            </a:r>
          </a:p>
          <a:p>
            <a:pPr algn="ctr"/>
            <a:r>
              <a:rPr lang="en-US" sz="800" dirty="0" smtClean="0">
                <a:solidFill>
                  <a:srgbClr val="0000FF"/>
                </a:solidFill>
              </a:rPr>
              <a:t>Brett Earnest</a:t>
            </a:r>
            <a:endParaRPr lang="en-US" sz="800" dirty="0">
              <a:solidFill>
                <a:srgbClr val="0000FF"/>
              </a:solidFill>
            </a:endParaRPr>
          </a:p>
        </p:txBody>
      </p:sp>
      <p:sp>
        <p:nvSpPr>
          <p:cNvPr id="115" name="Rounded Rectangle 114"/>
          <p:cNvSpPr/>
          <p:nvPr/>
        </p:nvSpPr>
        <p:spPr>
          <a:xfrm>
            <a:off x="2895600" y="5029200"/>
            <a:ext cx="838200" cy="5334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algn="ctr"/>
            <a:endParaRPr lang="en-US" sz="800" dirty="0" smtClean="0">
              <a:solidFill>
                <a:srgbClr val="0000FF"/>
              </a:solidFill>
            </a:endParaRPr>
          </a:p>
          <a:p>
            <a:pPr algn="ctr"/>
            <a:r>
              <a:rPr lang="en-US" sz="800" spc="20" dirty="0" smtClean="0">
                <a:solidFill>
                  <a:srgbClr val="0000FF"/>
                </a:solidFill>
              </a:rPr>
              <a:t>Juan Caldentey</a:t>
            </a:r>
          </a:p>
          <a:p>
            <a:pPr algn="ctr"/>
            <a:r>
              <a:rPr lang="en-US" sz="800" spc="20" dirty="0" smtClean="0">
                <a:solidFill>
                  <a:srgbClr val="0000FF"/>
                </a:solidFill>
              </a:rPr>
              <a:t>Craig Watkins</a:t>
            </a:r>
          </a:p>
        </p:txBody>
      </p:sp>
      <p:sp>
        <p:nvSpPr>
          <p:cNvPr id="114" name="Rounded Rectangle 113"/>
          <p:cNvSpPr/>
          <p:nvPr/>
        </p:nvSpPr>
        <p:spPr>
          <a:xfrm>
            <a:off x="1524000" y="5029200"/>
            <a:ext cx="990600" cy="1371600"/>
          </a:xfrm>
          <a:prstGeom prst="roundRect">
            <a:avLst/>
          </a:prstGeom>
        </p:spPr>
        <p:style>
          <a:lnRef idx="2">
            <a:schemeClr val="accent1"/>
          </a:lnRef>
          <a:fillRef idx="1">
            <a:schemeClr val="lt1"/>
          </a:fillRef>
          <a:effectRef idx="0">
            <a:schemeClr val="accent1"/>
          </a:effectRef>
          <a:fontRef idx="minor">
            <a:schemeClr val="dk1"/>
          </a:fontRef>
        </p:style>
        <p:txBody>
          <a:bodyPr lIns="73152" rIns="45720" rtlCol="0" anchor="ctr"/>
          <a:lstStyle/>
          <a:p>
            <a:pPr algn="ctr"/>
            <a:endParaRPr lang="en-US" sz="800" spc="-30" dirty="0" smtClean="0"/>
          </a:p>
          <a:p>
            <a:pPr algn="ctr"/>
            <a:r>
              <a:rPr lang="en-US" sz="800" dirty="0" smtClean="0">
                <a:solidFill>
                  <a:srgbClr val="0000FF"/>
                </a:solidFill>
              </a:rPr>
              <a:t>Kirk Van Cleave</a:t>
            </a:r>
          </a:p>
          <a:p>
            <a:pPr algn="ctr"/>
            <a:r>
              <a:rPr lang="en-US" sz="800" dirty="0" smtClean="0"/>
              <a:t>Andy Kirby</a:t>
            </a:r>
          </a:p>
          <a:p>
            <a:pPr algn="ctr"/>
            <a:r>
              <a:rPr lang="en-US" sz="800" dirty="0" smtClean="0">
                <a:solidFill>
                  <a:srgbClr val="0000FF"/>
                </a:solidFill>
              </a:rPr>
              <a:t>Lee</a:t>
            </a:r>
            <a:r>
              <a:rPr lang="en-US" sz="800" dirty="0" smtClean="0"/>
              <a:t> </a:t>
            </a:r>
            <a:r>
              <a:rPr lang="en-US" sz="800" dirty="0" smtClean="0">
                <a:solidFill>
                  <a:srgbClr val="0000FF"/>
                </a:solidFill>
              </a:rPr>
              <a:t>Conant</a:t>
            </a:r>
          </a:p>
          <a:p>
            <a:pPr algn="ctr"/>
            <a:r>
              <a:rPr lang="en-US" sz="800" dirty="0" smtClean="0"/>
              <a:t>Paul King</a:t>
            </a:r>
          </a:p>
          <a:p>
            <a:pPr algn="ctr"/>
            <a:r>
              <a:rPr lang="en-US" sz="800" dirty="0" smtClean="0"/>
              <a:t>Ken Buck</a:t>
            </a:r>
          </a:p>
          <a:p>
            <a:pPr algn="ctr"/>
            <a:r>
              <a:rPr lang="en-US" sz="800" dirty="0" smtClean="0"/>
              <a:t>Randy Andrus</a:t>
            </a:r>
          </a:p>
          <a:p>
            <a:pPr algn="ctr"/>
            <a:r>
              <a:rPr lang="en-US" sz="800" dirty="0" smtClean="0"/>
              <a:t>Ken Buck</a:t>
            </a:r>
          </a:p>
          <a:p>
            <a:pPr algn="ctr"/>
            <a:r>
              <a:rPr lang="en-US" sz="800" dirty="0" smtClean="0"/>
              <a:t>Jennifer Crawford</a:t>
            </a:r>
          </a:p>
          <a:p>
            <a:pPr algn="ctr"/>
            <a:r>
              <a:rPr lang="en-US" sz="800" dirty="0" smtClean="0"/>
              <a:t>Jennifer </a:t>
            </a:r>
            <a:r>
              <a:rPr lang="en-US" sz="800" dirty="0" err="1" smtClean="0"/>
              <a:t>Farnham</a:t>
            </a:r>
            <a:endParaRPr lang="en-US" sz="800" spc="-30" dirty="0"/>
          </a:p>
        </p:txBody>
      </p:sp>
      <p:sp>
        <p:nvSpPr>
          <p:cNvPr id="113" name="Rounded Rectangle 112"/>
          <p:cNvSpPr/>
          <p:nvPr/>
        </p:nvSpPr>
        <p:spPr>
          <a:xfrm>
            <a:off x="304801" y="50292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p:txBody>
      </p:sp>
      <p:sp>
        <p:nvSpPr>
          <p:cNvPr id="112" name="Rounded Rectangle 111"/>
          <p:cNvSpPr/>
          <p:nvPr/>
        </p:nvSpPr>
        <p:spPr>
          <a:xfrm>
            <a:off x="6705600" y="4114800"/>
            <a:ext cx="849086"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p:txBody>
      </p:sp>
      <p:sp>
        <p:nvSpPr>
          <p:cNvPr id="111" name="Rounded Rectangle 110"/>
          <p:cNvSpPr/>
          <p:nvPr/>
        </p:nvSpPr>
        <p:spPr>
          <a:xfrm>
            <a:off x="5410200" y="4114800"/>
            <a:ext cx="9144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Mike Betz</a:t>
            </a:r>
            <a:endParaRPr lang="en-US" sz="800" spc="-30" dirty="0"/>
          </a:p>
        </p:txBody>
      </p:sp>
      <p:sp>
        <p:nvSpPr>
          <p:cNvPr id="106" name="Rounded Rectangle 105"/>
          <p:cNvSpPr/>
          <p:nvPr/>
        </p:nvSpPr>
        <p:spPr>
          <a:xfrm>
            <a:off x="6705600" y="3200400"/>
            <a:ext cx="849086"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Scott </a:t>
            </a:r>
            <a:r>
              <a:rPr lang="en-US" sz="800" spc="-30" dirty="0" err="1" smtClean="0">
                <a:solidFill>
                  <a:srgbClr val="0000FF"/>
                </a:solidFill>
              </a:rPr>
              <a:t>Loughridge</a:t>
            </a:r>
            <a:endParaRPr lang="en-US" sz="800" spc="-30" dirty="0">
              <a:solidFill>
                <a:srgbClr val="0000FF"/>
              </a:solidFill>
            </a:endParaRPr>
          </a:p>
        </p:txBody>
      </p:sp>
      <p:sp>
        <p:nvSpPr>
          <p:cNvPr id="105" name="Rounded Rectangle 104"/>
          <p:cNvSpPr/>
          <p:nvPr/>
        </p:nvSpPr>
        <p:spPr>
          <a:xfrm>
            <a:off x="5410200" y="3200400"/>
            <a:ext cx="9144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Alan Levy</a:t>
            </a:r>
            <a:endParaRPr lang="en-US" sz="800" spc="-30" dirty="0">
              <a:solidFill>
                <a:srgbClr val="0000FF"/>
              </a:solidFill>
            </a:endParaRPr>
          </a:p>
        </p:txBody>
      </p:sp>
      <p:sp>
        <p:nvSpPr>
          <p:cNvPr id="104" name="Rounded Rectangle 103"/>
          <p:cNvSpPr/>
          <p:nvPr/>
        </p:nvSpPr>
        <p:spPr>
          <a:xfrm>
            <a:off x="4114799" y="3200400"/>
            <a:ext cx="941293"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Eric </a:t>
            </a:r>
            <a:r>
              <a:rPr lang="en-US" sz="800" spc="-30" dirty="0" err="1" smtClean="0">
                <a:solidFill>
                  <a:srgbClr val="0000FF"/>
                </a:solidFill>
              </a:rPr>
              <a:t>Kisshauer</a:t>
            </a:r>
            <a:endParaRPr lang="en-US" sz="800" spc="-30" dirty="0">
              <a:solidFill>
                <a:srgbClr val="0000FF"/>
              </a:solidFill>
            </a:endParaRPr>
          </a:p>
        </p:txBody>
      </p:sp>
      <p:sp>
        <p:nvSpPr>
          <p:cNvPr id="103" name="Rounded Rectangle 102"/>
          <p:cNvSpPr/>
          <p:nvPr/>
        </p:nvSpPr>
        <p:spPr>
          <a:xfrm>
            <a:off x="2819400" y="3200400"/>
            <a:ext cx="9144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err="1" smtClean="0">
                <a:solidFill>
                  <a:srgbClr val="0000FF"/>
                </a:solidFill>
              </a:rPr>
              <a:t>Rebekah</a:t>
            </a:r>
            <a:r>
              <a:rPr lang="en-US" sz="800" spc="-30" dirty="0" smtClean="0">
                <a:solidFill>
                  <a:srgbClr val="0000FF"/>
                </a:solidFill>
              </a:rPr>
              <a:t> </a:t>
            </a:r>
            <a:r>
              <a:rPr lang="en-US" sz="800" spc="-30" dirty="0" err="1" smtClean="0">
                <a:solidFill>
                  <a:srgbClr val="0000FF"/>
                </a:solidFill>
              </a:rPr>
              <a:t>Gladson</a:t>
            </a:r>
            <a:endParaRPr lang="en-US" sz="800" spc="-30" dirty="0">
              <a:solidFill>
                <a:srgbClr val="0000FF"/>
              </a:solidFill>
            </a:endParaRPr>
          </a:p>
        </p:txBody>
      </p:sp>
      <p:sp>
        <p:nvSpPr>
          <p:cNvPr id="102" name="Rounded Rectangle 101"/>
          <p:cNvSpPr/>
          <p:nvPr/>
        </p:nvSpPr>
        <p:spPr>
          <a:xfrm>
            <a:off x="1524000" y="3200400"/>
            <a:ext cx="950259"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Kirk Van Cleave</a:t>
            </a:r>
            <a:endParaRPr lang="en-US" sz="800" spc="-30" dirty="0">
              <a:solidFill>
                <a:srgbClr val="0000FF"/>
              </a:solidFill>
            </a:endParaRPr>
          </a:p>
        </p:txBody>
      </p:sp>
      <p:sp>
        <p:nvSpPr>
          <p:cNvPr id="101" name="Rounded Rectangle 100"/>
          <p:cNvSpPr/>
          <p:nvPr/>
        </p:nvSpPr>
        <p:spPr>
          <a:xfrm>
            <a:off x="304801" y="32004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Kent Bosworth</a:t>
            </a:r>
            <a:endParaRPr lang="en-US" sz="800" spc="-30" dirty="0">
              <a:solidFill>
                <a:srgbClr val="0000FF"/>
              </a:solidFill>
            </a:endParaRPr>
          </a:p>
        </p:txBody>
      </p:sp>
      <p:sp>
        <p:nvSpPr>
          <p:cNvPr id="14" name="Rounded Rectangle 13"/>
          <p:cNvSpPr/>
          <p:nvPr/>
        </p:nvSpPr>
        <p:spPr>
          <a:xfrm>
            <a:off x="228600" y="29718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ARIZONA</a:t>
            </a:r>
            <a:endParaRPr lang="en-US" sz="1100" dirty="0"/>
          </a:p>
        </p:txBody>
      </p:sp>
      <p:sp>
        <p:nvSpPr>
          <p:cNvPr id="29" name="Rounded Rectangle 28"/>
          <p:cNvSpPr/>
          <p:nvPr/>
        </p:nvSpPr>
        <p:spPr>
          <a:xfrm>
            <a:off x="228600" y="48006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STEERING COMMITTEE</a:t>
            </a:r>
            <a:endParaRPr lang="en-US" sz="1100" dirty="0"/>
          </a:p>
        </p:txBody>
      </p:sp>
      <p:sp>
        <p:nvSpPr>
          <p:cNvPr id="43" name="Rounded Rectangle 42"/>
          <p:cNvSpPr/>
          <p:nvPr/>
        </p:nvSpPr>
        <p:spPr>
          <a:xfrm>
            <a:off x="1447800" y="29718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SAN DIEGO</a:t>
            </a:r>
            <a:endParaRPr lang="en-US" sz="1100" dirty="0"/>
          </a:p>
        </p:txBody>
      </p:sp>
      <p:sp>
        <p:nvSpPr>
          <p:cNvPr id="45" name="Rounded Rectangle 44"/>
          <p:cNvSpPr/>
          <p:nvPr/>
        </p:nvSpPr>
        <p:spPr>
          <a:xfrm>
            <a:off x="1447800" y="4800600"/>
            <a:ext cx="11430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STEERING COMMITTEE</a:t>
            </a:r>
            <a:endParaRPr lang="en-US" sz="1100" dirty="0"/>
          </a:p>
        </p:txBody>
      </p:sp>
      <p:sp>
        <p:nvSpPr>
          <p:cNvPr id="46" name="Rounded Rectangle 45"/>
          <p:cNvSpPr/>
          <p:nvPr/>
        </p:nvSpPr>
        <p:spPr>
          <a:xfrm>
            <a:off x="3657600" y="1828800"/>
            <a:ext cx="1828800" cy="6096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dirty="0" smtClean="0"/>
              <a:t>CHAPTERS</a:t>
            </a:r>
            <a:endParaRPr lang="en-US" sz="2400" dirty="0"/>
          </a:p>
        </p:txBody>
      </p:sp>
      <p:sp>
        <p:nvSpPr>
          <p:cNvPr id="47" name="Rounded Rectangle 46"/>
          <p:cNvSpPr/>
          <p:nvPr/>
        </p:nvSpPr>
        <p:spPr>
          <a:xfrm>
            <a:off x="2743200" y="29718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LA/OC</a:t>
            </a:r>
            <a:endParaRPr lang="en-US" sz="1100" dirty="0"/>
          </a:p>
        </p:txBody>
      </p:sp>
      <p:sp>
        <p:nvSpPr>
          <p:cNvPr id="49" name="Rounded Rectangle 48"/>
          <p:cNvSpPr/>
          <p:nvPr/>
        </p:nvSpPr>
        <p:spPr>
          <a:xfrm>
            <a:off x="2819400" y="48006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050" dirty="0" smtClean="0"/>
              <a:t>STEERING COMMITTEE</a:t>
            </a:r>
          </a:p>
        </p:txBody>
      </p:sp>
      <p:sp>
        <p:nvSpPr>
          <p:cNvPr id="51" name="Rounded Rectangle 50"/>
          <p:cNvSpPr/>
          <p:nvPr/>
        </p:nvSpPr>
        <p:spPr>
          <a:xfrm>
            <a:off x="4038600" y="29718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BAY AREA</a:t>
            </a:r>
            <a:endParaRPr lang="en-US" sz="1100" dirty="0"/>
          </a:p>
        </p:txBody>
      </p:sp>
      <p:sp>
        <p:nvSpPr>
          <p:cNvPr id="52" name="Rounded Rectangle 51"/>
          <p:cNvSpPr/>
          <p:nvPr/>
        </p:nvSpPr>
        <p:spPr>
          <a:xfrm>
            <a:off x="4038600" y="3886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53" name="Rounded Rectangle 52"/>
          <p:cNvSpPr/>
          <p:nvPr/>
        </p:nvSpPr>
        <p:spPr>
          <a:xfrm>
            <a:off x="4038600" y="48006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STEERING COMMITTEE</a:t>
            </a:r>
            <a:endParaRPr lang="en-US" sz="1100" dirty="0"/>
          </a:p>
        </p:txBody>
      </p:sp>
      <p:sp>
        <p:nvSpPr>
          <p:cNvPr id="55" name="Rounded Rectangle 54"/>
          <p:cNvSpPr/>
          <p:nvPr/>
        </p:nvSpPr>
        <p:spPr>
          <a:xfrm>
            <a:off x="5334000" y="29718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HAWAII</a:t>
            </a:r>
            <a:endParaRPr lang="en-US" sz="1100" dirty="0"/>
          </a:p>
        </p:txBody>
      </p:sp>
      <p:sp>
        <p:nvSpPr>
          <p:cNvPr id="56" name="Rounded Rectangle 55"/>
          <p:cNvSpPr/>
          <p:nvPr/>
        </p:nvSpPr>
        <p:spPr>
          <a:xfrm>
            <a:off x="5334000" y="3886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57" name="Rounded Rectangle 56"/>
          <p:cNvSpPr/>
          <p:nvPr/>
        </p:nvSpPr>
        <p:spPr>
          <a:xfrm>
            <a:off x="5334000" y="48006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STEERING COMMITTEE</a:t>
            </a:r>
            <a:endParaRPr lang="en-US" sz="1100" dirty="0"/>
          </a:p>
        </p:txBody>
      </p:sp>
      <p:sp>
        <p:nvSpPr>
          <p:cNvPr id="59" name="Rounded Rectangle 58"/>
          <p:cNvSpPr/>
          <p:nvPr/>
        </p:nvSpPr>
        <p:spPr>
          <a:xfrm>
            <a:off x="6629400" y="29718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NEVADA</a:t>
            </a:r>
            <a:endParaRPr lang="en-US" sz="1100" dirty="0"/>
          </a:p>
        </p:txBody>
      </p:sp>
      <p:sp>
        <p:nvSpPr>
          <p:cNvPr id="60" name="Rounded Rectangle 59"/>
          <p:cNvSpPr/>
          <p:nvPr/>
        </p:nvSpPr>
        <p:spPr>
          <a:xfrm>
            <a:off x="6629400" y="38862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91" name="Rounded Rectangle 90"/>
          <p:cNvSpPr/>
          <p:nvPr/>
        </p:nvSpPr>
        <p:spPr>
          <a:xfrm>
            <a:off x="381000" y="685800"/>
            <a:ext cx="8382000" cy="838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000" b="1" spc="-50" dirty="0" smtClean="0"/>
          </a:p>
          <a:p>
            <a:pPr algn="ctr"/>
            <a:r>
              <a:rPr lang="en-US" sz="1100" b="1" spc="-50" dirty="0" smtClean="0"/>
              <a:t>Executive Council: </a:t>
            </a:r>
            <a:r>
              <a:rPr lang="en-US" sz="1100" spc="-50" dirty="0" smtClean="0"/>
              <a:t>President - </a:t>
            </a:r>
            <a:r>
              <a:rPr lang="en-US" sz="1100" spc="-50" dirty="0" smtClean="0">
                <a:solidFill>
                  <a:srgbClr val="0000FF"/>
                </a:solidFill>
              </a:rPr>
              <a:t>Kristina Raspe</a:t>
            </a:r>
            <a:r>
              <a:rPr lang="en-US" sz="1100" spc="-50" dirty="0" smtClean="0"/>
              <a:t>, Vice President - </a:t>
            </a:r>
            <a:r>
              <a:rPr lang="en-US" sz="1100" spc="-50" dirty="0" smtClean="0">
                <a:solidFill>
                  <a:srgbClr val="0000FF"/>
                </a:solidFill>
              </a:rPr>
              <a:t>Juan Caldentey</a:t>
            </a:r>
            <a:r>
              <a:rPr lang="en-US" sz="1100" spc="-50" dirty="0" smtClean="0"/>
              <a:t>, Secretary - </a:t>
            </a:r>
            <a:r>
              <a:rPr lang="en-US" sz="1100" spc="-50" dirty="0" smtClean="0">
                <a:solidFill>
                  <a:srgbClr val="0000FF"/>
                </a:solidFill>
              </a:rPr>
              <a:t>Dave Umstot</a:t>
            </a:r>
            <a:r>
              <a:rPr lang="en-US" sz="1100" spc="-50" dirty="0" smtClean="0"/>
              <a:t>, Treasurer - </a:t>
            </a:r>
            <a:r>
              <a:rPr lang="en-US" sz="1100" spc="-50" dirty="0" smtClean="0">
                <a:solidFill>
                  <a:srgbClr val="0000FF"/>
                </a:solidFill>
              </a:rPr>
              <a:t>Joe Cvetas, </a:t>
            </a:r>
            <a:r>
              <a:rPr lang="en-US" sz="1100" spc="-50" dirty="0" smtClean="0">
                <a:solidFill>
                  <a:schemeClr val="tx1"/>
                </a:solidFill>
              </a:rPr>
              <a:t>Past-President - </a:t>
            </a:r>
            <a:r>
              <a:rPr lang="en-US" sz="1100" spc="-50" dirty="0" smtClean="0">
                <a:solidFill>
                  <a:srgbClr val="0000FF"/>
                </a:solidFill>
              </a:rPr>
              <a:t>Eric Kisshauer</a:t>
            </a:r>
          </a:p>
          <a:p>
            <a:pPr algn="ctr"/>
            <a:r>
              <a:rPr lang="en-US" sz="1000" b="1" spc="-50" dirty="0" smtClean="0"/>
              <a:t>Regional Board of Directors:  </a:t>
            </a:r>
            <a:r>
              <a:rPr lang="en-US" sz="1000" dirty="0" smtClean="0">
                <a:solidFill>
                  <a:srgbClr val="0000FF"/>
                </a:solidFill>
              </a:rPr>
              <a:t>Diane Anglin, Dave Eichten, Rebekah Gladson, John Hakel</a:t>
            </a:r>
            <a:r>
              <a:rPr lang="en-US" sz="1000" dirty="0" smtClean="0"/>
              <a:t>, </a:t>
            </a:r>
            <a:r>
              <a:rPr lang="en-US" sz="1000" dirty="0" smtClean="0">
                <a:solidFill>
                  <a:srgbClr val="0000FF"/>
                </a:solidFill>
              </a:rPr>
              <a:t>Bob Hartung, Rob Jernigan, Oscar Khoury, Praful Kulkarni, Alan Levy, Wayne Lindholm, Scott Loughridge, Michelle McLey, James Sohn, Nancy Smith, Kirk Van Cleave, Barbara Wagner, Jon Wald, Ron Migliori, Sean Carolan,</a:t>
            </a:r>
          </a:p>
          <a:p>
            <a:pPr algn="ctr"/>
            <a:r>
              <a:rPr lang="en-US" sz="1000" dirty="0" smtClean="0">
                <a:solidFill>
                  <a:srgbClr val="0000FF"/>
                </a:solidFill>
              </a:rPr>
              <a:t>Dave Umstot, Kent Bosworth, Jacob Williams, Pat Nemeth, Craig Watkins, Lee Conant, Bret Earnest, Roger Johnson</a:t>
            </a:r>
            <a:endParaRPr lang="en-US" sz="1000" dirty="0">
              <a:solidFill>
                <a:srgbClr val="0000FF"/>
              </a:solidFill>
            </a:endParaRPr>
          </a:p>
        </p:txBody>
      </p:sp>
      <p:sp>
        <p:nvSpPr>
          <p:cNvPr id="61" name="Rounded Rectangle 60"/>
          <p:cNvSpPr/>
          <p:nvPr/>
        </p:nvSpPr>
        <p:spPr>
          <a:xfrm>
            <a:off x="6629400" y="48006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STEERING COMMITTEE</a:t>
            </a:r>
            <a:endParaRPr lang="en-US" sz="1100" dirty="0"/>
          </a:p>
        </p:txBody>
      </p:sp>
      <p:sp>
        <p:nvSpPr>
          <p:cNvPr id="4" name="Rounded Rectangle 3"/>
          <p:cNvSpPr/>
          <p:nvPr/>
        </p:nvSpPr>
        <p:spPr>
          <a:xfrm>
            <a:off x="228600" y="304800"/>
            <a:ext cx="8686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b="1" dirty="0" smtClean="0"/>
              <a:t>DBIA WESTERN PACIFIC REGION</a:t>
            </a:r>
            <a:endParaRPr lang="en-US" sz="3200" b="1" dirty="0"/>
          </a:p>
        </p:txBody>
      </p:sp>
      <p:cxnSp>
        <p:nvCxnSpPr>
          <p:cNvPr id="120" name="Straight Connector 119"/>
          <p:cNvCxnSpPr>
            <a:stCxn id="91" idx="2"/>
            <a:endCxn id="46" idx="0"/>
          </p:cNvCxnSpPr>
          <p:nvPr/>
        </p:nvCxnSpPr>
        <p:spPr>
          <a:xfrm>
            <a:off x="4572000" y="15240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4572000" y="2819400"/>
            <a:ext cx="381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762000" y="2819400"/>
            <a:ext cx="388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685800" y="28956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rot="5400000">
            <a:off x="685800" y="3771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5400000">
            <a:off x="1866900" y="3771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571500" y="4686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4457700" y="3771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rot="5400000">
            <a:off x="1866900" y="4686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5400000">
            <a:off x="3162300" y="3771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5400000">
            <a:off x="3162300" y="4686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572000" y="2362200"/>
            <a:ext cx="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rot="5400000">
            <a:off x="5753100" y="4686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5753100" y="48387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5400000">
            <a:off x="7048500" y="3771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rot="5400000">
            <a:off x="7048500" y="4686300"/>
            <a:ext cx="228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Rounded Rectangle 167"/>
          <p:cNvSpPr/>
          <p:nvPr/>
        </p:nvSpPr>
        <p:spPr>
          <a:xfrm>
            <a:off x="2819400" y="4114800"/>
            <a:ext cx="9144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chemeClr val="tx1"/>
                </a:solidFill>
              </a:rPr>
              <a:t>Brett </a:t>
            </a:r>
            <a:r>
              <a:rPr lang="en-US" sz="800" spc="-30" dirty="0" err="1" smtClean="0">
                <a:solidFill>
                  <a:schemeClr val="tx1"/>
                </a:solidFill>
              </a:rPr>
              <a:t>Mullinax</a:t>
            </a:r>
            <a:endParaRPr lang="en-US" sz="800" spc="-30" dirty="0">
              <a:solidFill>
                <a:schemeClr val="tx1"/>
              </a:solidFill>
            </a:endParaRPr>
          </a:p>
        </p:txBody>
      </p:sp>
      <p:sp>
        <p:nvSpPr>
          <p:cNvPr id="169" name="Rounded Rectangle 168"/>
          <p:cNvSpPr/>
          <p:nvPr/>
        </p:nvSpPr>
        <p:spPr>
          <a:xfrm>
            <a:off x="1524000" y="4114800"/>
            <a:ext cx="950259"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Paul King</a:t>
            </a:r>
            <a:endParaRPr lang="en-US" sz="800" spc="-30" dirty="0"/>
          </a:p>
        </p:txBody>
      </p:sp>
      <p:sp>
        <p:nvSpPr>
          <p:cNvPr id="170" name="Rounded Rectangle 169"/>
          <p:cNvSpPr/>
          <p:nvPr/>
        </p:nvSpPr>
        <p:spPr>
          <a:xfrm>
            <a:off x="304801" y="41148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800" spc="-30" dirty="0" smtClean="0"/>
              <a:t>                                                                             </a:t>
            </a:r>
          </a:p>
        </p:txBody>
      </p:sp>
      <p:sp>
        <p:nvSpPr>
          <p:cNvPr id="171" name="Rounded Rectangle 170"/>
          <p:cNvSpPr/>
          <p:nvPr/>
        </p:nvSpPr>
        <p:spPr>
          <a:xfrm>
            <a:off x="228600" y="38862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172" name="Rounded Rectangle 171"/>
          <p:cNvSpPr/>
          <p:nvPr/>
        </p:nvSpPr>
        <p:spPr>
          <a:xfrm>
            <a:off x="1447800" y="3886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173" name="Rounded Rectangle 172"/>
          <p:cNvSpPr/>
          <p:nvPr/>
        </p:nvSpPr>
        <p:spPr>
          <a:xfrm>
            <a:off x="2743200" y="3886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a:t>
            </a:r>
            <a:endParaRPr lang="en-US" sz="1100" dirty="0"/>
          </a:p>
        </p:txBody>
      </p:sp>
      <p:sp>
        <p:nvSpPr>
          <p:cNvPr id="78" name="TextBox 77"/>
          <p:cNvSpPr txBox="1"/>
          <p:nvPr/>
        </p:nvSpPr>
        <p:spPr>
          <a:xfrm>
            <a:off x="1600200" y="0"/>
            <a:ext cx="6705600" cy="369332"/>
          </a:xfrm>
          <a:prstGeom prst="rect">
            <a:avLst/>
          </a:prstGeom>
          <a:noFill/>
        </p:spPr>
        <p:txBody>
          <a:bodyPr wrap="square" rtlCol="0">
            <a:spAutoFit/>
          </a:bodyPr>
          <a:lstStyle/>
          <a:p>
            <a:pPr algn="ctr"/>
            <a:r>
              <a:rPr lang="en-US" dirty="0" smtClean="0"/>
              <a:t>**DRAFT**  “2013 </a:t>
            </a:r>
            <a:r>
              <a:rPr lang="en-US" dirty="0" smtClean="0"/>
              <a:t>Chapters Organization Chart” </a:t>
            </a:r>
            <a:r>
              <a:rPr lang="en-US" dirty="0" smtClean="0"/>
              <a:t> **DRAFT**</a:t>
            </a:r>
            <a:r>
              <a:rPr lang="en-US" sz="1050" dirty="0" smtClean="0">
                <a:solidFill>
                  <a:srgbClr val="FF0000"/>
                </a:solidFill>
              </a:rPr>
              <a:t>11/26/12</a:t>
            </a:r>
            <a:endParaRPr lang="en-US" sz="1050" dirty="0">
              <a:solidFill>
                <a:srgbClr val="FF0000"/>
              </a:solidFill>
            </a:endParaRPr>
          </a:p>
        </p:txBody>
      </p:sp>
      <p:sp>
        <p:nvSpPr>
          <p:cNvPr id="85" name="Rounded Rectangle 84"/>
          <p:cNvSpPr/>
          <p:nvPr/>
        </p:nvSpPr>
        <p:spPr>
          <a:xfrm>
            <a:off x="7924801" y="41148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smtClean="0"/>
          </a:p>
          <a:p>
            <a:pPr algn="ctr"/>
            <a:r>
              <a:rPr lang="en-US" sz="800" spc="-30" smtClean="0"/>
              <a:t>Rod Riddle</a:t>
            </a:r>
            <a:endParaRPr lang="en-US" sz="800" spc="-30" dirty="0" smtClean="0"/>
          </a:p>
        </p:txBody>
      </p:sp>
      <p:sp>
        <p:nvSpPr>
          <p:cNvPr id="86" name="Rounded Rectangle 85"/>
          <p:cNvSpPr/>
          <p:nvPr/>
        </p:nvSpPr>
        <p:spPr>
          <a:xfrm>
            <a:off x="7924801" y="32004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Ron Migliori</a:t>
            </a:r>
            <a:endParaRPr lang="en-US" sz="800" spc="-30" dirty="0">
              <a:solidFill>
                <a:srgbClr val="0000FF"/>
              </a:solidFill>
            </a:endParaRPr>
          </a:p>
        </p:txBody>
      </p:sp>
      <p:sp>
        <p:nvSpPr>
          <p:cNvPr id="87" name="Rounded Rectangle 86"/>
          <p:cNvSpPr/>
          <p:nvPr/>
        </p:nvSpPr>
        <p:spPr>
          <a:xfrm>
            <a:off x="7848600" y="2971800"/>
            <a:ext cx="977901"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SAC</a:t>
            </a:r>
            <a:endParaRPr lang="en-US" sz="1100" dirty="0"/>
          </a:p>
        </p:txBody>
      </p:sp>
      <p:sp>
        <p:nvSpPr>
          <p:cNvPr id="88" name="Rounded Rectangle 87"/>
          <p:cNvSpPr/>
          <p:nvPr/>
        </p:nvSpPr>
        <p:spPr>
          <a:xfrm>
            <a:off x="7848600" y="3886200"/>
            <a:ext cx="977901"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89" name="Rounded Rectangle 88"/>
          <p:cNvSpPr/>
          <p:nvPr/>
        </p:nvSpPr>
        <p:spPr>
          <a:xfrm>
            <a:off x="7848600" y="4800600"/>
            <a:ext cx="977901"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STEERING COMMITTEE</a:t>
            </a:r>
            <a:endParaRPr lang="en-US" sz="1100" dirty="0"/>
          </a:p>
        </p:txBody>
      </p:sp>
      <p:cxnSp>
        <p:nvCxnSpPr>
          <p:cNvPr id="90" name="Straight Connector 89"/>
          <p:cNvCxnSpPr/>
          <p:nvPr/>
        </p:nvCxnSpPr>
        <p:spPr>
          <a:xfrm>
            <a:off x="8382000" y="2819400"/>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8382000" y="36576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8382000" y="45720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5400000">
            <a:off x="5753100" y="3771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4457700" y="4686300"/>
            <a:ext cx="228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271</Words>
  <Application>Microsoft Office PowerPoint</Application>
  <PresentationFormat>On-screen Show (4:3)</PresentationFormat>
  <Paragraphs>99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dc:creator>
  <cp:lastModifiedBy>Mike</cp:lastModifiedBy>
  <cp:revision>49</cp:revision>
  <dcterms:created xsi:type="dcterms:W3CDTF">2011-03-16T02:23:09Z</dcterms:created>
  <dcterms:modified xsi:type="dcterms:W3CDTF">2012-11-28T06:38:11Z</dcterms:modified>
</cp:coreProperties>
</file>